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21"/>
  </p:notesMasterIdLst>
  <p:sldIdLst>
    <p:sldId id="256" r:id="rId5"/>
    <p:sldId id="258" r:id="rId6"/>
    <p:sldId id="257" r:id="rId7"/>
    <p:sldId id="262" r:id="rId8"/>
    <p:sldId id="271" r:id="rId9"/>
    <p:sldId id="274" r:id="rId10"/>
    <p:sldId id="272" r:id="rId11"/>
    <p:sldId id="265" r:id="rId12"/>
    <p:sldId id="268" r:id="rId13"/>
    <p:sldId id="264" r:id="rId14"/>
    <p:sldId id="275" r:id="rId15"/>
    <p:sldId id="266" r:id="rId16"/>
    <p:sldId id="276" r:id="rId17"/>
    <p:sldId id="267" r:id="rId18"/>
    <p:sldId id="259" r:id="rId19"/>
    <p:sldId id="261" r:id="rId20"/>
  </p:sldIdLst>
  <p:sldSz cx="9144000" cy="6858000" type="screen4x3"/>
  <p:notesSz cx="6858000" cy="9144000"/>
  <p:custDataLst>
    <p:tags r:id="rId22"/>
  </p:custDataLst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33"/>
    <a:srgbClr val="555555"/>
    <a:srgbClr val="000000"/>
    <a:srgbClr val="96C832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-1104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102" d="100"/>
          <a:sy n="102" d="100"/>
        </p:scale>
        <p:origin x="-3558" y="-9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ags" Target="tags/tag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E7C8FF8-27BF-43F9-A342-5A87BDAF45A4}" type="datetimeFigureOut">
              <a:rPr lang="pt-PT" smtClean="0"/>
              <a:pPr/>
              <a:t>01-07-2016</a:t>
            </a:fld>
            <a:endParaRPr lang="pt-PT"/>
          </a:p>
        </p:txBody>
      </p:sp>
      <p:sp>
        <p:nvSpPr>
          <p:cNvPr id="4" name="Marcador de Posição da Imagem do Diapositivo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PT"/>
          </a:p>
        </p:txBody>
      </p:sp>
      <p:sp>
        <p:nvSpPr>
          <p:cNvPr id="5" name="Marcador de Posição de Nota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A1F0F2-6CF6-4A71-A559-C706F1A51E4F}" type="slidenum">
              <a:rPr lang="pt-PT" smtClean="0"/>
              <a:pPr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656325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>
                <a:solidFill>
                  <a:srgbClr val="555555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pt-PT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accent3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19347863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89287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 userDrawn="1"/>
        </p:nvSpPr>
        <p:spPr>
          <a:xfrm>
            <a:off x="179512" y="6642556"/>
            <a:ext cx="864096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8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Estes  conteúdos não podem ser reproduzidos, copiados, alterados ou partilhados, no todo ou em parte, sem a autorização escrita da Raiz Editora.</a:t>
            </a:r>
            <a:endParaRPr lang="en-US" sz="800" dirty="0"/>
          </a:p>
        </p:txBody>
      </p:sp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1835696" y="172269"/>
            <a:ext cx="6192688" cy="808459"/>
          </a:xfrm>
        </p:spPr>
        <p:txBody>
          <a:bodyPr/>
          <a:lstStyle>
            <a:lvl1pPr>
              <a:defRPr sz="3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pt-PT" dirty="0" err="1" smtClean="0"/>
              <a:t>Click</a:t>
            </a:r>
            <a:r>
              <a:rPr lang="pt-PT" dirty="0" smtClean="0"/>
              <a:t> to </a:t>
            </a:r>
            <a:r>
              <a:rPr lang="pt-PT" dirty="0" err="1" smtClean="0"/>
              <a:t>edit</a:t>
            </a:r>
            <a:r>
              <a:rPr lang="pt-PT" dirty="0" smtClean="0"/>
              <a:t> Master </a:t>
            </a:r>
            <a:r>
              <a:rPr lang="pt-PT" dirty="0" err="1" smtClean="0"/>
              <a:t>title</a:t>
            </a:r>
            <a:r>
              <a:rPr lang="pt-PT" dirty="0" smtClean="0"/>
              <a:t> </a:t>
            </a:r>
            <a:r>
              <a:rPr lang="pt-PT" dirty="0" err="1" smtClean="0"/>
              <a:t>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16637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835696" y="172269"/>
            <a:ext cx="6192688" cy="80845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 smtClean="0"/>
              <a:t>Click to edit Master title style</a:t>
            </a:r>
            <a:endParaRPr lang="pt-PT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75340"/>
            <a:ext cx="8229600" cy="44930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pt-PT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8695" y="116632"/>
            <a:ext cx="675793" cy="82799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664" y="44624"/>
            <a:ext cx="2125072" cy="971992"/>
          </a:xfrm>
          <a:prstGeom prst="rect">
            <a:avLst/>
          </a:prstGeom>
        </p:spPr>
      </p:pic>
      <p:sp>
        <p:nvSpPr>
          <p:cNvPr id="7" name="TextBox 11"/>
          <p:cNvSpPr txBox="1"/>
          <p:nvPr userDrawn="1"/>
        </p:nvSpPr>
        <p:spPr>
          <a:xfrm>
            <a:off x="179512" y="6382488"/>
            <a:ext cx="519070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pt-PT" sz="800" b="1" dirty="0" smtClean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Física 11º ano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PT" sz="8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© Raiz Editora, 2016.</a:t>
            </a:r>
            <a:r>
              <a:rPr lang="en-US" sz="8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8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Todos os direitos reservados. </a:t>
            </a:r>
            <a:endParaRPr lang="en-US" sz="800" dirty="0" smtClean="0"/>
          </a:p>
        </p:txBody>
      </p:sp>
    </p:spTree>
    <p:extLst>
      <p:ext uri="{BB962C8B-B14F-4D97-AF65-F5344CB8AC3E}">
        <p14:creationId xmlns:p14="http://schemas.microsoft.com/office/powerpoint/2010/main" val="23122043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3600" kern="1200">
          <a:solidFill>
            <a:srgbClr val="96C832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rgbClr val="555555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accent3">
              <a:lumMod val="75000"/>
            </a:schemeClr>
          </a:solidFill>
          <a:latin typeface="Arial" pitchFamily="34" charset="0"/>
          <a:ea typeface="+mn-ea"/>
          <a:cs typeface="Arial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accent4">
              <a:lumMod val="60000"/>
              <a:lumOff val="40000"/>
            </a:schemeClr>
          </a:solidFill>
          <a:latin typeface="Arial" pitchFamily="34" charset="0"/>
          <a:ea typeface="+mn-ea"/>
          <a:cs typeface="Arial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accent4">
              <a:lumMod val="75000"/>
            </a:schemeClr>
          </a:solidFill>
          <a:latin typeface="Arial" pitchFamily="34" charset="0"/>
          <a:ea typeface="+mn-ea"/>
          <a:cs typeface="Arial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://physics.bu.edu/~duffy/Ejs/EP_chapter16/EField_2D.html" TargetMode="External"/><Relationship Id="rId2" Type="http://schemas.openxmlformats.org/officeDocument/2006/relationships/hyperlink" Target="https://phet.colorado.edu/en/simulation/legacy/magnets-and-electromagnets" TargetMode="Externa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t-PT" b="1" dirty="0" smtClean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CARACTERIZAÇÃO DE CAMPOS ELÉTRICOS E MAGNÉTICOS</a:t>
            </a:r>
            <a:br>
              <a:rPr lang="pt-PT" b="1" dirty="0" smtClean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11794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39552" y="2132856"/>
            <a:ext cx="792088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0" indent="-285750" algn="just" hangingPunct="0">
              <a:buFont typeface="Arial" panose="020B0604020202020204" pitchFamily="34" charset="0"/>
              <a:buChar char="•"/>
            </a:pPr>
            <a:r>
              <a:rPr lang="pt-PT" sz="2000" dirty="0" smtClean="0"/>
              <a:t>Indicar que um </a:t>
            </a:r>
            <a:r>
              <a:rPr lang="pt-PT" sz="2000" dirty="0" smtClean="0">
                <a:solidFill>
                  <a:srgbClr val="FF9933"/>
                </a:solidFill>
              </a:rPr>
              <a:t>campo elétrico </a:t>
            </a:r>
            <a:r>
              <a:rPr lang="pt-PT" sz="2000" dirty="0" smtClean="0"/>
              <a:t>tem origem em cargas elétricas.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pt-PT" sz="2000" dirty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pt-PT" sz="2000" dirty="0" smtClean="0"/>
              <a:t>Relacionar a </a:t>
            </a:r>
            <a:r>
              <a:rPr lang="pt-PT" sz="2000" dirty="0" smtClean="0">
                <a:solidFill>
                  <a:srgbClr val="FF9933"/>
                </a:solidFill>
              </a:rPr>
              <a:t>direção e o sentido do campo elétrico </a:t>
            </a:r>
            <a:r>
              <a:rPr lang="pt-PT" sz="2000" dirty="0" smtClean="0"/>
              <a:t>num ponto com a </a:t>
            </a:r>
            <a:r>
              <a:rPr lang="pt-PT" sz="2000" dirty="0" smtClean="0">
                <a:solidFill>
                  <a:srgbClr val="FF9933"/>
                </a:solidFill>
              </a:rPr>
              <a:t>direção e sentido da força elétrica </a:t>
            </a:r>
            <a:r>
              <a:rPr lang="pt-PT" sz="2000" dirty="0" smtClean="0"/>
              <a:t>que atua numa carga pontual colocada nesse ponto. </a:t>
            </a:r>
            <a:endParaRPr lang="pt-PT" sz="2000" dirty="0"/>
          </a:p>
          <a:p>
            <a:pPr algn="just"/>
            <a:endParaRPr lang="pt-PT" sz="2000" dirty="0" smtClean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pt-PT" sz="2000" dirty="0" smtClean="0"/>
              <a:t>Indicar que um </a:t>
            </a:r>
            <a:r>
              <a:rPr lang="pt-PT" sz="2000" dirty="0" smtClean="0">
                <a:solidFill>
                  <a:srgbClr val="FF9933"/>
                </a:solidFill>
              </a:rPr>
              <a:t>campo magnético </a:t>
            </a:r>
            <a:r>
              <a:rPr lang="pt-PT" sz="2000" dirty="0" smtClean="0"/>
              <a:t>pode ter origem em ímanes ou em correntes elétricas.</a:t>
            </a:r>
          </a:p>
          <a:p>
            <a:pPr algn="just"/>
            <a:endParaRPr lang="pt-PT" sz="2000" dirty="0" smtClean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pt-PT" sz="2000" dirty="0" smtClean="0">
                <a:solidFill>
                  <a:srgbClr val="FF9933"/>
                </a:solidFill>
              </a:rPr>
              <a:t>Caracterizar</a:t>
            </a:r>
            <a:r>
              <a:rPr lang="pt-PT" sz="2000" dirty="0" smtClean="0">
                <a:solidFill>
                  <a:srgbClr val="92D050"/>
                </a:solidFill>
              </a:rPr>
              <a:t> </a:t>
            </a:r>
            <a:r>
              <a:rPr lang="pt-PT" sz="2000" dirty="0" smtClean="0"/>
              <a:t>qualitativamente a grandeza campo magnético num ponto.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pt-PT" sz="2000" dirty="0" smtClean="0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1043608" y="692696"/>
            <a:ext cx="6912768" cy="808459"/>
          </a:xfrm>
        </p:spPr>
        <p:txBody>
          <a:bodyPr/>
          <a:lstStyle/>
          <a:p>
            <a:r>
              <a:rPr lang="pt-PT" b="1" dirty="0" smtClean="0"/>
              <a:t>Resultados da aprendizagem</a:t>
            </a:r>
            <a:endParaRPr lang="pt-PT" b="1" dirty="0"/>
          </a:p>
        </p:txBody>
      </p:sp>
    </p:spTree>
    <p:extLst>
      <p:ext uri="{BB962C8B-B14F-4D97-AF65-F5344CB8AC3E}">
        <p14:creationId xmlns:p14="http://schemas.microsoft.com/office/powerpoint/2010/main" val="13475032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b="1" dirty="0" smtClean="0"/>
              <a:t>Campo elétrico</a:t>
            </a:r>
            <a:endParaRPr lang="en-US" b="1" dirty="0"/>
          </a:p>
        </p:txBody>
      </p:sp>
      <p:sp>
        <p:nvSpPr>
          <p:cNvPr id="3" name="CaixaDeTexto 2"/>
          <p:cNvSpPr txBox="1"/>
          <p:nvPr/>
        </p:nvSpPr>
        <p:spPr>
          <a:xfrm>
            <a:off x="539552" y="1484784"/>
            <a:ext cx="813690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endParaRPr lang="pt-PT" sz="2400" dirty="0" smtClean="0"/>
          </a:p>
          <a:p>
            <a:pPr algn="just"/>
            <a:endParaRPr lang="pt-PT" sz="2400" dirty="0" smtClean="0"/>
          </a:p>
          <a:p>
            <a:pPr algn="just"/>
            <a:endParaRPr lang="pt-PT" sz="2400" dirty="0"/>
          </a:p>
        </p:txBody>
      </p:sp>
      <p:pic>
        <p:nvPicPr>
          <p:cNvPr id="6145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75656" y="2708920"/>
            <a:ext cx="5724525" cy="162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CaixaDeTexto 4"/>
          <p:cNvSpPr txBox="1"/>
          <p:nvPr/>
        </p:nvSpPr>
        <p:spPr>
          <a:xfrm>
            <a:off x="395536" y="1630481"/>
            <a:ext cx="8496944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PT" sz="2000" dirty="0" smtClean="0"/>
              <a:t>Sempre que um </a:t>
            </a:r>
            <a:r>
              <a:rPr lang="pt-PT" sz="2000" b="1" dirty="0" smtClean="0">
                <a:solidFill>
                  <a:srgbClr val="FF9933"/>
                </a:solidFill>
              </a:rPr>
              <a:t>corpo </a:t>
            </a:r>
            <a:r>
              <a:rPr lang="pt-PT" sz="2000" b="1" dirty="0" smtClean="0">
                <a:solidFill>
                  <a:srgbClr val="FF9933"/>
                </a:solidFill>
              </a:rPr>
              <a:t>estiver </a:t>
            </a:r>
            <a:r>
              <a:rPr lang="pt-PT" sz="2000" b="1" dirty="0" smtClean="0">
                <a:solidFill>
                  <a:srgbClr val="FF9933"/>
                </a:solidFill>
              </a:rPr>
              <a:t>eletricamente carregado</a:t>
            </a:r>
            <a:r>
              <a:rPr lang="pt-PT" sz="2000" dirty="0" smtClean="0"/>
              <a:t>, positivamente ou negativamente, </a:t>
            </a:r>
            <a:r>
              <a:rPr lang="pt-PT" sz="2000" b="1" dirty="0" smtClean="0">
                <a:solidFill>
                  <a:srgbClr val="FF9933"/>
                </a:solidFill>
              </a:rPr>
              <a:t>cria</a:t>
            </a:r>
            <a:r>
              <a:rPr lang="pt-PT" sz="2000" dirty="0" smtClean="0"/>
              <a:t> no espaço à sua volta um </a:t>
            </a:r>
            <a:r>
              <a:rPr lang="pt-PT" sz="2000" b="1" dirty="0" smtClean="0">
                <a:solidFill>
                  <a:srgbClr val="FF9933"/>
                </a:solidFill>
              </a:rPr>
              <a:t>campo elétrico</a:t>
            </a:r>
            <a:r>
              <a:rPr lang="pt-PT" sz="2000" dirty="0" smtClean="0"/>
              <a:t>. </a:t>
            </a:r>
          </a:p>
          <a:p>
            <a:pPr algn="just"/>
            <a:endParaRPr lang="pt-PT" sz="2000" dirty="0" smtClean="0"/>
          </a:p>
          <a:p>
            <a:pPr algn="just"/>
            <a:endParaRPr lang="pt-PT" sz="2000" dirty="0" smtClean="0"/>
          </a:p>
          <a:p>
            <a:pPr algn="just"/>
            <a:endParaRPr lang="pt-PT" sz="2000" dirty="0" smtClean="0"/>
          </a:p>
          <a:p>
            <a:pPr algn="just"/>
            <a:endParaRPr lang="pt-PT" sz="2000" dirty="0" smtClean="0"/>
          </a:p>
          <a:p>
            <a:pPr algn="just"/>
            <a:endParaRPr lang="pt-PT" sz="2000" dirty="0" smtClean="0"/>
          </a:p>
          <a:p>
            <a:pPr algn="just"/>
            <a:endParaRPr lang="pt-PT" sz="2000" dirty="0" smtClean="0"/>
          </a:p>
          <a:p>
            <a:pPr algn="just"/>
            <a:endParaRPr lang="pt-PT" sz="2000" dirty="0" smtClean="0"/>
          </a:p>
          <a:p>
            <a:pPr algn="just"/>
            <a:endParaRPr lang="pt-PT" sz="2000" dirty="0" smtClean="0"/>
          </a:p>
          <a:p>
            <a:pPr algn="just"/>
            <a:r>
              <a:rPr lang="pt-PT" sz="2000" dirty="0" smtClean="0"/>
              <a:t>O </a:t>
            </a:r>
            <a:r>
              <a:rPr lang="pt-PT" sz="2000" b="1" dirty="0" smtClean="0">
                <a:solidFill>
                  <a:srgbClr val="FF9933"/>
                </a:solidFill>
              </a:rPr>
              <a:t>campo elétrico</a:t>
            </a:r>
            <a:r>
              <a:rPr lang="pt-PT" sz="2000" dirty="0" smtClean="0">
                <a:solidFill>
                  <a:srgbClr val="FF9933"/>
                </a:solidFill>
              </a:rPr>
              <a:t> </a:t>
            </a:r>
            <a:r>
              <a:rPr lang="pt-PT" sz="2000" dirty="0" smtClean="0"/>
              <a:t>é uma zona do espaço onde se </a:t>
            </a:r>
            <a:r>
              <a:rPr lang="pt-PT" sz="2000" b="1" dirty="0" smtClean="0">
                <a:solidFill>
                  <a:srgbClr val="FF9933"/>
                </a:solidFill>
              </a:rPr>
              <a:t>manifestam forças de interação elétricas</a:t>
            </a:r>
            <a:r>
              <a:rPr lang="pt-PT" sz="2000" dirty="0" smtClean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1064002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b="1" dirty="0" smtClean="0"/>
              <a:t>Campo elétrico</a:t>
            </a:r>
            <a:endParaRPr lang="en-US" b="1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aixaDeTexto 2"/>
              <p:cNvSpPr txBox="1"/>
              <p:nvPr/>
            </p:nvSpPr>
            <p:spPr>
              <a:xfrm>
                <a:off x="611560" y="1844824"/>
                <a:ext cx="8136904" cy="33371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/>
                <a:r>
                  <a:rPr lang="pt-PT" sz="2000" b="1" dirty="0" smtClean="0"/>
                  <a:t>O campo elétrico </a:t>
                </a:r>
                <a:r>
                  <a:rPr lang="pt-PT" sz="2000" b="1" dirty="0" smtClean="0">
                    <a:solidFill>
                      <a:srgbClr val="FF9933"/>
                    </a:solidFill>
                  </a:rPr>
                  <a:t>(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pt-PT" sz="2000" b="1" i="1" smtClean="0">
                            <a:solidFill>
                              <a:srgbClr val="FF9933"/>
                            </a:solidFill>
                            <a:latin typeface="Cambria Math"/>
                          </a:rPr>
                        </m:ctrlPr>
                      </m:accPr>
                      <m:e>
                        <m:r>
                          <a:rPr lang="pt-PT" sz="2000" b="1" i="1" smtClean="0">
                            <a:solidFill>
                              <a:srgbClr val="FF9933"/>
                            </a:solidFill>
                            <a:latin typeface="Cambria Math" panose="02040503050406030204" pitchFamily="18" charset="0"/>
                          </a:rPr>
                          <m:t>𝑬</m:t>
                        </m:r>
                      </m:e>
                    </m:acc>
                  </m:oMath>
                </a14:m>
                <a:r>
                  <a:rPr lang="pt-PT" sz="2000" b="1" dirty="0" smtClean="0">
                    <a:solidFill>
                      <a:srgbClr val="FF9933"/>
                    </a:solidFill>
                  </a:rPr>
                  <a:t>)</a:t>
                </a:r>
                <a:r>
                  <a:rPr lang="pt-PT" sz="2000" b="1" dirty="0" smtClean="0">
                    <a:solidFill>
                      <a:schemeClr val="accent3">
                        <a:lumMod val="75000"/>
                      </a:schemeClr>
                    </a:solidFill>
                  </a:rPr>
                  <a:t> </a:t>
                </a:r>
                <a:r>
                  <a:rPr lang="pt-PT" sz="2000" dirty="0" smtClean="0"/>
                  <a:t>criado </a:t>
                </a:r>
                <a:r>
                  <a:rPr lang="pt-PT" sz="2000" b="1" dirty="0" smtClean="0"/>
                  <a:t>por uma carga pontual em repouso</a:t>
                </a:r>
                <a:r>
                  <a:rPr lang="pt-PT" sz="2000" dirty="0" smtClean="0"/>
                  <a:t> num determinado ponto do espaço, é igual a força elétrica </a:t>
                </a:r>
                <a:r>
                  <a:rPr lang="pt-PT" sz="2000" b="1" dirty="0" smtClean="0">
                    <a:solidFill>
                      <a:srgbClr val="FF9933"/>
                    </a:solidFill>
                  </a:rPr>
                  <a:t>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pt-PT" sz="2000" b="1" i="1" dirty="0" smtClean="0">
                            <a:solidFill>
                              <a:srgbClr val="FF9933"/>
                            </a:solidFill>
                            <a:latin typeface="Cambria Math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lang="pt-PT" sz="2000" b="1" i="1" dirty="0" smtClean="0">
                                <a:solidFill>
                                  <a:srgbClr val="FF9933"/>
                                </a:solidFill>
                                <a:latin typeface="Cambria Math"/>
                              </a:rPr>
                            </m:ctrlPr>
                          </m:accPr>
                          <m:e>
                            <m:r>
                              <a:rPr lang="pt-PT" sz="2000" b="1" i="1" dirty="0" smtClean="0">
                                <a:solidFill>
                                  <a:srgbClr val="FF9933"/>
                                </a:solidFill>
                                <a:latin typeface="Cambria Math" panose="02040503050406030204" pitchFamily="18" charset="0"/>
                              </a:rPr>
                              <m:t>𝑭</m:t>
                            </m:r>
                          </m:e>
                        </m:acc>
                      </m:e>
                      <m:sub>
                        <m:r>
                          <a:rPr lang="pt-PT" sz="2000" b="1" i="1" dirty="0" smtClean="0">
                            <a:solidFill>
                              <a:srgbClr val="FF9933"/>
                            </a:solidFill>
                            <a:latin typeface="Cambria Math" panose="02040503050406030204" pitchFamily="18" charset="0"/>
                          </a:rPr>
                          <m:t>𝒆</m:t>
                        </m:r>
                      </m:sub>
                    </m:sSub>
                  </m:oMath>
                </a14:m>
                <a:r>
                  <a:rPr lang="pt-PT" sz="2000" b="1" dirty="0" smtClean="0">
                    <a:solidFill>
                      <a:srgbClr val="FF9933"/>
                    </a:solidFill>
                  </a:rPr>
                  <a:t>) </a:t>
                </a:r>
                <a:r>
                  <a:rPr lang="pt-PT" sz="2000" dirty="0" smtClean="0"/>
                  <a:t>por unidade de carga elétrica, que atua numa carga de prova </a:t>
                </a:r>
                <a:r>
                  <a:rPr lang="pt-PT" sz="2000" b="1" dirty="0" smtClean="0">
                    <a:solidFill>
                      <a:srgbClr val="FF9933"/>
                    </a:solidFill>
                  </a:rPr>
                  <a:t>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pt-PT" sz="2000" b="1" i="1" dirty="0" smtClean="0">
                            <a:solidFill>
                              <a:srgbClr val="FF9933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pt-PT" sz="2000" b="1" i="1" dirty="0" smtClean="0">
                            <a:solidFill>
                              <a:srgbClr val="FF9933"/>
                            </a:solidFill>
                            <a:latin typeface="Cambria Math" panose="02040503050406030204" pitchFamily="18" charset="0"/>
                          </a:rPr>
                          <m:t>𝒒</m:t>
                        </m:r>
                      </m:e>
                      <m:sub>
                        <m:r>
                          <a:rPr lang="pt-PT" sz="2000" b="1" i="1" dirty="0" smtClean="0">
                            <a:solidFill>
                              <a:srgbClr val="FF9933"/>
                            </a:solidFill>
                            <a:latin typeface="Cambria Math" panose="02040503050406030204" pitchFamily="18" charset="0"/>
                          </a:rPr>
                          <m:t>𝟎</m:t>
                        </m:r>
                      </m:sub>
                    </m:sSub>
                  </m:oMath>
                </a14:m>
                <a:r>
                  <a:rPr lang="pt-PT" sz="2000" b="1" dirty="0" smtClean="0">
                    <a:solidFill>
                      <a:srgbClr val="FF9933"/>
                    </a:solidFill>
                  </a:rPr>
                  <a:t>) </a:t>
                </a:r>
                <a:r>
                  <a:rPr lang="pt-PT" sz="2000" dirty="0" smtClean="0"/>
                  <a:t>pontual: </a:t>
                </a:r>
              </a:p>
              <a:p>
                <a:r>
                  <a:rPr lang="pt-PT" sz="2000" dirty="0" smtClean="0"/>
                  <a:t>	</a:t>
                </a:r>
                <a:r>
                  <a:rPr lang="pt-PT" sz="2000" dirty="0">
                    <a:solidFill>
                      <a:schemeClr val="accent3">
                        <a:lumMod val="75000"/>
                      </a:schemeClr>
                    </a:solidFill>
                  </a:rPr>
                  <a:t> </a:t>
                </a:r>
                <a:endParaRPr lang="pt-PT" sz="2000" dirty="0" smtClean="0">
                  <a:solidFill>
                    <a:schemeClr val="accent3">
                      <a:lumMod val="75000"/>
                    </a:schemeClr>
                  </a:solidFill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pt-PT" sz="2000" b="1" i="1" smtClean="0">
                              <a:solidFill>
                                <a:srgbClr val="FF9933"/>
                              </a:solidFill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pt-PT" sz="2000" b="1" i="1" smtClean="0">
                              <a:solidFill>
                                <a:srgbClr val="FF9933"/>
                              </a:solidFill>
                              <a:latin typeface="Cambria Math" panose="02040503050406030204" pitchFamily="18" charset="0"/>
                            </a:rPr>
                            <m:t>𝑬</m:t>
                          </m:r>
                        </m:e>
                      </m:acc>
                      <m:r>
                        <a:rPr lang="pt-PT" sz="2000" b="1" i="1" smtClean="0">
                          <a:solidFill>
                            <a:srgbClr val="FF9933"/>
                          </a:solidFill>
                          <a:latin typeface="Cambria Math" panose="02040503050406030204" pitchFamily="18" charset="0"/>
                        </a:rPr>
                        <m:t>= </m:t>
                      </m:r>
                      <m:f>
                        <m:fPr>
                          <m:ctrlPr>
                            <a:rPr lang="pt-PT" sz="2000" b="1" i="1" smtClean="0">
                              <a:solidFill>
                                <a:srgbClr val="FF9933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pt-PT" sz="2000" b="1" i="1" dirty="0">
                                  <a:solidFill>
                                    <a:srgbClr val="FF9933"/>
                                  </a:solidFill>
                                  <a:latin typeface="Cambria Math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⃗"/>
                                  <m:ctrlPr>
                                    <a:rPr lang="pt-PT" sz="2000" b="1" i="1" dirty="0">
                                      <a:solidFill>
                                        <a:srgbClr val="FF9933"/>
                                      </a:solidFill>
                                      <a:latin typeface="Cambria Math"/>
                                    </a:rPr>
                                  </m:ctrlPr>
                                </m:accPr>
                                <m:e>
                                  <m:r>
                                    <a:rPr lang="pt-PT" sz="2000" b="1" i="1" dirty="0">
                                      <a:solidFill>
                                        <a:srgbClr val="FF9933"/>
                                      </a:solidFill>
                                      <a:latin typeface="Cambria Math" panose="02040503050406030204" pitchFamily="18" charset="0"/>
                                    </a:rPr>
                                    <m:t>𝑭</m:t>
                                  </m:r>
                                </m:e>
                              </m:acc>
                            </m:e>
                            <m:sub>
                              <m:r>
                                <a:rPr lang="pt-PT" sz="2000" b="1" i="1" dirty="0">
                                  <a:solidFill>
                                    <a:srgbClr val="FF9933"/>
                                  </a:solidFill>
                                  <a:latin typeface="Cambria Math" panose="02040503050406030204" pitchFamily="18" charset="0"/>
                                </a:rPr>
                                <m:t>𝒆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pt-PT" sz="2000" b="1" i="1" dirty="0">
                                  <a:solidFill>
                                    <a:srgbClr val="FF9933"/>
                                  </a:solidFill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pt-PT" sz="2000" b="1" i="1" dirty="0">
                                  <a:solidFill>
                                    <a:srgbClr val="FF9933"/>
                                  </a:solidFill>
                                  <a:latin typeface="Cambria Math" panose="02040503050406030204" pitchFamily="18" charset="0"/>
                                </a:rPr>
                                <m:t>𝒒</m:t>
                              </m:r>
                            </m:e>
                            <m:sub>
                              <m:r>
                                <a:rPr lang="pt-PT" sz="2000" b="1" i="1" dirty="0">
                                  <a:solidFill>
                                    <a:srgbClr val="FF9933"/>
                                  </a:solidFill>
                                  <a:latin typeface="Cambria Math" panose="02040503050406030204" pitchFamily="18" charset="0"/>
                                </a:rPr>
                                <m:t>𝟎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pt-PT" sz="2000" b="1" dirty="0" smtClean="0">
                  <a:solidFill>
                    <a:schemeClr val="accent3">
                      <a:lumMod val="75000"/>
                    </a:schemeClr>
                  </a:solidFill>
                </a:endParaRPr>
              </a:p>
              <a:p>
                <a:endParaRPr lang="pt-PT" sz="2000" dirty="0" smtClean="0">
                  <a:solidFill>
                    <a:schemeClr val="accent3">
                      <a:lumMod val="75000"/>
                    </a:schemeClr>
                  </a:solidFill>
                </a:endParaRPr>
              </a:p>
              <a:p>
                <a:r>
                  <a:rPr lang="pt-PT" sz="2000" dirty="0">
                    <a:solidFill>
                      <a:srgbClr val="FF9933"/>
                    </a:solidFill>
                  </a:rPr>
                  <a:t>Uni</a:t>
                </a:r>
                <a:r>
                  <a:rPr lang="pt-PT" sz="2000" dirty="0" smtClean="0">
                    <a:solidFill>
                      <a:srgbClr val="FF9933"/>
                    </a:solidFill>
                  </a:rPr>
                  <a:t>dade SI de campo elétrico</a:t>
                </a:r>
                <a:r>
                  <a:rPr lang="pt-PT" sz="2000" dirty="0" smtClean="0">
                    <a:solidFill>
                      <a:schemeClr val="accent3">
                        <a:lumMod val="75000"/>
                      </a:schemeClr>
                    </a:solidFill>
                  </a:rPr>
                  <a:t>: </a:t>
                </a:r>
                <a:r>
                  <a:rPr lang="pt-PT" sz="2000" dirty="0" smtClean="0"/>
                  <a:t>1 N C</a:t>
                </a:r>
                <a:r>
                  <a:rPr lang="pt-PT" sz="2000" baseline="30000" dirty="0" smtClean="0"/>
                  <a:t>-1</a:t>
                </a:r>
                <a:r>
                  <a:rPr lang="pt-PT" sz="2000" dirty="0" smtClean="0"/>
                  <a:t> equivalente a V m</a:t>
                </a:r>
                <a:r>
                  <a:rPr lang="pt-PT" sz="2000" baseline="30000" dirty="0" smtClean="0"/>
                  <a:t>-1</a:t>
                </a:r>
                <a:endParaRPr lang="pt-PT" sz="2000" dirty="0" smtClean="0"/>
              </a:p>
              <a:p>
                <a:endParaRPr lang="pt-PT" sz="2000" dirty="0" smtClean="0"/>
              </a:p>
              <a:p>
                <a:endParaRPr lang="pt-PT" sz="2000" dirty="0"/>
              </a:p>
            </p:txBody>
          </p:sp>
        </mc:Choice>
        <mc:Fallback>
          <p:sp>
            <p:nvSpPr>
              <p:cNvPr id="3" name="CaixaDeTexto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1560" y="1844824"/>
                <a:ext cx="8136904" cy="3337132"/>
              </a:xfrm>
              <a:prstGeom prst="rect">
                <a:avLst/>
              </a:prstGeom>
              <a:blipFill rotWithShape="1">
                <a:blip r:embed="rId2"/>
                <a:stretch>
                  <a:fillRect l="-749" r="-824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064002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b="1" dirty="0" smtClean="0"/>
              <a:t>Linhas de campo elétrico</a:t>
            </a:r>
            <a:endParaRPr lang="en-US" b="1" dirty="0"/>
          </a:p>
        </p:txBody>
      </p:sp>
      <p:sp>
        <p:nvSpPr>
          <p:cNvPr id="3" name="CaixaDeTexto 2"/>
          <p:cNvSpPr txBox="1"/>
          <p:nvPr/>
        </p:nvSpPr>
        <p:spPr>
          <a:xfrm>
            <a:off x="539552" y="1484784"/>
            <a:ext cx="813690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endParaRPr lang="pt-PT" sz="2400" dirty="0" smtClean="0"/>
          </a:p>
          <a:p>
            <a:pPr algn="just"/>
            <a:endParaRPr lang="pt-PT" sz="2400" dirty="0" smtClean="0"/>
          </a:p>
          <a:p>
            <a:pPr algn="just"/>
            <a:endParaRPr lang="pt-PT" sz="24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9684" y="4148129"/>
            <a:ext cx="4974262" cy="2420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9684" y="980728"/>
            <a:ext cx="4902895" cy="31674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593174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b="1" dirty="0" smtClean="0"/>
              <a:t>STOP</a:t>
            </a:r>
            <a:endParaRPr lang="en-US" b="1" dirty="0"/>
          </a:p>
        </p:txBody>
      </p:sp>
      <p:sp>
        <p:nvSpPr>
          <p:cNvPr id="6" name="TextBox 2"/>
          <p:cNvSpPr txBox="1"/>
          <p:nvPr/>
        </p:nvSpPr>
        <p:spPr>
          <a:xfrm>
            <a:off x="5007236" y="4367129"/>
            <a:ext cx="302114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sz="1600" dirty="0" smtClean="0">
                <a:solidFill>
                  <a:srgbClr val="00B0F0"/>
                </a:solidFill>
              </a:rPr>
              <a:t>Pág. 185 - Manual de Física 11</a:t>
            </a:r>
            <a:endParaRPr lang="pt-PT" sz="1600" dirty="0">
              <a:solidFill>
                <a:srgbClr val="00B0F0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1484784"/>
            <a:ext cx="7548512" cy="27680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065700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b="1" dirty="0" smtClean="0"/>
              <a:t>Linhas de campo elétrico</a:t>
            </a:r>
            <a:endParaRPr lang="en-US" b="1" dirty="0"/>
          </a:p>
        </p:txBody>
      </p:sp>
      <p:sp>
        <p:nvSpPr>
          <p:cNvPr id="3" name="CaixaDeTexto 2"/>
          <p:cNvSpPr txBox="1"/>
          <p:nvPr/>
        </p:nvSpPr>
        <p:spPr>
          <a:xfrm>
            <a:off x="539552" y="1484784"/>
            <a:ext cx="813690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endParaRPr lang="pt-PT" sz="2400" dirty="0" smtClean="0"/>
          </a:p>
          <a:p>
            <a:pPr algn="just"/>
            <a:endParaRPr lang="pt-PT" sz="2400" dirty="0" smtClean="0"/>
          </a:p>
          <a:p>
            <a:pPr algn="just"/>
            <a:endParaRPr lang="pt-PT" sz="24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1937195"/>
            <a:ext cx="2381250" cy="3038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1937195"/>
            <a:ext cx="2455959" cy="3061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515011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b="1" dirty="0" smtClean="0"/>
              <a:t>Campo magnético criado por ímanes </a:t>
            </a:r>
            <a:endParaRPr lang="en-US" b="1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aixaDeTexto 2"/>
              <p:cNvSpPr txBox="1"/>
              <p:nvPr/>
            </p:nvSpPr>
            <p:spPr>
              <a:xfrm>
                <a:off x="539551" y="1277739"/>
                <a:ext cx="8136904" cy="38604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/>
                <a:r>
                  <a:rPr lang="pt-PT" sz="2000" dirty="0" smtClean="0"/>
                  <a:t>O </a:t>
                </a:r>
                <a:r>
                  <a:rPr lang="pt-PT" sz="2000" b="1" dirty="0" smtClean="0">
                    <a:solidFill>
                      <a:srgbClr val="FF9933"/>
                    </a:solidFill>
                  </a:rPr>
                  <a:t>campo magnético (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pt-PT" sz="2000" b="1" i="1" smtClean="0">
                            <a:solidFill>
                              <a:srgbClr val="FF9933"/>
                            </a:solidFill>
                            <a:latin typeface="Cambria Math"/>
                          </a:rPr>
                        </m:ctrlPr>
                      </m:accPr>
                      <m:e>
                        <m:r>
                          <a:rPr lang="pt-PT" sz="2000" b="1" i="1" smtClean="0">
                            <a:solidFill>
                              <a:srgbClr val="FF9933"/>
                            </a:solidFill>
                            <a:latin typeface="Cambria Math" panose="02040503050406030204" pitchFamily="18" charset="0"/>
                          </a:rPr>
                          <m:t>𝑩</m:t>
                        </m:r>
                      </m:e>
                    </m:acc>
                  </m:oMath>
                </a14:m>
                <a:r>
                  <a:rPr lang="pt-PT" sz="2000" b="1" dirty="0" smtClean="0">
                    <a:solidFill>
                      <a:srgbClr val="FF9933"/>
                    </a:solidFill>
                  </a:rPr>
                  <a:t>) </a:t>
                </a:r>
                <a:r>
                  <a:rPr lang="pt-PT" sz="2000" dirty="0" smtClean="0"/>
                  <a:t>é uma zona do espaço onde se manifestam forças de interação magnética. </a:t>
                </a:r>
              </a:p>
              <a:p>
                <a:pPr algn="just"/>
                <a:endParaRPr lang="pt-PT" sz="2000" dirty="0"/>
              </a:p>
              <a:p>
                <a:pPr algn="just"/>
                <a:endParaRPr lang="pt-PT" sz="2000" dirty="0" smtClean="0"/>
              </a:p>
              <a:p>
                <a:pPr algn="just"/>
                <a:endParaRPr lang="pt-PT" sz="2000" dirty="0" smtClean="0"/>
              </a:p>
              <a:p>
                <a:pPr algn="just"/>
                <a:endParaRPr lang="pt-PT" sz="2000" dirty="0"/>
              </a:p>
              <a:p>
                <a:pPr algn="just"/>
                <a:endParaRPr lang="pt-PT" sz="2000" dirty="0" smtClean="0"/>
              </a:p>
              <a:p>
                <a:pPr algn="just"/>
                <a:endParaRPr lang="pt-PT" sz="2000" dirty="0"/>
              </a:p>
              <a:p>
                <a:pPr algn="just"/>
                <a:endParaRPr lang="pt-PT" sz="2000" dirty="0" smtClean="0"/>
              </a:p>
              <a:p>
                <a:pPr algn="just"/>
                <a:endParaRPr lang="pt-PT" sz="2000" dirty="0"/>
              </a:p>
              <a:p>
                <a:pPr algn="just"/>
                <a:r>
                  <a:rPr lang="pt-PT" sz="2000" dirty="0" smtClean="0"/>
                  <a:t>A </a:t>
                </a:r>
                <a:r>
                  <a:rPr lang="pt-PT" sz="2000" dirty="0" smtClean="0">
                    <a:solidFill>
                      <a:srgbClr val="FF9933"/>
                    </a:solidFill>
                  </a:rPr>
                  <a:t>direção do </a:t>
                </a:r>
                <a:r>
                  <a:rPr lang="pt-PT" sz="2000" b="1" dirty="0">
                    <a:solidFill>
                      <a:srgbClr val="FF9933"/>
                    </a:solidFill>
                  </a:rPr>
                  <a:t>campo magnético (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pt-PT" sz="2000" b="1" i="1">
                            <a:solidFill>
                              <a:srgbClr val="FF9933"/>
                            </a:solidFill>
                            <a:latin typeface="Cambria Math"/>
                          </a:rPr>
                        </m:ctrlPr>
                      </m:accPr>
                      <m:e>
                        <m:r>
                          <a:rPr lang="pt-PT" sz="2000" b="1" i="1">
                            <a:solidFill>
                              <a:srgbClr val="FF9933"/>
                            </a:solidFill>
                            <a:latin typeface="Cambria Math" panose="02040503050406030204" pitchFamily="18" charset="0"/>
                          </a:rPr>
                          <m:t>𝑩</m:t>
                        </m:r>
                      </m:e>
                    </m:acc>
                  </m:oMath>
                </a14:m>
                <a:r>
                  <a:rPr lang="pt-PT" sz="2000" b="1" dirty="0" smtClean="0">
                    <a:solidFill>
                      <a:srgbClr val="FF9933"/>
                    </a:solidFill>
                  </a:rPr>
                  <a:t>)</a:t>
                </a:r>
                <a:r>
                  <a:rPr lang="pt-PT" sz="2000" dirty="0" smtClean="0">
                    <a:solidFill>
                      <a:srgbClr val="FF9933"/>
                    </a:solidFill>
                  </a:rPr>
                  <a:t>, </a:t>
                </a:r>
                <a:r>
                  <a:rPr lang="pt-PT" sz="2000" dirty="0" smtClean="0"/>
                  <a:t>criado por um corpo magnetizado no espaço é indicada pela direção da agulha magnética.</a:t>
                </a:r>
              </a:p>
            </p:txBody>
          </p:sp>
        </mc:Choice>
        <mc:Fallback>
          <p:sp>
            <p:nvSpPr>
              <p:cNvPr id="3" name="CaixaDeTexto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9551" y="1277739"/>
                <a:ext cx="8136904" cy="3860416"/>
              </a:xfrm>
              <a:prstGeom prst="rect">
                <a:avLst/>
              </a:prstGeom>
              <a:blipFill rotWithShape="1">
                <a:blip r:embed="rId2"/>
                <a:stretch>
                  <a:fillRect l="-825" r="-825" b="-2054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Imagem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07210" y="2043087"/>
            <a:ext cx="2201585" cy="2329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64002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07704" y="116632"/>
            <a:ext cx="6408712" cy="808459"/>
          </a:xfrm>
        </p:spPr>
        <p:txBody>
          <a:bodyPr/>
          <a:lstStyle/>
          <a:p>
            <a:r>
              <a:rPr lang="pt-PT" b="1" dirty="0" smtClean="0"/>
              <a:t>Linhas de campo magnético</a:t>
            </a:r>
            <a:endParaRPr lang="en-US" b="1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aixaDeTexto 2"/>
              <p:cNvSpPr txBox="1"/>
              <p:nvPr/>
            </p:nvSpPr>
            <p:spPr>
              <a:xfrm>
                <a:off x="395536" y="3501008"/>
                <a:ext cx="8496945" cy="259192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/>
                <a:r>
                  <a:rPr lang="pt-PT" sz="2000" dirty="0" smtClean="0"/>
                  <a:t>Num </a:t>
                </a:r>
                <a:r>
                  <a:rPr lang="pt-PT" sz="2000" b="1" dirty="0" smtClean="0">
                    <a:solidFill>
                      <a:srgbClr val="92D050"/>
                    </a:solidFill>
                  </a:rPr>
                  <a:t>campo magnético criado por </a:t>
                </a:r>
                <a:r>
                  <a:rPr lang="pt-PT" sz="2000" b="1" dirty="0">
                    <a:solidFill>
                      <a:srgbClr val="92D050"/>
                    </a:solidFill>
                  </a:rPr>
                  <a:t>í</a:t>
                </a:r>
                <a:r>
                  <a:rPr lang="pt-PT" sz="2000" b="1" dirty="0" smtClean="0">
                    <a:solidFill>
                      <a:srgbClr val="92D050"/>
                    </a:solidFill>
                  </a:rPr>
                  <a:t>manes</a:t>
                </a:r>
                <a:r>
                  <a:rPr lang="pt-PT" sz="2000" dirty="0" smtClean="0"/>
                  <a:t>:</a:t>
                </a:r>
              </a:p>
              <a:p>
                <a:pPr marL="342900" lvl="0" indent="-342900" algn="just">
                  <a:buFont typeface="Arial" panose="020B0604020202020204" pitchFamily="34" charset="0"/>
                  <a:buChar char="•"/>
                </a:pPr>
                <a:r>
                  <a:rPr lang="pt-PT" sz="2000" dirty="0"/>
                  <a:t>as linhas de campo são linhas </a:t>
                </a:r>
                <a:r>
                  <a:rPr lang="pt-PT" sz="2000" dirty="0" smtClean="0"/>
                  <a:t>«fechadas» </a:t>
                </a:r>
                <a:r>
                  <a:rPr lang="pt-PT" sz="2000" dirty="0"/>
                  <a:t>que emergem do polo norte e convergem para o polo sul.</a:t>
                </a:r>
              </a:p>
              <a:p>
                <a:pPr marL="342900" lvl="0" indent="-342900" algn="just">
                  <a:buFont typeface="Arial" panose="020B0604020202020204" pitchFamily="34" charset="0"/>
                  <a:buChar char="•"/>
                </a:pPr>
                <a:r>
                  <a:rPr lang="pt-PT" sz="2000" dirty="0"/>
                  <a:t>o campo magnético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pt-PT" sz="2000" i="1">
                            <a:latin typeface="Cambria Math"/>
                          </a:rPr>
                        </m:ctrlPr>
                      </m:accPr>
                      <m:e>
                        <m:r>
                          <a:rPr lang="pt-PT" sz="2000" i="1">
                            <a:latin typeface="Cambria Math"/>
                          </a:rPr>
                          <m:t>𝐵</m:t>
                        </m:r>
                      </m:e>
                    </m:acc>
                  </m:oMath>
                </a14:m>
                <a:r>
                  <a:rPr lang="pt-PT" sz="2000" dirty="0"/>
                  <a:t> é sempre tangente em cada ponto às linhas de campo e tem sempre o sentido das linhas de campo nesse ponto;</a:t>
                </a:r>
              </a:p>
              <a:p>
                <a:pPr marL="342900" indent="-342900" algn="just">
                  <a:buFont typeface="Arial" panose="020B0604020202020204" pitchFamily="34" charset="0"/>
                  <a:buChar char="•"/>
                </a:pPr>
                <a:r>
                  <a:rPr lang="pt-PT" sz="2000" dirty="0"/>
                  <a:t>a intensidade do campo magnético é maior na região dos polos do íman, por isso a densidade das </a:t>
                </a:r>
                <a:r>
                  <a:rPr lang="pt-PT" sz="2000" dirty="0" smtClean="0"/>
                  <a:t>linhas </a:t>
                </a:r>
                <a:r>
                  <a:rPr lang="pt-PT" sz="2000" dirty="0"/>
                  <a:t>de campo é maior nestas </a:t>
                </a:r>
                <a:r>
                  <a:rPr lang="pt-PT" sz="2000" dirty="0" smtClean="0"/>
                  <a:t>regiões.</a:t>
                </a:r>
                <a:endParaRPr lang="pt-PT" sz="2000" dirty="0"/>
              </a:p>
            </p:txBody>
          </p:sp>
        </mc:Choice>
        <mc:Fallback>
          <p:sp>
            <p:nvSpPr>
              <p:cNvPr id="3" name="CaixaDeTexto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5536" y="3501008"/>
                <a:ext cx="8496945" cy="2591928"/>
              </a:xfrm>
              <a:prstGeom prst="rect">
                <a:avLst/>
              </a:prstGeom>
              <a:blipFill rotWithShape="1">
                <a:blip r:embed="rId2"/>
                <a:stretch>
                  <a:fillRect l="-789" t="-941" r="-717" b="-3529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130" y="1446283"/>
            <a:ext cx="7705725" cy="199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465038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b="1" dirty="0" smtClean="0"/>
              <a:t>Campo magnético criado por correntes elétricas</a:t>
            </a:r>
            <a:endParaRPr lang="en-US" b="1" dirty="0"/>
          </a:p>
        </p:txBody>
      </p:sp>
      <p:sp>
        <p:nvSpPr>
          <p:cNvPr id="3" name="CaixaDeTexto 2"/>
          <p:cNvSpPr txBox="1"/>
          <p:nvPr/>
        </p:nvSpPr>
        <p:spPr>
          <a:xfrm>
            <a:off x="539552" y="1484784"/>
            <a:ext cx="813690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endParaRPr lang="pt-PT" sz="2400" dirty="0" smtClean="0"/>
          </a:p>
          <a:p>
            <a:pPr algn="just"/>
            <a:endParaRPr lang="pt-PT" sz="2400" dirty="0" smtClean="0"/>
          </a:p>
          <a:p>
            <a:pPr algn="just"/>
            <a:endParaRPr lang="pt-PT" sz="2400" dirty="0"/>
          </a:p>
        </p:txBody>
      </p:sp>
      <p:sp>
        <p:nvSpPr>
          <p:cNvPr id="4" name="CaixaDeTexto 3"/>
          <p:cNvSpPr txBox="1"/>
          <p:nvPr/>
        </p:nvSpPr>
        <p:spPr>
          <a:xfrm>
            <a:off x="539552" y="1484784"/>
            <a:ext cx="8136904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PT" sz="2000" dirty="0" smtClean="0"/>
              <a:t>A </a:t>
            </a:r>
            <a:r>
              <a:rPr lang="pt-PT" sz="2000" b="1" dirty="0">
                <a:solidFill>
                  <a:srgbClr val="FF9933"/>
                </a:solidFill>
              </a:rPr>
              <a:t>experiência realizada por Oersted</a:t>
            </a:r>
            <a:r>
              <a:rPr lang="pt-PT" sz="2000" dirty="0"/>
              <a:t>, mostra, </a:t>
            </a:r>
            <a:r>
              <a:rPr lang="pt-PT" sz="2000" b="1" dirty="0"/>
              <a:t>pela primeira vez</a:t>
            </a:r>
            <a:r>
              <a:rPr lang="pt-PT" sz="2000" dirty="0"/>
              <a:t>, que a eletricidade e o magnetismo não eram fenómenos desligados como na época se </a:t>
            </a:r>
            <a:r>
              <a:rPr lang="pt-PT" sz="2000" dirty="0" smtClean="0"/>
              <a:t>pensava.</a:t>
            </a:r>
          </a:p>
          <a:p>
            <a:pPr algn="just"/>
            <a:endParaRPr lang="pt-PT" sz="2000" dirty="0"/>
          </a:p>
          <a:p>
            <a:pPr algn="just"/>
            <a:endParaRPr lang="pt-PT" sz="2000" dirty="0" smtClean="0"/>
          </a:p>
          <a:p>
            <a:pPr algn="just"/>
            <a:endParaRPr lang="pt-PT" sz="2000" dirty="0" smtClean="0"/>
          </a:p>
          <a:p>
            <a:pPr algn="just"/>
            <a:endParaRPr lang="pt-PT" sz="2000" dirty="0"/>
          </a:p>
          <a:p>
            <a:pPr algn="just"/>
            <a:endParaRPr lang="pt-PT" sz="2000" dirty="0"/>
          </a:p>
          <a:p>
            <a:pPr algn="just"/>
            <a:endParaRPr lang="pt-PT" sz="2000" dirty="0" smtClean="0"/>
          </a:p>
          <a:p>
            <a:pPr algn="just"/>
            <a:endParaRPr lang="pt-PT" sz="2000" dirty="0"/>
          </a:p>
          <a:p>
            <a:pPr algn="just"/>
            <a:r>
              <a:rPr lang="pt-PT" sz="2000" b="1" dirty="0">
                <a:solidFill>
                  <a:srgbClr val="FF9933"/>
                </a:solidFill>
              </a:rPr>
              <a:t>A corrente elétrica dá origem a um campo magnético</a:t>
            </a:r>
            <a:r>
              <a:rPr lang="pt-PT" sz="2000" dirty="0"/>
              <a:t>, que se manifesta por forças de interação </a:t>
            </a:r>
            <a:r>
              <a:rPr lang="pt-PT" sz="2000" dirty="0" smtClean="0"/>
              <a:t>magnéticas.</a:t>
            </a:r>
            <a:endParaRPr lang="pt-PT" sz="2000" dirty="0"/>
          </a:p>
        </p:txBody>
      </p:sp>
      <p:pic>
        <p:nvPicPr>
          <p:cNvPr id="5" name="Picture 40"/>
          <p:cNvPicPr/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100000"/>
                    </a14:imgEffect>
                    <a14:imgEffect>
                      <a14:brightnessContrast bright="-15000" contrast="7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6352" y="2976216"/>
            <a:ext cx="2179186" cy="1496908"/>
          </a:xfrm>
          <a:prstGeom prst="rect">
            <a:avLst/>
          </a:prstGeom>
        </p:spPr>
      </p:pic>
      <p:pic>
        <p:nvPicPr>
          <p:cNvPr id="6" name="Picture 5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2552" y="2852936"/>
            <a:ext cx="2409408" cy="16201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64002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dirty="0" smtClean="0"/>
              <a:t>Campo magnético</a:t>
            </a:r>
            <a:endParaRPr lang="pt-PT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Retângulo 2"/>
              <p:cNvSpPr/>
              <p:nvPr/>
            </p:nvSpPr>
            <p:spPr>
              <a:xfrm>
                <a:off x="613832" y="2132856"/>
                <a:ext cx="6406440" cy="25154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15000"/>
                  </a:lnSpc>
                  <a:spcAft>
                    <a:spcPts val="1000"/>
                  </a:spcAft>
                </a:pPr>
                <a:r>
                  <a:rPr lang="pt-PT" sz="2000" dirty="0">
                    <a:ea typeface="Calibri" panose="020F0502020204030204" pitchFamily="34" charset="0"/>
                    <a:cs typeface="Times New Roman" panose="02020603050405020304" pitchFamily="18" charset="0"/>
                  </a:rPr>
                  <a:t>O </a:t>
                </a:r>
                <a:r>
                  <a:rPr lang="pt-PT" sz="2000" b="1" dirty="0" smtClean="0">
                    <a:solidFill>
                      <a:srgbClr val="FF9933"/>
                    </a:solidFill>
                    <a:ea typeface="Calibri" panose="020F0502020204030204" pitchFamily="34" charset="0"/>
                    <a:cs typeface="Times New Roman" panose="02020603050405020304" pitchFamily="18" charset="0"/>
                  </a:rPr>
                  <a:t>campo magnético </a:t>
                </a:r>
                <a:r>
                  <a:rPr lang="pt-PT" sz="2000" b="1" dirty="0">
                    <a:solidFill>
                      <a:srgbClr val="FF9933"/>
                    </a:solidFill>
                    <a:ea typeface="Calibri" panose="020F0502020204030204" pitchFamily="34" charset="0"/>
                    <a:cs typeface="Times New Roman" panose="02020603050405020304" pitchFamily="18" charset="0"/>
                  </a:rPr>
                  <a:t>(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pt-PT" sz="2000" b="1" i="1">
                            <a:solidFill>
                              <a:srgbClr val="FF9933"/>
                            </a:solidFill>
                            <a:latin typeface="Cambria Math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accPr>
                      <m:e>
                        <m:r>
                          <a:rPr lang="pt-PT" sz="2000" b="1" i="1">
                            <a:solidFill>
                              <a:srgbClr val="FF9933"/>
                            </a:solidFill>
                            <a:latin typeface="Cambria Math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𝑩</m:t>
                        </m:r>
                      </m:e>
                    </m:acc>
                  </m:oMath>
                </a14:m>
                <a:r>
                  <a:rPr lang="pt-PT" sz="2000" b="1" dirty="0">
                    <a:solidFill>
                      <a:srgbClr val="FF9933"/>
                    </a:solidFill>
                    <a:ea typeface="Calibri" panose="020F0502020204030204" pitchFamily="34" charset="0"/>
                    <a:cs typeface="Times New Roman" panose="02020603050405020304" pitchFamily="18" charset="0"/>
                  </a:rPr>
                  <a:t>) </a:t>
                </a:r>
                <a:r>
                  <a:rPr lang="pt-PT" sz="2000" dirty="0">
                    <a:ea typeface="Calibri" panose="020F0502020204030204" pitchFamily="34" charset="0"/>
                    <a:cs typeface="Times New Roman" panose="02020603050405020304" pitchFamily="18" charset="0"/>
                  </a:rPr>
                  <a:t>tem origem em </a:t>
                </a:r>
                <a:r>
                  <a:rPr lang="pt-PT" sz="2000" dirty="0" smtClean="0">
                    <a:ea typeface="Calibri" panose="020F0502020204030204" pitchFamily="34" charset="0"/>
                    <a:cs typeface="Times New Roman" panose="02020603050405020304" pitchFamily="18" charset="0"/>
                  </a:rPr>
                  <a:t>ímanes</a:t>
                </a:r>
                <a:r>
                  <a:rPr lang="pt-PT" sz="2000" dirty="0">
                    <a:ea typeface="Calibri" panose="020F0502020204030204" pitchFamily="34" charset="0"/>
                    <a:cs typeface="Times New Roman" panose="02020603050405020304" pitchFamily="18" charset="0"/>
                  </a:rPr>
                  <a:t>, ou em correntes elétricas, que se manifesta por forças de interação magnéticas. </a:t>
                </a:r>
                <a:endParaRPr lang="pt-PT" sz="2000" dirty="0" smtClean="0"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1000"/>
                  </a:spcAft>
                </a:pPr>
                <a:endParaRPr lang="pt-PT" sz="2000" dirty="0"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spcAft>
                    <a:spcPts val="1000"/>
                  </a:spcAft>
                </a:pPr>
                <a:r>
                  <a:rPr lang="pt-PT" sz="2000" dirty="0">
                    <a:ea typeface="Calibri" panose="020F0502020204030204" pitchFamily="34" charset="0"/>
                    <a:cs typeface="Times New Roman" panose="02020603050405020304" pitchFamily="18" charset="0"/>
                  </a:rPr>
                  <a:t>A intensidade do campo magnético exprime-se, no SI, em </a:t>
                </a:r>
                <a:r>
                  <a:rPr lang="pt-PT" sz="2000" b="1" dirty="0">
                    <a:solidFill>
                      <a:srgbClr val="FF9933"/>
                    </a:solidFill>
                    <a:ea typeface="Calibri" panose="020F0502020204030204" pitchFamily="34" charset="0"/>
                    <a:cs typeface="Times New Roman" panose="02020603050405020304" pitchFamily="18" charset="0"/>
                  </a:rPr>
                  <a:t>Tesla (T).</a:t>
                </a:r>
              </a:p>
            </p:txBody>
          </p:sp>
        </mc:Choice>
        <mc:Fallback>
          <p:sp>
            <p:nvSpPr>
              <p:cNvPr id="3" name="Retângulo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3832" y="2132856"/>
                <a:ext cx="6406440" cy="2515432"/>
              </a:xfrm>
              <a:prstGeom prst="rect">
                <a:avLst/>
              </a:prstGeom>
              <a:blipFill rotWithShape="1">
                <a:blip r:embed="rId2"/>
                <a:stretch>
                  <a:fillRect l="-1047" r="-951" b="-2179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0272" y="1700808"/>
            <a:ext cx="1515284" cy="31201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5437447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b="1" dirty="0"/>
              <a:t>Campo magnético criado por correntes elétricas</a:t>
            </a:r>
            <a:endParaRPr lang="pt-PT" dirty="0"/>
          </a:p>
        </p:txBody>
      </p:sp>
      <p:sp>
        <p:nvSpPr>
          <p:cNvPr id="7" name="Retângulo 6"/>
          <p:cNvSpPr/>
          <p:nvPr/>
        </p:nvSpPr>
        <p:spPr>
          <a:xfrm>
            <a:off x="287524" y="1268760"/>
            <a:ext cx="849694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PT" sz="2400" dirty="0">
                <a:ea typeface="Calibri" panose="020F0502020204030204" pitchFamily="34" charset="0"/>
                <a:cs typeface="Times New Roman" panose="02020603050405020304" pitchFamily="18" charset="0"/>
              </a:rPr>
              <a:t>O sentido do vetor campo magnético depende do sentido da corrente </a:t>
            </a:r>
            <a:r>
              <a:rPr lang="pt-PT" sz="24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elétrica.</a:t>
            </a:r>
            <a:endParaRPr lang="pt-PT" sz="2400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0388" y="2204864"/>
            <a:ext cx="5876925" cy="2000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1293" y="3573016"/>
            <a:ext cx="2543175" cy="2266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886521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b="1" dirty="0"/>
              <a:t>Campo magnético criado por correntes elétricas</a:t>
            </a:r>
            <a:endParaRPr lang="pt-PT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" name="Retângulo 5"/>
              <p:cNvSpPr/>
              <p:nvPr/>
            </p:nvSpPr>
            <p:spPr>
              <a:xfrm>
                <a:off x="323528" y="1844824"/>
                <a:ext cx="8424936" cy="319324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15000"/>
                  </a:lnSpc>
                  <a:spcAft>
                    <a:spcPts val="1000"/>
                  </a:spcAft>
                </a:pPr>
                <a:r>
                  <a:rPr lang="pt-PT" sz="2000" dirty="0">
                    <a:ea typeface="Calibri" panose="020F0502020204030204" pitchFamily="34" charset="0"/>
                    <a:cs typeface="Times New Roman" panose="02020603050405020304" pitchFamily="18" charset="0"/>
                  </a:rPr>
                  <a:t>Num campo magnético </a:t>
                </a:r>
                <a:r>
                  <a:rPr lang="pt-PT" sz="2000" b="1" dirty="0">
                    <a:ea typeface="Calibri" panose="020F0502020204030204" pitchFamily="34" charset="0"/>
                    <a:cs typeface="Times New Roman" panose="02020603050405020304" pitchFamily="18" charset="0"/>
                  </a:rPr>
                  <a:t>criado por uma corrente</a:t>
                </a:r>
                <a:r>
                  <a:rPr lang="pt-PT" sz="2000" dirty="0">
                    <a:ea typeface="Calibri" panose="020F0502020204030204" pitchFamily="34" charset="0"/>
                    <a:cs typeface="Times New Roman" panose="02020603050405020304" pitchFamily="18" charset="0"/>
                  </a:rPr>
                  <a:t> num fio retilíneo:</a:t>
                </a:r>
              </a:p>
              <a:p>
                <a:pPr marL="342900" lvl="0" indent="-342900" algn="just">
                  <a:lnSpc>
                    <a:spcPct val="115000"/>
                  </a:lnSpc>
                  <a:spcAft>
                    <a:spcPts val="0"/>
                  </a:spcAft>
                  <a:buFont typeface="Symbol" panose="05050102010706020507" pitchFamily="18" charset="2"/>
                  <a:buChar char=""/>
                </a:pPr>
                <a:r>
                  <a:rPr lang="pt-PT" sz="2000" dirty="0">
                    <a:ea typeface="Calibri" panose="020F0502020204030204" pitchFamily="34" charset="0"/>
                    <a:cs typeface="Times New Roman" panose="02020603050405020304" pitchFamily="18" charset="0"/>
                  </a:rPr>
                  <a:t>as </a:t>
                </a:r>
                <a:r>
                  <a:rPr lang="pt-PT" sz="2000" b="1" dirty="0">
                    <a:solidFill>
                      <a:srgbClr val="FF9933"/>
                    </a:solidFill>
                    <a:ea typeface="Calibri" panose="020F0502020204030204" pitchFamily="34" charset="0"/>
                    <a:cs typeface="Times New Roman" panose="02020603050405020304" pitchFamily="18" charset="0"/>
                  </a:rPr>
                  <a:t>linhas de campo </a:t>
                </a:r>
                <a:r>
                  <a:rPr lang="pt-PT" sz="2000" dirty="0">
                    <a:ea typeface="Calibri" panose="020F0502020204030204" pitchFamily="34" charset="0"/>
                    <a:cs typeface="Times New Roman" panose="02020603050405020304" pitchFamily="18" charset="0"/>
                  </a:rPr>
                  <a:t>são circulares com centro no fio;</a:t>
                </a:r>
              </a:p>
              <a:p>
                <a:pPr marL="342900" lvl="0" indent="-342900" algn="just">
                  <a:lnSpc>
                    <a:spcPct val="115000"/>
                  </a:lnSpc>
                  <a:spcAft>
                    <a:spcPts val="0"/>
                  </a:spcAft>
                  <a:buFont typeface="Symbol" panose="05050102010706020507" pitchFamily="18" charset="2"/>
                  <a:buChar char=""/>
                </a:pPr>
                <a:r>
                  <a:rPr lang="pt-PT" sz="2000" dirty="0">
                    <a:ea typeface="Calibri" panose="020F0502020204030204" pitchFamily="34" charset="0"/>
                    <a:cs typeface="Times New Roman" panose="02020603050405020304" pitchFamily="18" charset="0"/>
                  </a:rPr>
                  <a:t>o </a:t>
                </a:r>
                <a:r>
                  <a:rPr lang="pt-PT" sz="2000" b="1" dirty="0" smtClean="0">
                    <a:solidFill>
                      <a:srgbClr val="FF9933"/>
                    </a:solidFill>
                    <a:ea typeface="Calibri" panose="020F0502020204030204" pitchFamily="34" charset="0"/>
                    <a:cs typeface="Times New Roman" panose="02020603050405020304" pitchFamily="18" charset="0"/>
                  </a:rPr>
                  <a:t>campo magnético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pt-PT" sz="2000" b="1" i="1">
                            <a:solidFill>
                              <a:srgbClr val="FF9933"/>
                            </a:solidFill>
                            <a:latin typeface="Cambria Math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accPr>
                      <m:e>
                        <m:r>
                          <a:rPr lang="pt-PT" sz="2000" b="1" i="1">
                            <a:solidFill>
                              <a:srgbClr val="FF9933"/>
                            </a:solidFill>
                            <a:latin typeface="Cambria Math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𝑩</m:t>
                        </m:r>
                      </m:e>
                    </m:acc>
                  </m:oMath>
                </a14:m>
                <a:r>
                  <a:rPr lang="pt-PT" sz="2000" dirty="0">
                    <a:ea typeface="Calibri" panose="020F0502020204030204" pitchFamily="34" charset="0"/>
                    <a:cs typeface="Times New Roman" panose="02020603050405020304" pitchFamily="18" charset="0"/>
                  </a:rPr>
                  <a:t> é tangente em cada ponto às linhas de campo e tem o sentido das linhas de campo nesse ponto;</a:t>
                </a:r>
              </a:p>
              <a:p>
                <a:pPr marL="342900" lvl="0" indent="-342900" algn="just">
                  <a:lnSpc>
                    <a:spcPct val="115000"/>
                  </a:lnSpc>
                  <a:spcAft>
                    <a:spcPts val="1000"/>
                  </a:spcAft>
                  <a:buFont typeface="Symbol" panose="05050102010706020507" pitchFamily="18" charset="2"/>
                  <a:buChar char=""/>
                </a:pPr>
                <a:r>
                  <a:rPr lang="pt-PT" sz="2000" dirty="0">
                    <a:ea typeface="Calibri" panose="020F0502020204030204" pitchFamily="34" charset="0"/>
                    <a:cs typeface="Times New Roman" panose="02020603050405020304" pitchFamily="18" charset="0"/>
                  </a:rPr>
                  <a:t>o campo magnético é </a:t>
                </a:r>
                <a:r>
                  <a:rPr lang="pt-PT" sz="2000" b="1" dirty="0">
                    <a:solidFill>
                      <a:srgbClr val="FF9933"/>
                    </a:solidFill>
                    <a:ea typeface="Calibri" panose="020F0502020204030204" pitchFamily="34" charset="0"/>
                    <a:cs typeface="Times New Roman" panose="02020603050405020304" pitchFamily="18" charset="0"/>
                  </a:rPr>
                  <a:t>mais intenso </a:t>
                </a:r>
                <a:r>
                  <a:rPr lang="pt-PT" sz="2000" dirty="0">
                    <a:ea typeface="Calibri" panose="020F0502020204030204" pitchFamily="34" charset="0"/>
                    <a:cs typeface="Times New Roman" panose="02020603050405020304" pitchFamily="18" charset="0"/>
                  </a:rPr>
                  <a:t>nas regiões onde a densidade de linhas de campo é </a:t>
                </a:r>
                <a:r>
                  <a:rPr lang="pt-PT" sz="2000" dirty="0" smtClean="0">
                    <a:ea typeface="Calibri" panose="020F0502020204030204" pitchFamily="34" charset="0"/>
                    <a:cs typeface="Times New Roman" panose="02020603050405020304" pitchFamily="18" charset="0"/>
                  </a:rPr>
                  <a:t>maior;</a:t>
                </a:r>
              </a:p>
              <a:p>
                <a:pPr marL="342900" lvl="0" indent="-342900" algn="just">
                  <a:lnSpc>
                    <a:spcPct val="115000"/>
                  </a:lnSpc>
                  <a:spcAft>
                    <a:spcPts val="1000"/>
                  </a:spcAft>
                  <a:buFont typeface="Symbol" panose="05050102010706020507" pitchFamily="18" charset="2"/>
                  <a:buChar char=""/>
                </a:pPr>
                <a:r>
                  <a:rPr lang="pt-PT" sz="2000" dirty="0" smtClean="0">
                    <a:ea typeface="Calibri" panose="020F0502020204030204" pitchFamily="34" charset="0"/>
                    <a:cs typeface="Times New Roman" panose="02020603050405020304" pitchFamily="18" charset="0"/>
                  </a:rPr>
                  <a:t>a </a:t>
                </a:r>
                <a:r>
                  <a:rPr lang="pt-PT" sz="2000" dirty="0">
                    <a:ea typeface="Calibri" panose="020F0502020204030204" pitchFamily="34" charset="0"/>
                    <a:cs typeface="Times New Roman" panose="02020603050405020304" pitchFamily="18" charset="0"/>
                  </a:rPr>
                  <a:t>intensidade do </a:t>
                </a:r>
                <a:r>
                  <a:rPr lang="pt-PT" sz="2000" b="1" dirty="0">
                    <a:solidFill>
                      <a:srgbClr val="FF9933"/>
                    </a:solidFill>
                    <a:ea typeface="Calibri" panose="020F0502020204030204" pitchFamily="34" charset="0"/>
                    <a:cs typeface="Times New Roman" panose="02020603050405020304" pitchFamily="18" charset="0"/>
                  </a:rPr>
                  <a:t>campo magnético diminuiu </a:t>
                </a:r>
                <a:r>
                  <a:rPr lang="pt-PT" sz="2000" dirty="0">
                    <a:ea typeface="Calibri" panose="020F0502020204030204" pitchFamily="34" charset="0"/>
                    <a:cs typeface="Times New Roman" panose="02020603050405020304" pitchFamily="18" charset="0"/>
                  </a:rPr>
                  <a:t>à medida que a distância (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𝑟</m:t>
                    </m:r>
                  </m:oMath>
                </a14:m>
                <a:r>
                  <a:rPr lang="pt-PT" sz="2000" dirty="0">
                    <a:ea typeface="Calibri" panose="020F0502020204030204" pitchFamily="34" charset="0"/>
                    <a:cs typeface="Times New Roman" panose="02020603050405020304" pitchFamily="18" charset="0"/>
                  </a:rPr>
                  <a:t>) ao centro do fio aumenta.</a:t>
                </a:r>
                <a:endParaRPr lang="pt-PT" sz="2000" dirty="0"/>
              </a:p>
            </p:txBody>
          </p:sp>
        </mc:Choice>
        <mc:Fallback>
          <p:sp>
            <p:nvSpPr>
              <p:cNvPr id="6" name="Retângulo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3528" y="1844824"/>
                <a:ext cx="8424936" cy="3193246"/>
              </a:xfrm>
              <a:prstGeom prst="rect">
                <a:avLst/>
              </a:prstGeom>
              <a:blipFill rotWithShape="1">
                <a:blip r:embed="rId2"/>
                <a:stretch>
                  <a:fillRect l="-724" t="-382" r="-796" b="-2677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8586543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b="1" dirty="0" smtClean="0"/>
              <a:t>STOP</a:t>
            </a:r>
            <a:endParaRPr lang="en-US" b="1" dirty="0"/>
          </a:p>
        </p:txBody>
      </p:sp>
      <p:sp>
        <p:nvSpPr>
          <p:cNvPr id="6" name="TextBox 2"/>
          <p:cNvSpPr txBox="1"/>
          <p:nvPr/>
        </p:nvSpPr>
        <p:spPr>
          <a:xfrm>
            <a:off x="5292080" y="4894421"/>
            <a:ext cx="302114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sz="1600" dirty="0" smtClean="0">
                <a:solidFill>
                  <a:srgbClr val="00B0F0"/>
                </a:solidFill>
              </a:rPr>
              <a:t>Pág. 192 - Manual de Física 11</a:t>
            </a:r>
            <a:endParaRPr lang="pt-PT" sz="1600" dirty="0">
              <a:solidFill>
                <a:srgbClr val="00B0F0"/>
              </a:solidFill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6269" y="1217614"/>
            <a:ext cx="7905750" cy="3648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848086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b="1" dirty="0" smtClean="0"/>
              <a:t>Onda eletromagnética</a:t>
            </a:r>
            <a:endParaRPr lang="en-US" b="1" dirty="0"/>
          </a:p>
        </p:txBody>
      </p:sp>
      <p:sp>
        <p:nvSpPr>
          <p:cNvPr id="3" name="CaixaDeTexto 2"/>
          <p:cNvSpPr txBox="1"/>
          <p:nvPr/>
        </p:nvSpPr>
        <p:spPr>
          <a:xfrm>
            <a:off x="467544" y="1581488"/>
            <a:ext cx="8136904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PT" sz="2000" dirty="0" smtClean="0"/>
              <a:t>A onda eletromagnética tem origem nas oscilações de cargas elétricas e resulta da </a:t>
            </a:r>
            <a:r>
              <a:rPr lang="pt-PT" sz="2000" dirty="0" smtClean="0">
                <a:solidFill>
                  <a:srgbClr val="FF9933"/>
                </a:solidFill>
              </a:rPr>
              <a:t>propagação de campos elétricos e magnéticos</a:t>
            </a:r>
            <a:r>
              <a:rPr lang="pt-PT" sz="2000" dirty="0" smtClean="0">
                <a:solidFill>
                  <a:schemeClr val="accent3">
                    <a:lumMod val="75000"/>
                  </a:schemeClr>
                </a:solidFill>
              </a:rPr>
              <a:t>.  </a:t>
            </a:r>
          </a:p>
          <a:p>
            <a:pPr algn="just"/>
            <a:endParaRPr lang="pt-PT" sz="2000" dirty="0" smtClean="0"/>
          </a:p>
          <a:p>
            <a:pPr algn="just"/>
            <a:endParaRPr lang="pt-PT" sz="2000" dirty="0" smtClean="0"/>
          </a:p>
          <a:p>
            <a:pPr algn="just"/>
            <a:endParaRPr lang="pt-PT" sz="2000" dirty="0" smtClean="0"/>
          </a:p>
          <a:p>
            <a:pPr algn="just"/>
            <a:endParaRPr lang="pt-PT" sz="2000" dirty="0" smtClean="0"/>
          </a:p>
          <a:p>
            <a:pPr algn="just"/>
            <a:endParaRPr lang="pt-PT" sz="2000" dirty="0" smtClean="0"/>
          </a:p>
          <a:p>
            <a:pPr algn="just"/>
            <a:endParaRPr lang="pt-PT" sz="2000" dirty="0" smtClean="0"/>
          </a:p>
          <a:p>
            <a:pPr algn="just"/>
            <a:endParaRPr lang="pt-PT" sz="2000" dirty="0" smtClean="0"/>
          </a:p>
          <a:p>
            <a:pPr algn="just"/>
            <a:endParaRPr lang="pt-PT" sz="2000" dirty="0" smtClean="0"/>
          </a:p>
          <a:p>
            <a:pPr algn="just"/>
            <a:r>
              <a:rPr lang="pt-PT" sz="2000" dirty="0" smtClean="0"/>
              <a:t>Numa </a:t>
            </a:r>
            <a:r>
              <a:rPr lang="pt-PT" sz="2000" dirty="0" smtClean="0"/>
              <a:t>onda eletromagnética, o </a:t>
            </a:r>
            <a:r>
              <a:rPr lang="pt-PT" sz="2000" b="1" dirty="0" smtClean="0">
                <a:solidFill>
                  <a:srgbClr val="FF9933"/>
                </a:solidFill>
              </a:rPr>
              <a:t>campo elétrico e o campo magnético</a:t>
            </a:r>
            <a:r>
              <a:rPr lang="pt-PT" sz="2000" b="1" dirty="0" smtClean="0">
                <a:solidFill>
                  <a:schemeClr val="accent3">
                    <a:lumMod val="75000"/>
                  </a:schemeClr>
                </a:solidFill>
              </a:rPr>
              <a:t> </a:t>
            </a:r>
            <a:r>
              <a:rPr lang="pt-PT" sz="2000" dirty="0" smtClean="0">
                <a:solidFill>
                  <a:schemeClr val="bg1"/>
                </a:solidFill>
              </a:rPr>
              <a:t>propagam-se </a:t>
            </a:r>
            <a:r>
              <a:rPr lang="pt-PT" sz="2000" b="1" dirty="0" smtClean="0">
                <a:solidFill>
                  <a:srgbClr val="FF9933"/>
                </a:solidFill>
              </a:rPr>
              <a:t>perpendicularmente entre si e perpendicularmente à direção de propagação da onda</a:t>
            </a:r>
            <a:r>
              <a:rPr lang="pt-PT" sz="2000" b="1" dirty="0" smtClean="0"/>
              <a:t>. </a:t>
            </a: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3450" y="2286000"/>
            <a:ext cx="7277100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064002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/>
          <p:cNvSpPr txBox="1"/>
          <p:nvPr/>
        </p:nvSpPr>
        <p:spPr>
          <a:xfrm>
            <a:off x="539552" y="1484784"/>
            <a:ext cx="8136904" cy="2369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t-PT" sz="2000" u="sng" dirty="0" smtClean="0">
              <a:hlinkClick r:id="rId2"/>
            </a:endParaRPr>
          </a:p>
          <a:p>
            <a:r>
              <a:rPr lang="pt-PT" sz="2000" u="sng" dirty="0" smtClean="0">
                <a:hlinkClick r:id="rId3"/>
              </a:rPr>
              <a:t>http://physics.bu.edu/~duffy/Ejs/EP_chapter16/EField_2D.html</a:t>
            </a:r>
            <a:r>
              <a:rPr lang="pt-PT" sz="2000" u="sng" dirty="0" smtClean="0"/>
              <a:t>, </a:t>
            </a:r>
            <a:r>
              <a:rPr lang="pt-PT" sz="2000" dirty="0" smtClean="0"/>
              <a:t>Sítio </a:t>
            </a:r>
            <a:r>
              <a:rPr lang="pt-PT" sz="2000" dirty="0" smtClean="0"/>
              <a:t>com animação, para </a:t>
            </a:r>
            <a:r>
              <a:rPr lang="pt-PT" sz="2000" i="1" dirty="0" smtClean="0"/>
              <a:t>download</a:t>
            </a:r>
            <a:r>
              <a:rPr lang="pt-PT" sz="2000" dirty="0" smtClean="0"/>
              <a:t>, </a:t>
            </a:r>
            <a:r>
              <a:rPr lang="pt-PT" sz="2000" dirty="0" smtClean="0"/>
              <a:t>campo elétrico </a:t>
            </a:r>
            <a:r>
              <a:rPr lang="pt-PT" sz="2000" dirty="0" smtClean="0"/>
              <a:t>a 2D</a:t>
            </a:r>
          </a:p>
          <a:p>
            <a:endParaRPr lang="pt-PT" sz="2000" u="sng" dirty="0" smtClean="0">
              <a:hlinkClick r:id="rId2"/>
            </a:endParaRPr>
          </a:p>
          <a:p>
            <a:r>
              <a:rPr lang="pt-PT" sz="2000" u="sng" dirty="0" smtClean="0">
                <a:hlinkClick r:id="rId2"/>
              </a:rPr>
              <a:t>https://phet.colorado.edu/en/simulation/legacy/magnets-and-electromagnets</a:t>
            </a:r>
            <a:r>
              <a:rPr lang="pt-PT" sz="2000" u="sng" dirty="0" smtClean="0"/>
              <a:t>, </a:t>
            </a:r>
            <a:r>
              <a:rPr lang="pt-PT" sz="2000" dirty="0" smtClean="0"/>
              <a:t>Simulação </a:t>
            </a:r>
            <a:r>
              <a:rPr lang="pt-PT" sz="2000" i="1" dirty="0" err="1" smtClean="0"/>
              <a:t>PhET</a:t>
            </a:r>
            <a:r>
              <a:rPr lang="pt-PT" sz="2000" dirty="0" smtClean="0"/>
              <a:t> sobre </a:t>
            </a:r>
            <a:r>
              <a:rPr lang="pt-PT" sz="2000" dirty="0" smtClean="0"/>
              <a:t>campo magnético</a:t>
            </a:r>
            <a:r>
              <a:rPr lang="pt-PT" sz="2000" dirty="0" smtClean="0"/>
              <a:t>.</a:t>
            </a:r>
          </a:p>
          <a:p>
            <a:endParaRPr lang="pt-PT" sz="2800" dirty="0"/>
          </a:p>
        </p:txBody>
      </p:sp>
      <p:sp>
        <p:nvSpPr>
          <p:cNvPr id="5" name="Título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b="1" dirty="0"/>
              <a:t>Sugestões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21064002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2" val="e17d3c2dd6c49f91c56733f5c8ceaa537f2b0ec"/>
  <p:tag name="ISPRING_RESOURCE_PATHS_HASH_PRESENTER" val="28fb7fa87b8a93858f9dabae44f4f1f849abaa22"/>
</p:tagLst>
</file>

<file path=ppt/theme/theme1.xml><?xml version="1.0" encoding="utf-8"?>
<a:theme xmlns:a="http://schemas.openxmlformats.org/drawingml/2006/main" name="Office Theme">
  <a:themeElements>
    <a:clrScheme name="Raiz">
      <a:dk1>
        <a:srgbClr val="555555"/>
      </a:dk1>
      <a:lt1>
        <a:srgbClr val="555555"/>
      </a:lt1>
      <a:dk2>
        <a:srgbClr val="FFFFFF"/>
      </a:dk2>
      <a:lt2>
        <a:srgbClr val="FFFFFF"/>
      </a:lt2>
      <a:accent1>
        <a:srgbClr val="96C832"/>
      </a:accent1>
      <a:accent2>
        <a:srgbClr val="7F7F7F"/>
      </a:accent2>
      <a:accent3>
        <a:srgbClr val="92D050"/>
      </a:accent3>
      <a:accent4>
        <a:srgbClr val="96C832"/>
      </a:accent4>
      <a:accent5>
        <a:srgbClr val="7F7F7F"/>
      </a:accent5>
      <a:accent6>
        <a:srgbClr val="555555"/>
      </a:accent6>
      <a:hlink>
        <a:srgbClr val="96C832"/>
      </a:hlink>
      <a:folHlink>
        <a:srgbClr val="555555"/>
      </a:folHlink>
    </a:clrScheme>
    <a:fontScheme name="Personalizado 1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Projeto xmlns="8cf94773-6c8f-4790-861d-5a6385a6e758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9646EE1C4503824A9632234F99B2D2AB" ma:contentTypeVersion="27" ma:contentTypeDescription="Criar um novo documento." ma:contentTypeScope="" ma:versionID="934cd6991d1871eb240ce1e6dcd7ff50">
  <xsd:schema xmlns:xsd="http://www.w3.org/2001/XMLSchema" xmlns:xs="http://www.w3.org/2001/XMLSchema" xmlns:p="http://schemas.microsoft.com/office/2006/metadata/properties" xmlns:ns2="8cf94773-6c8f-4790-861d-5a6385a6e758" targetNamespace="http://schemas.microsoft.com/office/2006/metadata/properties" ma:root="true" ma:fieldsID="3a29ed10e20b1d7a3e139cc0ae54d326" ns2:_="">
    <xsd:import namespace="8cf94773-6c8f-4790-861d-5a6385a6e758"/>
    <xsd:element name="properties">
      <xsd:complexType>
        <xsd:sequence>
          <xsd:element name="documentManagement">
            <xsd:complexType>
              <xsd:all>
                <xsd:element ref="ns2:Projeto" minOccurs="0"/>
                <xsd:element ref="ns2:Projeto_x003a_ID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cf94773-6c8f-4790-861d-5a6385a6e758" elementFormDefault="qualified">
    <xsd:import namespace="http://schemas.microsoft.com/office/2006/documentManagement/types"/>
    <xsd:import namespace="http://schemas.microsoft.com/office/infopath/2007/PartnerControls"/>
    <xsd:element name="Projeto" ma:index="9" nillable="true" ma:displayName="Projeto" ma:indexed="true" ma:list="{5f6fa6f8-ea82-4a40-875c-42f6688a0942}" ma:internalName="Projeto" ma:readOnly="false" ma:showField="Title">
      <xsd:simpleType>
        <xsd:restriction base="dms:Lookup"/>
      </xsd:simpleType>
    </xsd:element>
    <xsd:element name="Projeto_x003a_ID" ma:index="10" nillable="true" ma:displayName="Projeto:ID" ma:list="{5f6fa6f8-ea82-4a40-875c-42f6688a0942}" ma:internalName="Projeto_x003a_ID" ma:readOnly="true" ma:showField="ID" ma:web="bc0f98de-31e3-4e89-81f8-9ccd8dfa388d">
      <xsd:simpleType>
        <xsd:restriction base="dms:Lookup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ú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B5303274-431B-49DF-AA81-40BD31A7D85E}">
  <ds:schemaRefs>
    <ds:schemaRef ds:uri="http://schemas.microsoft.com/office/infopath/2007/PartnerControls"/>
    <ds:schemaRef ds:uri="8cf94773-6c8f-4790-861d-5a6385a6e758"/>
    <ds:schemaRef ds:uri="http://schemas.microsoft.com/office/2006/documentManagement/types"/>
    <ds:schemaRef ds:uri="http://purl.org/dc/elements/1.1/"/>
    <ds:schemaRef ds:uri="http://purl.org/dc/dcmitype/"/>
    <ds:schemaRef ds:uri="http://schemas.microsoft.com/office/2006/metadata/properties"/>
    <ds:schemaRef ds:uri="http://purl.org/dc/terms/"/>
    <ds:schemaRef ds:uri="http://www.w3.org/XML/1998/namespace"/>
    <ds:schemaRef ds:uri="http://schemas.openxmlformats.org/package/2006/metadata/core-properties"/>
  </ds:schemaRefs>
</ds:datastoreItem>
</file>

<file path=customXml/itemProps2.xml><?xml version="1.0" encoding="utf-8"?>
<ds:datastoreItem xmlns:ds="http://schemas.openxmlformats.org/officeDocument/2006/customXml" ds:itemID="{C98B8713-AA76-4B8A-9ED9-0C7E119D192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cf94773-6c8f-4790-861d-5a6385a6e75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EF7B9587-0559-49B3-9304-BECF81CE385A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1571</TotalTime>
  <Words>602</Words>
  <Application>Microsoft Office PowerPoint</Application>
  <PresentationFormat>Apresentação no Ecrã (4:3)</PresentationFormat>
  <Paragraphs>90</Paragraphs>
  <Slides>16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dos diapositivos</vt:lpstr>
      </vt:variant>
      <vt:variant>
        <vt:i4>16</vt:i4>
      </vt:variant>
    </vt:vector>
  </HeadingPairs>
  <TitlesOfParts>
    <vt:vector size="17" baseType="lpstr">
      <vt:lpstr>Office Theme</vt:lpstr>
      <vt:lpstr>CARACTERIZAÇÃO DE CAMPOS ELÉTRICOS E MAGNÉTICOS </vt:lpstr>
      <vt:lpstr>Resultados da aprendizagem</vt:lpstr>
      <vt:lpstr>Campo elétrico</vt:lpstr>
      <vt:lpstr>Campo elétrico</vt:lpstr>
      <vt:lpstr>Linhas de campo elétrico</vt:lpstr>
      <vt:lpstr>STOP</vt:lpstr>
      <vt:lpstr>Linhas de campo elétrico</vt:lpstr>
      <vt:lpstr>Campo magnético criado por ímanes </vt:lpstr>
      <vt:lpstr>Linhas de campo magnético</vt:lpstr>
      <vt:lpstr>Campo magnético criado por correntes elétricas</vt:lpstr>
      <vt:lpstr>Campo magnético</vt:lpstr>
      <vt:lpstr>Campo magnético criado por correntes elétricas</vt:lpstr>
      <vt:lpstr>Campo magnético criado por correntes elétricas</vt:lpstr>
      <vt:lpstr>STOP</vt:lpstr>
      <vt:lpstr>Onda eletromagnética</vt:lpstr>
      <vt:lpstr>Sugestões</vt:lpstr>
    </vt:vector>
  </TitlesOfParts>
  <Company>Bloco Gráfico, Lda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csmartins</dc:creator>
  <cp:lastModifiedBy>Nuno Manoel</cp:lastModifiedBy>
  <cp:revision>57</cp:revision>
  <dcterms:created xsi:type="dcterms:W3CDTF">2011-12-12T15:36:58Z</dcterms:created>
  <dcterms:modified xsi:type="dcterms:W3CDTF">2016-07-01T14:48:26Z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0x0101009646EE1C4503824A9632234F99B2D2AB</vt:lpwstr>
  </property>
</Properties>
</file>