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2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7" r:id="rId12"/>
    <p:sldId id="263" r:id="rId13"/>
    <p:sldId id="268" r:id="rId14"/>
    <p:sldId id="269" r:id="rId15"/>
    <p:sldId id="266" r:id="rId16"/>
    <p:sldId id="264" r:id="rId17"/>
    <p:sldId id="270" r:id="rId18"/>
    <p:sldId id="265" r:id="rId19"/>
    <p:sldId id="271" r:id="rId20"/>
    <p:sldId id="272" r:id="rId21"/>
  </p:sldIdLst>
  <p:sldSz cx="9144000" cy="6858000" type="screen4x3"/>
  <p:notesSz cx="6858000" cy="9144000"/>
  <p:custDataLst>
    <p:tags r:id="rId23"/>
  </p:custDataLst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acilda" initials="CMoura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AB00"/>
    <a:srgbClr val="96C832"/>
    <a:srgbClr val="FF9900"/>
    <a:srgbClr val="E1801F"/>
    <a:srgbClr val="555555"/>
    <a:srgbClr val="000000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282" autoAdjust="0"/>
    <p:restoredTop sz="69805" autoAdjust="0"/>
  </p:normalViewPr>
  <p:slideViewPr>
    <p:cSldViewPr>
      <p:cViewPr>
        <p:scale>
          <a:sx n="100" d="100"/>
          <a:sy n="100" d="100"/>
        </p:scale>
        <p:origin x="-1242" y="-31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3" d="100"/>
          <a:sy n="53" d="100"/>
        </p:scale>
        <p:origin x="-2820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commentAuthors" Target="comment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gs" Target="tags/tag1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7C8FF8-27BF-43F9-A342-5A87BDAF45A4}" type="datetimeFigureOut">
              <a:rPr lang="pt-PT" smtClean="0"/>
              <a:t>30-06-2016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A1F0F2-6CF6-4A71-A559-C706F1A51E4F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656325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A1F0F2-6CF6-4A71-A559-C706F1A51E4F}" type="slidenum">
              <a:rPr lang="pt-PT" smtClean="0"/>
              <a:t>1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3887705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rgbClr val="555555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pt-PT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accent3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9347863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pt-PT" dirty="0" err="1" smtClean="0"/>
              <a:t>Click</a:t>
            </a:r>
            <a:r>
              <a:rPr lang="pt-PT" dirty="0" smtClean="0"/>
              <a:t> to </a:t>
            </a:r>
            <a:r>
              <a:rPr lang="pt-PT" dirty="0" err="1" smtClean="0"/>
              <a:t>edit</a:t>
            </a:r>
            <a:r>
              <a:rPr lang="pt-PT" dirty="0" smtClean="0"/>
              <a:t> Master </a:t>
            </a:r>
            <a:r>
              <a:rPr lang="pt-PT" dirty="0" err="1" smtClean="0"/>
              <a:t>title</a:t>
            </a:r>
            <a:r>
              <a:rPr lang="pt-PT" dirty="0" smtClean="0"/>
              <a:t> </a:t>
            </a:r>
            <a:r>
              <a:rPr lang="pt-PT" dirty="0" err="1" smtClean="0"/>
              <a:t>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89287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 userDrawn="1"/>
        </p:nvSpPr>
        <p:spPr>
          <a:xfrm>
            <a:off x="179512" y="6642556"/>
            <a:ext cx="864096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8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Estes  conteúdos não podem ser reproduzidos, copiados, alterados ou partilhados, no todo ou em parte, sem a autorização escrita da Raiz Editora.</a:t>
            </a:r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40616637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835696" y="172269"/>
            <a:ext cx="6192688" cy="80845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 smtClean="0"/>
              <a:t>Click to edit Master title style</a:t>
            </a:r>
            <a:endParaRPr lang="pt-PT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75340"/>
            <a:ext cx="8229600" cy="44930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pt-PT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8695" y="116632"/>
            <a:ext cx="675793" cy="82799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64" y="44624"/>
            <a:ext cx="2125072" cy="971992"/>
          </a:xfrm>
          <a:prstGeom prst="rect">
            <a:avLst/>
          </a:prstGeom>
        </p:spPr>
      </p:pic>
      <p:sp>
        <p:nvSpPr>
          <p:cNvPr id="7" name="TextBox 11"/>
          <p:cNvSpPr txBox="1"/>
          <p:nvPr userDrawn="1"/>
        </p:nvSpPr>
        <p:spPr>
          <a:xfrm>
            <a:off x="179512" y="6382488"/>
            <a:ext cx="51907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PT" sz="800" b="1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Física 11º ano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8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© Raiz Editora, 2016.</a:t>
            </a:r>
            <a:r>
              <a:rPr lang="en-US" sz="8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8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Todos os direitos reservados. </a:t>
            </a:r>
            <a:endParaRPr lang="en-US" sz="800" dirty="0" smtClean="0"/>
          </a:p>
        </p:txBody>
      </p:sp>
    </p:spTree>
    <p:extLst>
      <p:ext uri="{BB962C8B-B14F-4D97-AF65-F5344CB8AC3E}">
        <p14:creationId xmlns:p14="http://schemas.microsoft.com/office/powerpoint/2010/main" val="23122043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3600" kern="1200">
          <a:solidFill>
            <a:srgbClr val="96C832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rgbClr val="555555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accent3">
              <a:lumMod val="75000"/>
            </a:schemeClr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accent4">
              <a:lumMod val="60000"/>
              <a:lumOff val="40000"/>
            </a:schemeClr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accent4">
              <a:lumMod val="75000"/>
            </a:schemeClr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539551" y="1080478"/>
            <a:ext cx="4440249" cy="5156833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pt-PT" b="1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CONTRIBUTO DE GALILEU </a:t>
            </a:r>
            <a:br>
              <a:rPr lang="pt-PT" b="1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t-PT" sz="2500" b="1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PARA A FORMULAÇÃO DA </a:t>
            </a:r>
            <a:br>
              <a:rPr lang="pt-PT" sz="2500" b="1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t-PT" sz="2500" b="1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LEI DA INÉRCIA</a:t>
            </a:r>
            <a:br>
              <a:rPr lang="pt-PT" sz="2500" b="1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t-PT" sz="2500" b="1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pt-PT" sz="2500" b="1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t-PT" sz="2500" b="1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CONCEÇÕES DE ARISTÓTELES SOBRE O MOVIMENTO</a:t>
            </a:r>
            <a:endParaRPr lang="en-US" sz="2500" dirty="0">
              <a:solidFill>
                <a:schemeClr val="accent3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4" name="Grupo 3"/>
          <p:cNvGrpSpPr/>
          <p:nvPr/>
        </p:nvGrpSpPr>
        <p:grpSpPr>
          <a:xfrm>
            <a:off x="5431360" y="1412776"/>
            <a:ext cx="3291189" cy="4345252"/>
            <a:chOff x="5431360" y="1412776"/>
            <a:chExt cx="3291189" cy="4345252"/>
          </a:xfrm>
        </p:grpSpPr>
        <p:pic>
          <p:nvPicPr>
            <p:cNvPr id="3" name="Picture 2" descr="C:\Users\A\Desktop\galileu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31360" y="1412776"/>
              <a:ext cx="3291189" cy="34563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" name="Rectângulo 1"/>
            <p:cNvSpPr/>
            <p:nvPr/>
          </p:nvSpPr>
          <p:spPr>
            <a:xfrm>
              <a:off x="5969118" y="4927031"/>
              <a:ext cx="2215671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pt-PT" sz="2400" b="1" dirty="0" smtClean="0">
                  <a:solidFill>
                    <a:srgbClr val="FFC000"/>
                  </a:solidFill>
                </a:rPr>
                <a:t>Galileu </a:t>
              </a:r>
              <a:r>
                <a:rPr lang="pt-PT" sz="2400" b="1" dirty="0" err="1" smtClean="0">
                  <a:solidFill>
                    <a:srgbClr val="FFC000"/>
                  </a:solidFill>
                </a:rPr>
                <a:t>Galilei</a:t>
              </a:r>
              <a:endParaRPr lang="pt-PT" sz="2400" b="1" dirty="0" smtClean="0">
                <a:solidFill>
                  <a:srgbClr val="FFC000"/>
                </a:solidFill>
              </a:endParaRPr>
            </a:p>
            <a:p>
              <a:pPr algn="ctr"/>
              <a:r>
                <a:rPr lang="pt-PT" sz="2400" b="1" dirty="0" smtClean="0">
                  <a:solidFill>
                    <a:srgbClr val="FFC000"/>
                  </a:solidFill>
                </a:rPr>
                <a:t>(1564-1642)</a:t>
              </a:r>
              <a:endParaRPr lang="pt-PT" sz="2400" b="1" dirty="0">
                <a:solidFill>
                  <a:srgbClr val="FFC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81179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642247" y="980728"/>
            <a:ext cx="6192688" cy="808459"/>
          </a:xfrm>
        </p:spPr>
        <p:txBody>
          <a:bodyPr/>
          <a:lstStyle/>
          <a:p>
            <a:r>
              <a:rPr lang="pt-PT" dirty="0" smtClean="0"/>
              <a:t>Resultados da aprendizagem</a:t>
            </a:r>
            <a:endParaRPr lang="pt-PT" dirty="0"/>
          </a:p>
        </p:txBody>
      </p:sp>
      <p:sp>
        <p:nvSpPr>
          <p:cNvPr id="6" name="TextBox 3"/>
          <p:cNvSpPr txBox="1"/>
          <p:nvPr/>
        </p:nvSpPr>
        <p:spPr>
          <a:xfrm>
            <a:off x="1475656" y="2060848"/>
            <a:ext cx="6359279" cy="3016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PT" sz="2000" dirty="0" smtClean="0">
                <a:solidFill>
                  <a:schemeClr val="tx1">
                    <a:lumMod val="75000"/>
                  </a:schemeClr>
                </a:solidFill>
              </a:rPr>
              <a:t>Indicar </a:t>
            </a:r>
            <a:r>
              <a:rPr lang="pt-PT" sz="2000" dirty="0">
                <a:solidFill>
                  <a:schemeClr val="tx1">
                    <a:lumMod val="75000"/>
                  </a:schemeClr>
                </a:solidFill>
              </a:rPr>
              <a:t>o contributo de </a:t>
            </a:r>
            <a:r>
              <a:rPr lang="pt-PT" sz="2000" b="1" dirty="0">
                <a:solidFill>
                  <a:srgbClr val="FFC000"/>
                </a:solidFill>
              </a:rPr>
              <a:t>Galileu</a:t>
            </a:r>
            <a:r>
              <a:rPr lang="pt-PT" sz="2000" dirty="0">
                <a:solidFill>
                  <a:schemeClr val="tx1">
                    <a:lumMod val="75000"/>
                  </a:schemeClr>
                </a:solidFill>
              </a:rPr>
              <a:t> para a formulação da </a:t>
            </a:r>
            <a:r>
              <a:rPr lang="pt-PT" sz="2000" b="1" dirty="0">
                <a:solidFill>
                  <a:srgbClr val="FFC000"/>
                </a:solidFill>
              </a:rPr>
              <a:t>Lei da Inércia </a:t>
            </a:r>
            <a:endParaRPr lang="pt-PT" sz="2000" b="1" dirty="0" smtClean="0">
              <a:solidFill>
                <a:srgbClr val="FFC000"/>
              </a:solidFill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PT" sz="2000" dirty="0" smtClean="0">
                <a:solidFill>
                  <a:schemeClr val="tx1">
                    <a:lumMod val="75000"/>
                  </a:schemeClr>
                </a:solidFill>
              </a:rPr>
              <a:t>Relacionar as </a:t>
            </a:r>
            <a:r>
              <a:rPr lang="pt-PT" sz="2000" b="1" dirty="0" smtClean="0">
                <a:solidFill>
                  <a:srgbClr val="FFC000"/>
                </a:solidFill>
              </a:rPr>
              <a:t>conceções </a:t>
            </a:r>
            <a:r>
              <a:rPr lang="pt-PT" sz="2000" b="1" dirty="0">
                <a:solidFill>
                  <a:srgbClr val="FFC000"/>
                </a:solidFill>
              </a:rPr>
              <a:t>de movimento de Aristóteles</a:t>
            </a:r>
            <a:r>
              <a:rPr lang="pt-PT" sz="2000" dirty="0" smtClean="0">
                <a:solidFill>
                  <a:schemeClr val="tx1">
                    <a:lumMod val="75000"/>
                  </a:schemeClr>
                </a:solidFill>
              </a:rPr>
              <a:t>. Com as de Galileu (Descartes e Newton).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pt-PT" sz="2000" dirty="0" smtClean="0">
                <a:solidFill>
                  <a:schemeClr val="tx1">
                    <a:lumMod val="75000"/>
                  </a:schemeClr>
                </a:solidFill>
              </a:rPr>
              <a:t>Enunciar a </a:t>
            </a:r>
            <a:r>
              <a:rPr lang="pt-PT" sz="2000" b="1" dirty="0" smtClean="0">
                <a:solidFill>
                  <a:srgbClr val="FFC000"/>
                </a:solidFill>
              </a:rPr>
              <a:t>Lei da Inércia</a:t>
            </a:r>
            <a:r>
              <a:rPr lang="pt-PT" sz="2000" dirty="0" smtClean="0">
                <a:solidFill>
                  <a:schemeClr val="tx1">
                    <a:lumMod val="75000"/>
                  </a:schemeClr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47503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2270000" y="476672"/>
            <a:ext cx="4896544" cy="936104"/>
          </a:xfrm>
        </p:spPr>
        <p:txBody>
          <a:bodyPr/>
          <a:lstStyle/>
          <a:p>
            <a:r>
              <a:rPr lang="pt-PT" dirty="0" smtClean="0"/>
              <a:t>Aristóteles e</a:t>
            </a:r>
            <a:br>
              <a:rPr lang="pt-PT" dirty="0" smtClean="0"/>
            </a:br>
            <a:r>
              <a:rPr lang="pt-PT" dirty="0" smtClean="0"/>
              <a:t>os objetos terrenos</a:t>
            </a:r>
            <a:endParaRPr lang="pt-PT" dirty="0"/>
          </a:p>
        </p:txBody>
      </p:sp>
      <p:sp>
        <p:nvSpPr>
          <p:cNvPr id="7" name="TextBox 3"/>
          <p:cNvSpPr txBox="1"/>
          <p:nvPr/>
        </p:nvSpPr>
        <p:spPr>
          <a:xfrm>
            <a:off x="323527" y="1622902"/>
            <a:ext cx="5904657" cy="92333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pt-PT" dirty="0" smtClean="0"/>
              <a:t>Este filósofo grego, que estudou na </a:t>
            </a:r>
            <a:r>
              <a:rPr lang="pt-PT" i="1" dirty="0" smtClean="0"/>
              <a:t>Academia</a:t>
            </a:r>
            <a:r>
              <a:rPr lang="pt-PT" dirty="0" smtClean="0"/>
              <a:t> </a:t>
            </a:r>
            <a:r>
              <a:rPr lang="pt-PT" dirty="0"/>
              <a:t>de Platão </a:t>
            </a:r>
            <a:r>
              <a:rPr lang="pt-PT" dirty="0" smtClean="0"/>
              <a:t>e, mais tarde, foi tutor de Alexandre, </a:t>
            </a:r>
            <a:r>
              <a:rPr lang="pt-PT" i="1" dirty="0" smtClean="0"/>
              <a:t>o Grande</a:t>
            </a:r>
            <a:r>
              <a:rPr lang="pt-PT" dirty="0" smtClean="0"/>
              <a:t>,  criou um </a:t>
            </a:r>
            <a:r>
              <a:rPr lang="pt-PT" i="1" dirty="0" smtClean="0"/>
              <a:t>Liceu</a:t>
            </a:r>
            <a:r>
              <a:rPr lang="pt-PT" dirty="0" smtClean="0"/>
              <a:t> em Atenas onde ensinava que:</a:t>
            </a:r>
            <a:endParaRPr lang="pt-PT" b="1" dirty="0" smtClean="0"/>
          </a:p>
        </p:txBody>
      </p:sp>
      <p:sp>
        <p:nvSpPr>
          <p:cNvPr id="10" name="TextBox 3"/>
          <p:cNvSpPr txBox="1"/>
          <p:nvPr/>
        </p:nvSpPr>
        <p:spPr>
          <a:xfrm>
            <a:off x="323526" y="2795408"/>
            <a:ext cx="5904658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2000" dirty="0" smtClean="0"/>
              <a:t>todos os objetos da Terra eram constituídos por um dos </a:t>
            </a:r>
            <a:r>
              <a:rPr lang="pt-PT" sz="2000" b="1" dirty="0" smtClean="0">
                <a:solidFill>
                  <a:srgbClr val="FFAB00"/>
                </a:solidFill>
              </a:rPr>
              <a:t>quatro elementos </a:t>
            </a:r>
            <a:r>
              <a:rPr lang="pt-PT" sz="2000" dirty="0" smtClean="0"/>
              <a:t>(ou pela sua mistura):</a:t>
            </a:r>
          </a:p>
          <a:p>
            <a:pPr algn="just"/>
            <a:endParaRPr lang="pt-PT" sz="20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PT" sz="2800" b="1" i="1" dirty="0" smtClean="0">
                <a:solidFill>
                  <a:srgbClr val="FFAB00"/>
                </a:solidFill>
              </a:rPr>
              <a:t>fogo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PT" sz="2800" b="1" i="1" dirty="0" smtClean="0">
                <a:solidFill>
                  <a:srgbClr val="FFAB00"/>
                </a:solidFill>
              </a:rPr>
              <a:t>ar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PT" sz="2800" b="1" i="1" dirty="0" smtClean="0">
                <a:solidFill>
                  <a:srgbClr val="FFAB00"/>
                </a:solidFill>
              </a:rPr>
              <a:t>água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PT" sz="2800" b="1" i="1" dirty="0" smtClean="0">
                <a:solidFill>
                  <a:srgbClr val="FFAB00"/>
                </a:solidFill>
              </a:rPr>
              <a:t>terra</a:t>
            </a:r>
          </a:p>
        </p:txBody>
      </p:sp>
      <p:grpSp>
        <p:nvGrpSpPr>
          <p:cNvPr id="2" name="Grupo 1"/>
          <p:cNvGrpSpPr/>
          <p:nvPr/>
        </p:nvGrpSpPr>
        <p:grpSpPr>
          <a:xfrm>
            <a:off x="6607896" y="1596314"/>
            <a:ext cx="2334102" cy="3651469"/>
            <a:chOff x="6607896" y="1596314"/>
            <a:chExt cx="2334102" cy="3651469"/>
          </a:xfrm>
        </p:grpSpPr>
        <p:sp>
          <p:nvSpPr>
            <p:cNvPr id="9" name="TextBox 3"/>
            <p:cNvSpPr txBox="1"/>
            <p:nvPr/>
          </p:nvSpPr>
          <p:spPr>
            <a:xfrm>
              <a:off x="6855468" y="4509119"/>
              <a:ext cx="1838957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PT" dirty="0" smtClean="0"/>
                <a:t>Aristóteles</a:t>
              </a:r>
            </a:p>
            <a:p>
              <a:pPr algn="ctr"/>
              <a:r>
                <a:rPr lang="pt-PT" sz="1200" dirty="0"/>
                <a:t>Estagira, 384 a.C. </a:t>
              </a:r>
              <a:r>
                <a:rPr lang="pt-PT" sz="1200" dirty="0" smtClean="0"/>
                <a:t>; </a:t>
              </a:r>
              <a:r>
                <a:rPr lang="pt-PT" sz="1200" dirty="0"/>
                <a:t>Atenas, 322 a.C.</a:t>
              </a:r>
              <a:endParaRPr lang="pt-PT" sz="1200" b="1" dirty="0" smtClean="0"/>
            </a:p>
          </p:txBody>
        </p:sp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07896" y="1596314"/>
              <a:ext cx="2334102" cy="29128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3097" y="3717032"/>
            <a:ext cx="3715087" cy="2880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98674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187624" y="764704"/>
            <a:ext cx="6912768" cy="936104"/>
          </a:xfrm>
        </p:spPr>
        <p:txBody>
          <a:bodyPr/>
          <a:lstStyle/>
          <a:p>
            <a:r>
              <a:rPr lang="pt-PT" dirty="0" smtClean="0"/>
              <a:t>Aristóteles e a queda/ascensão dos objetos terrenos</a:t>
            </a:r>
            <a:endParaRPr lang="pt-PT" dirty="0"/>
          </a:p>
        </p:txBody>
      </p:sp>
      <p:sp>
        <p:nvSpPr>
          <p:cNvPr id="7" name="TextBox 3"/>
          <p:cNvSpPr txBox="1"/>
          <p:nvPr/>
        </p:nvSpPr>
        <p:spPr>
          <a:xfrm>
            <a:off x="323529" y="1988840"/>
            <a:ext cx="4104455" cy="452431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pt-PT" dirty="0" smtClean="0"/>
              <a:t>De acordo com </a:t>
            </a:r>
            <a:r>
              <a:rPr lang="pt-PT" b="1" dirty="0" smtClean="0"/>
              <a:t>Aristóteles</a:t>
            </a:r>
            <a:endParaRPr lang="pt-PT" b="1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PT" dirty="0" smtClean="0"/>
              <a:t>os </a:t>
            </a:r>
            <a:r>
              <a:rPr lang="pt-PT" b="1" dirty="0" smtClean="0">
                <a:solidFill>
                  <a:schemeClr val="accent1"/>
                </a:solidFill>
              </a:rPr>
              <a:t>sólidos</a:t>
            </a:r>
            <a:r>
              <a:rPr lang="pt-PT" dirty="0" smtClean="0"/>
              <a:t>, porque constituídos maioritariamente  por </a:t>
            </a:r>
            <a:r>
              <a:rPr lang="pt-PT" b="1" i="1" dirty="0" smtClean="0">
                <a:solidFill>
                  <a:srgbClr val="FFAB00"/>
                </a:solidFill>
              </a:rPr>
              <a:t>terra</a:t>
            </a:r>
            <a:r>
              <a:rPr lang="pt-PT" dirty="0" smtClean="0"/>
              <a:t>, seriam mais </a:t>
            </a:r>
            <a:r>
              <a:rPr lang="pt-PT" dirty="0" smtClean="0"/>
              <a:t>«pesados» </a:t>
            </a:r>
            <a:r>
              <a:rPr lang="pt-PT" dirty="0" smtClean="0"/>
              <a:t>e tenderiam a estar sob os líquidos.</a:t>
            </a:r>
          </a:p>
          <a:p>
            <a:pPr algn="just"/>
            <a:endParaRPr lang="pt-PT" dirty="0" smtClean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PT" dirty="0" smtClean="0"/>
              <a:t>os </a:t>
            </a:r>
            <a:r>
              <a:rPr lang="pt-PT" b="1" dirty="0" smtClean="0">
                <a:solidFill>
                  <a:schemeClr val="accent1"/>
                </a:solidFill>
              </a:rPr>
              <a:t>líquidos</a:t>
            </a:r>
            <a:r>
              <a:rPr lang="pt-PT" dirty="0" smtClean="0"/>
              <a:t>, seriam constituídos maioritariamente por </a:t>
            </a:r>
            <a:r>
              <a:rPr lang="pt-PT" b="1" i="1" dirty="0" smtClean="0">
                <a:solidFill>
                  <a:srgbClr val="FFAB00"/>
                </a:solidFill>
              </a:rPr>
              <a:t>água.</a:t>
            </a:r>
          </a:p>
          <a:p>
            <a:pPr algn="just"/>
            <a:endParaRPr lang="pt-PT" b="1" i="1" dirty="0" smtClean="0">
              <a:solidFill>
                <a:srgbClr val="FFAB00"/>
              </a:solidFill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PT" dirty="0"/>
              <a:t>o</a:t>
            </a:r>
            <a:r>
              <a:rPr lang="pt-PT" dirty="0" smtClean="0"/>
              <a:t>s </a:t>
            </a:r>
            <a:r>
              <a:rPr lang="pt-PT" b="1" dirty="0" smtClean="0">
                <a:solidFill>
                  <a:schemeClr val="accent1"/>
                </a:solidFill>
              </a:rPr>
              <a:t>materiais gasosos </a:t>
            </a:r>
            <a:r>
              <a:rPr lang="pt-PT" dirty="0" smtClean="0"/>
              <a:t>estariam acima dos líquidos e seriam constituídos essencialmente por </a:t>
            </a:r>
            <a:r>
              <a:rPr lang="pt-PT" b="1" i="1" dirty="0" smtClean="0">
                <a:solidFill>
                  <a:srgbClr val="FFAB00"/>
                </a:solidFill>
              </a:rPr>
              <a:t>ar.</a:t>
            </a:r>
          </a:p>
          <a:p>
            <a:pPr algn="just"/>
            <a:endParaRPr lang="pt-PT" b="1" i="1" dirty="0" smtClean="0">
              <a:solidFill>
                <a:srgbClr val="FFAB00"/>
              </a:solidFill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PT" dirty="0" smtClean="0"/>
              <a:t>o </a:t>
            </a:r>
            <a:r>
              <a:rPr lang="pt-PT" b="1" i="1" dirty="0" smtClean="0">
                <a:solidFill>
                  <a:srgbClr val="FFAB00"/>
                </a:solidFill>
              </a:rPr>
              <a:t>fogo</a:t>
            </a:r>
            <a:r>
              <a:rPr lang="pt-PT" dirty="0" smtClean="0"/>
              <a:t>, por ser o elemento mais </a:t>
            </a:r>
            <a:r>
              <a:rPr lang="pt-PT" dirty="0" smtClean="0"/>
              <a:t>«leve», </a:t>
            </a:r>
            <a:r>
              <a:rPr lang="pt-PT" dirty="0" smtClean="0"/>
              <a:t>tenderia a sobrepor-se aos gases, líquidos e sólidos.</a:t>
            </a:r>
          </a:p>
        </p:txBody>
      </p:sp>
      <p:sp>
        <p:nvSpPr>
          <p:cNvPr id="11" name="TextBox 3"/>
          <p:cNvSpPr txBox="1"/>
          <p:nvPr/>
        </p:nvSpPr>
        <p:spPr>
          <a:xfrm>
            <a:off x="4860030" y="1988840"/>
            <a:ext cx="4104455" cy="397031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pt-PT" dirty="0" smtClean="0"/>
              <a:t>Segundo </a:t>
            </a:r>
            <a:r>
              <a:rPr lang="pt-PT" b="1" dirty="0" smtClean="0"/>
              <a:t>Aristóteles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PT" dirty="0" smtClean="0"/>
              <a:t>Os </a:t>
            </a:r>
            <a:r>
              <a:rPr lang="pt-PT" b="1" dirty="0" smtClean="0">
                <a:solidFill>
                  <a:schemeClr val="accent1"/>
                </a:solidFill>
              </a:rPr>
              <a:t>sólidos</a:t>
            </a:r>
            <a:r>
              <a:rPr lang="pt-PT" dirty="0" smtClean="0"/>
              <a:t> quando abandonados de determinada altura tenderiam a mover-se para o seu </a:t>
            </a:r>
            <a:r>
              <a:rPr lang="pt-PT" i="1" dirty="0" smtClean="0"/>
              <a:t>lugar natural</a:t>
            </a:r>
            <a:r>
              <a:rPr lang="pt-PT" dirty="0" smtClean="0"/>
              <a:t>, caindo através do </a:t>
            </a:r>
            <a:r>
              <a:rPr lang="pt-PT" b="1" i="1" dirty="0" smtClean="0">
                <a:solidFill>
                  <a:srgbClr val="FF9900"/>
                </a:solidFill>
              </a:rPr>
              <a:t>ar</a:t>
            </a:r>
            <a:r>
              <a:rPr lang="pt-PT" dirty="0" smtClean="0">
                <a:solidFill>
                  <a:srgbClr val="FF9900"/>
                </a:solidFill>
              </a:rPr>
              <a:t> </a:t>
            </a:r>
            <a:r>
              <a:rPr lang="pt-PT" dirty="0" smtClean="0"/>
              <a:t>e da </a:t>
            </a:r>
            <a:r>
              <a:rPr lang="pt-PT" b="1" i="1" dirty="0" smtClean="0">
                <a:solidFill>
                  <a:srgbClr val="FF9900"/>
                </a:solidFill>
              </a:rPr>
              <a:t>água</a:t>
            </a:r>
            <a:r>
              <a:rPr lang="pt-PT" dirty="0"/>
              <a:t>.</a:t>
            </a:r>
            <a:endParaRPr lang="pt-PT" dirty="0" smtClean="0"/>
          </a:p>
          <a:p>
            <a:pPr algn="just"/>
            <a:endParaRPr lang="pt-PT" dirty="0" smtClean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PT" dirty="0" smtClean="0"/>
              <a:t>os </a:t>
            </a:r>
            <a:r>
              <a:rPr lang="pt-PT" b="1" dirty="0" smtClean="0">
                <a:solidFill>
                  <a:schemeClr val="accent1"/>
                </a:solidFill>
              </a:rPr>
              <a:t>líquidos</a:t>
            </a:r>
            <a:r>
              <a:rPr lang="pt-PT" dirty="0" smtClean="0"/>
              <a:t>, também cairiam através dos gases, parando o seu movimento quando </a:t>
            </a:r>
            <a:r>
              <a:rPr lang="pt-PT" dirty="0" smtClean="0"/>
              <a:t>«embatessem» </a:t>
            </a:r>
            <a:r>
              <a:rPr lang="pt-PT" dirty="0" smtClean="0"/>
              <a:t>na </a:t>
            </a:r>
            <a:r>
              <a:rPr lang="pt-PT" b="1" i="1" dirty="0" smtClean="0">
                <a:solidFill>
                  <a:srgbClr val="FF9900"/>
                </a:solidFill>
              </a:rPr>
              <a:t>terra</a:t>
            </a:r>
            <a:r>
              <a:rPr lang="pt-PT" dirty="0" smtClean="0"/>
              <a:t>.</a:t>
            </a:r>
            <a:endParaRPr lang="pt-PT" b="1" i="1" dirty="0" smtClean="0">
              <a:solidFill>
                <a:srgbClr val="FFAB00"/>
              </a:solidFill>
            </a:endParaRPr>
          </a:p>
          <a:p>
            <a:pPr algn="just"/>
            <a:endParaRPr lang="pt-PT" b="1" i="1" dirty="0" smtClean="0">
              <a:solidFill>
                <a:srgbClr val="FFAB00"/>
              </a:solidFill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PT" dirty="0" smtClean="0"/>
              <a:t>Por serem </a:t>
            </a:r>
            <a:r>
              <a:rPr lang="pt-PT" dirty="0" smtClean="0"/>
              <a:t>«mais leves», </a:t>
            </a:r>
            <a:r>
              <a:rPr lang="pt-PT" dirty="0" smtClean="0"/>
              <a:t>os </a:t>
            </a:r>
            <a:r>
              <a:rPr lang="pt-PT" b="1" dirty="0" smtClean="0">
                <a:solidFill>
                  <a:srgbClr val="96C832"/>
                </a:solidFill>
              </a:rPr>
              <a:t>gases</a:t>
            </a:r>
            <a:r>
              <a:rPr lang="pt-PT" dirty="0" smtClean="0">
                <a:solidFill>
                  <a:srgbClr val="96C832"/>
                </a:solidFill>
              </a:rPr>
              <a:t> </a:t>
            </a:r>
            <a:r>
              <a:rPr lang="pt-PT" dirty="0" smtClean="0"/>
              <a:t>e o </a:t>
            </a:r>
            <a:r>
              <a:rPr lang="pt-PT" b="1" i="1" dirty="0" smtClean="0">
                <a:solidFill>
                  <a:srgbClr val="FF9900"/>
                </a:solidFill>
              </a:rPr>
              <a:t>fogo</a:t>
            </a:r>
            <a:r>
              <a:rPr lang="pt-PT" dirty="0" smtClean="0">
                <a:solidFill>
                  <a:srgbClr val="FF9900"/>
                </a:solidFill>
              </a:rPr>
              <a:t> </a:t>
            </a:r>
            <a:r>
              <a:rPr lang="pt-PT" dirty="0" smtClean="0"/>
              <a:t>tenderiam a ascender e nunca a cair.</a:t>
            </a:r>
          </a:p>
        </p:txBody>
      </p:sp>
    </p:spTree>
    <p:extLst>
      <p:ext uri="{BB962C8B-B14F-4D97-AF65-F5344CB8AC3E}">
        <p14:creationId xmlns:p14="http://schemas.microsoft.com/office/powerpoint/2010/main" val="1038988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043608" y="980728"/>
            <a:ext cx="6912768" cy="936104"/>
          </a:xfrm>
        </p:spPr>
        <p:txBody>
          <a:bodyPr/>
          <a:lstStyle/>
          <a:p>
            <a:r>
              <a:rPr lang="pt-PT" dirty="0" smtClean="0"/>
              <a:t>Aristóteles e o movimento dos objetos terrenos</a:t>
            </a:r>
            <a:endParaRPr lang="pt-PT" dirty="0"/>
          </a:p>
        </p:txBody>
      </p:sp>
      <p:sp>
        <p:nvSpPr>
          <p:cNvPr id="7" name="TextBox 3"/>
          <p:cNvSpPr txBox="1"/>
          <p:nvPr/>
        </p:nvSpPr>
        <p:spPr>
          <a:xfrm>
            <a:off x="179512" y="2420888"/>
            <a:ext cx="5976664" cy="341632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pt-PT" dirty="0" smtClean="0"/>
              <a:t>De acordo com </a:t>
            </a:r>
            <a:r>
              <a:rPr lang="pt-PT" b="1" dirty="0" smtClean="0"/>
              <a:t>Aristóteles</a:t>
            </a:r>
            <a:endParaRPr lang="pt-PT" b="1" dirty="0"/>
          </a:p>
          <a:p>
            <a:r>
              <a:rPr lang="pt-PT" dirty="0" smtClean="0"/>
              <a:t>a </a:t>
            </a:r>
            <a:r>
              <a:rPr lang="pt-PT" b="1" dirty="0"/>
              <a:t>queda livre </a:t>
            </a:r>
            <a:r>
              <a:rPr lang="pt-PT" dirty="0"/>
              <a:t>de um </a:t>
            </a:r>
            <a:r>
              <a:rPr lang="pt-PT" dirty="0" smtClean="0"/>
              <a:t>corpo sólido, </a:t>
            </a:r>
            <a:r>
              <a:rPr lang="pt-PT" dirty="0"/>
              <a:t>constituído pelo </a:t>
            </a:r>
            <a:r>
              <a:rPr lang="pt-PT" dirty="0" smtClean="0"/>
              <a:t>elemento </a:t>
            </a:r>
            <a:r>
              <a:rPr lang="pt-PT" b="1" i="1" dirty="0" smtClean="0">
                <a:solidFill>
                  <a:srgbClr val="FF9900"/>
                </a:solidFill>
              </a:rPr>
              <a:t>terra</a:t>
            </a:r>
            <a:r>
              <a:rPr lang="pt-PT" i="1" dirty="0"/>
              <a:t>, </a:t>
            </a:r>
            <a:r>
              <a:rPr lang="pt-PT" dirty="0"/>
              <a:t>era um exemplo de um </a:t>
            </a:r>
            <a:r>
              <a:rPr lang="pt-PT" b="1" i="1" dirty="0"/>
              <a:t>movimento natural</a:t>
            </a:r>
            <a:r>
              <a:rPr lang="pt-PT" dirty="0"/>
              <a:t>, uma vez que o </a:t>
            </a:r>
            <a:r>
              <a:rPr lang="pt-PT" b="1" i="1" dirty="0" smtClean="0"/>
              <a:t>lugar natural </a:t>
            </a:r>
            <a:r>
              <a:rPr lang="pt-PT" dirty="0"/>
              <a:t>desse corpo era o mais próximo possível do centro da </a:t>
            </a:r>
            <a:r>
              <a:rPr lang="pt-PT" dirty="0" smtClean="0"/>
              <a:t>Terra.</a:t>
            </a:r>
          </a:p>
          <a:p>
            <a:endParaRPr lang="pt-PT" dirty="0"/>
          </a:p>
          <a:p>
            <a:r>
              <a:rPr lang="pt-PT" dirty="0" smtClean="0"/>
              <a:t>Assim, se uma pedra fosse lançada verticalmente para cima, tenderia inverter o sentido do seu movimento e a voltar ao seu </a:t>
            </a:r>
            <a:r>
              <a:rPr lang="pt-PT" b="1" i="1" dirty="0" smtClean="0"/>
              <a:t>lugar natural </a:t>
            </a:r>
            <a:r>
              <a:rPr lang="pt-PT" dirty="0" smtClean="0"/>
              <a:t>(a superfície da Terra).</a:t>
            </a:r>
          </a:p>
          <a:p>
            <a:endParaRPr lang="pt-PT" dirty="0"/>
          </a:p>
          <a:p>
            <a:r>
              <a:rPr lang="pt-PT" dirty="0" smtClean="0"/>
              <a:t>Quanto mais </a:t>
            </a:r>
            <a:r>
              <a:rPr lang="pt-PT" dirty="0" smtClean="0"/>
              <a:t>«pesada» </a:t>
            </a:r>
            <a:r>
              <a:rPr lang="pt-PT" dirty="0" smtClean="0"/>
              <a:t>fosse a pedra, mais depressa voltaria ao seu </a:t>
            </a:r>
            <a:r>
              <a:rPr lang="pt-PT" b="1" i="1" dirty="0" smtClean="0"/>
              <a:t>lugar natural</a:t>
            </a:r>
            <a:r>
              <a:rPr lang="pt-PT" dirty="0" smtClean="0"/>
              <a:t>, caindo mais rapidamente.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2394940"/>
            <a:ext cx="2685060" cy="3745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12301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6629" y="2108795"/>
            <a:ext cx="3571875" cy="420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004844" y="836712"/>
            <a:ext cx="6912768" cy="936104"/>
          </a:xfrm>
        </p:spPr>
        <p:txBody>
          <a:bodyPr/>
          <a:lstStyle/>
          <a:p>
            <a:r>
              <a:rPr lang="pt-PT" dirty="0" smtClean="0"/>
              <a:t>Aristóteles e o movimento dos objetos terrenos</a:t>
            </a:r>
            <a:endParaRPr lang="pt-PT" dirty="0"/>
          </a:p>
        </p:txBody>
      </p:sp>
      <p:sp>
        <p:nvSpPr>
          <p:cNvPr id="7" name="TextBox 3"/>
          <p:cNvSpPr txBox="1"/>
          <p:nvPr/>
        </p:nvSpPr>
        <p:spPr>
          <a:xfrm>
            <a:off x="113024" y="1965949"/>
            <a:ext cx="5323072" cy="434395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pt-PT" dirty="0" smtClean="0"/>
              <a:t>Segundo </a:t>
            </a:r>
            <a:r>
              <a:rPr lang="pt-PT" b="1" dirty="0" smtClean="0"/>
              <a:t>Aristóteles, </a:t>
            </a:r>
            <a:endParaRPr lang="pt-PT" dirty="0"/>
          </a:p>
          <a:p>
            <a:r>
              <a:rPr lang="pt-PT" dirty="0" smtClean="0"/>
              <a:t>se um arqueiro disparasse, com o seu arco, uma flecha, esta deslocava-se no </a:t>
            </a:r>
            <a:r>
              <a:rPr lang="pt-PT" b="1" i="1" dirty="0" smtClean="0">
                <a:solidFill>
                  <a:schemeClr val="accent1"/>
                </a:solidFill>
              </a:rPr>
              <a:t>ar</a:t>
            </a:r>
            <a:r>
              <a:rPr lang="pt-PT" dirty="0" smtClean="0"/>
              <a:t>, afastando-o da sua frente. </a:t>
            </a:r>
          </a:p>
          <a:p>
            <a:endParaRPr lang="pt-PT" dirty="0" smtClean="0"/>
          </a:p>
          <a:p>
            <a:r>
              <a:rPr lang="pt-PT" dirty="0" smtClean="0"/>
              <a:t>Como a Natureza </a:t>
            </a:r>
            <a:r>
              <a:rPr lang="pt-PT" dirty="0" smtClean="0"/>
              <a:t>tinha</a:t>
            </a:r>
            <a:r>
              <a:rPr lang="pt-PT" i="1" dirty="0"/>
              <a:t> </a:t>
            </a:r>
            <a:r>
              <a:rPr lang="pt-PT" i="1" dirty="0" smtClean="0"/>
              <a:t>horror </a:t>
            </a:r>
            <a:r>
              <a:rPr lang="pt-PT" i="1" dirty="0" smtClean="0"/>
              <a:t>ao </a:t>
            </a:r>
            <a:r>
              <a:rPr lang="pt-PT" i="1" dirty="0" smtClean="0"/>
              <a:t>vazio</a:t>
            </a:r>
            <a:r>
              <a:rPr lang="pt-PT" dirty="0" smtClean="0"/>
              <a:t>, </a:t>
            </a:r>
            <a:r>
              <a:rPr lang="pt-PT" dirty="0" smtClean="0"/>
              <a:t>o ar afastado pela ponta da flecha, movimentava-se rapidamente à volta da mesma e, ao ocupar o </a:t>
            </a:r>
            <a:r>
              <a:rPr lang="pt-PT" i="1" dirty="0" smtClean="0"/>
              <a:t>espaço vazio </a:t>
            </a:r>
            <a:r>
              <a:rPr lang="pt-PT" dirty="0" smtClean="0"/>
              <a:t>deixado na parte de trás da flecha, empurrava-a</a:t>
            </a:r>
            <a:r>
              <a:rPr lang="pt-PT" dirty="0"/>
              <a:t>.</a:t>
            </a:r>
            <a:endParaRPr lang="pt-PT" dirty="0" smtClean="0"/>
          </a:p>
          <a:p>
            <a:r>
              <a:rPr lang="pt-PT" dirty="0" smtClean="0"/>
              <a:t> </a:t>
            </a:r>
          </a:p>
          <a:p>
            <a:r>
              <a:rPr lang="pt-PT" dirty="0" smtClean="0"/>
              <a:t>A flecha continuaria o seu movimento enquanto o ar a continuasse a empurrar na parte </a:t>
            </a:r>
            <a:r>
              <a:rPr lang="pt-PT" dirty="0"/>
              <a:t>de trás</a:t>
            </a:r>
            <a:r>
              <a:rPr lang="pt-PT" dirty="0" smtClean="0"/>
              <a:t> – </a:t>
            </a:r>
            <a:r>
              <a:rPr lang="pt-PT" b="1" dirty="0" smtClean="0">
                <a:solidFill>
                  <a:srgbClr val="FF9900"/>
                </a:solidFill>
              </a:rPr>
              <a:t>se o ar deixasse de  a empurrar, a flecha cessaria o seu movimento de imediato. </a:t>
            </a:r>
            <a:endParaRPr lang="pt-PT" b="1" dirty="0">
              <a:solidFill>
                <a:srgbClr val="FF9900"/>
              </a:solidFill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7668344" y="2754076"/>
            <a:ext cx="432048" cy="369332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568400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683568" y="764704"/>
            <a:ext cx="7632848" cy="936104"/>
          </a:xfrm>
        </p:spPr>
        <p:txBody>
          <a:bodyPr/>
          <a:lstStyle/>
          <a:p>
            <a:r>
              <a:rPr lang="pt-PT" dirty="0" smtClean="0"/>
              <a:t>Experiências simples que contestam os ensinamentos de Aristóteles</a:t>
            </a:r>
            <a:endParaRPr lang="pt-PT" dirty="0"/>
          </a:p>
        </p:txBody>
      </p:sp>
      <p:sp>
        <p:nvSpPr>
          <p:cNvPr id="7" name="TextBox 3"/>
          <p:cNvSpPr txBox="1"/>
          <p:nvPr/>
        </p:nvSpPr>
        <p:spPr>
          <a:xfrm>
            <a:off x="1184778" y="2061579"/>
            <a:ext cx="6480720" cy="175432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pt-PT" b="1" dirty="0" smtClean="0">
                <a:solidFill>
                  <a:srgbClr val="FFAB00"/>
                </a:solidFill>
              </a:rPr>
              <a:t>Corpos mais </a:t>
            </a:r>
            <a:r>
              <a:rPr lang="pt-PT" b="1" dirty="0" smtClean="0">
                <a:solidFill>
                  <a:srgbClr val="FFAB00"/>
                </a:solidFill>
              </a:rPr>
              <a:t>«pesados» </a:t>
            </a:r>
            <a:r>
              <a:rPr lang="pt-PT" b="1" dirty="0" smtClean="0">
                <a:solidFill>
                  <a:srgbClr val="FFAB00"/>
                </a:solidFill>
              </a:rPr>
              <a:t>caem mais depressa?</a:t>
            </a:r>
          </a:p>
          <a:p>
            <a:endParaRPr lang="pt-PT" b="1" dirty="0" smtClean="0">
              <a:solidFill>
                <a:srgbClr val="FFAB00"/>
              </a:solidFill>
            </a:endParaRPr>
          </a:p>
          <a:p>
            <a:r>
              <a:rPr lang="pt-PT" dirty="0" smtClean="0"/>
              <a:t>Abandonar da mesma altura e ao mesmo tempo dois corpos A e B e registar qual atinge o chão em primeiro lugar.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PT" dirty="0" smtClean="0"/>
              <a:t>A – Folha de papel A4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PT" dirty="0" smtClean="0"/>
              <a:t>B – Pedacinho de papel, bem amarrotado</a:t>
            </a:r>
          </a:p>
        </p:txBody>
      </p:sp>
      <p:sp>
        <p:nvSpPr>
          <p:cNvPr id="6" name="TextBox 3"/>
          <p:cNvSpPr txBox="1"/>
          <p:nvPr/>
        </p:nvSpPr>
        <p:spPr>
          <a:xfrm>
            <a:off x="1184778" y="4221088"/>
            <a:ext cx="6480720" cy="175432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pt-PT" b="1" dirty="0" smtClean="0">
                <a:solidFill>
                  <a:srgbClr val="FFAB00"/>
                </a:solidFill>
              </a:rPr>
              <a:t>Corpos com a mesma massa caem ao mesmo tempo?</a:t>
            </a:r>
          </a:p>
          <a:p>
            <a:endParaRPr lang="pt-PT" b="1" dirty="0" smtClean="0">
              <a:solidFill>
                <a:srgbClr val="FFAB00"/>
              </a:solidFill>
            </a:endParaRPr>
          </a:p>
          <a:p>
            <a:r>
              <a:rPr lang="pt-PT" dirty="0" smtClean="0"/>
              <a:t>Abandonar da </a:t>
            </a:r>
            <a:r>
              <a:rPr lang="pt-PT" dirty="0"/>
              <a:t>mesma altura e ao mesmo tempo dois corpos A e B e registar qual atinge o chão em primeiro lugar.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PT" dirty="0" smtClean="0"/>
              <a:t>A – Folha de papel A4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PT" dirty="0" smtClean="0"/>
              <a:t>B – Folha de papel A4, bem amarrotada</a:t>
            </a:r>
          </a:p>
        </p:txBody>
      </p:sp>
    </p:spTree>
    <p:extLst>
      <p:ext uri="{BB962C8B-B14F-4D97-AF65-F5344CB8AC3E}">
        <p14:creationId xmlns:p14="http://schemas.microsoft.com/office/powerpoint/2010/main" val="1550353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874119" y="692696"/>
            <a:ext cx="7632848" cy="936104"/>
          </a:xfrm>
        </p:spPr>
        <p:txBody>
          <a:bodyPr/>
          <a:lstStyle/>
          <a:p>
            <a:r>
              <a:rPr lang="pt-PT" dirty="0" smtClean="0"/>
              <a:t>Experiências simples que contestam os ensinamentos de Aristóteles</a:t>
            </a:r>
            <a:endParaRPr lang="pt-PT" dirty="0"/>
          </a:p>
        </p:txBody>
      </p:sp>
      <p:sp>
        <p:nvSpPr>
          <p:cNvPr id="7" name="TextBox 3"/>
          <p:cNvSpPr txBox="1"/>
          <p:nvPr/>
        </p:nvSpPr>
        <p:spPr>
          <a:xfrm>
            <a:off x="179512" y="2164653"/>
            <a:ext cx="3888432" cy="397031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pt-PT" b="1" dirty="0" smtClean="0">
                <a:solidFill>
                  <a:schemeClr val="bg1"/>
                </a:solidFill>
              </a:rPr>
              <a:t>Em </a:t>
            </a:r>
            <a:r>
              <a:rPr lang="pt-PT" b="1" dirty="0">
                <a:solidFill>
                  <a:schemeClr val="bg1"/>
                </a:solidFill>
              </a:rPr>
              <a:t>qual das situações </a:t>
            </a:r>
            <a:r>
              <a:rPr lang="pt-PT" b="1" dirty="0" smtClean="0">
                <a:solidFill>
                  <a:schemeClr val="bg1"/>
                </a:solidFill>
              </a:rPr>
              <a:t>os corpos </a:t>
            </a:r>
            <a:r>
              <a:rPr lang="pt-PT" b="1" dirty="0">
                <a:solidFill>
                  <a:schemeClr val="bg1"/>
                </a:solidFill>
              </a:rPr>
              <a:t>demoram </a:t>
            </a:r>
            <a:r>
              <a:rPr lang="pt-PT" b="1" dirty="0" smtClean="0">
                <a:solidFill>
                  <a:srgbClr val="FFC000"/>
                </a:solidFill>
              </a:rPr>
              <a:t>menos tempo </a:t>
            </a:r>
            <a:r>
              <a:rPr lang="pt-PT" b="1" dirty="0">
                <a:solidFill>
                  <a:srgbClr val="FFC000"/>
                </a:solidFill>
              </a:rPr>
              <a:t>a chegar ao </a:t>
            </a:r>
            <a:r>
              <a:rPr lang="pt-PT" b="1" dirty="0" smtClean="0">
                <a:solidFill>
                  <a:srgbClr val="FFC000"/>
                </a:solidFill>
              </a:rPr>
              <a:t>solo, </a:t>
            </a:r>
            <a:r>
              <a:rPr lang="pt-PT" b="1" dirty="0" smtClean="0">
                <a:solidFill>
                  <a:schemeClr val="bg1"/>
                </a:solidFill>
              </a:rPr>
              <a:t>se largados </a:t>
            </a:r>
            <a:r>
              <a:rPr lang="pt-PT" b="1" dirty="0">
                <a:solidFill>
                  <a:schemeClr val="bg1"/>
                </a:solidFill>
              </a:rPr>
              <a:t>de 1 m de altura</a:t>
            </a:r>
            <a:r>
              <a:rPr lang="pt-PT" b="1" dirty="0" smtClean="0">
                <a:solidFill>
                  <a:schemeClr val="bg1"/>
                </a:solidFill>
              </a:rPr>
              <a:t>?</a:t>
            </a:r>
          </a:p>
          <a:p>
            <a:endParaRPr lang="pt-PT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PT" dirty="0" smtClean="0"/>
              <a:t>uma </a:t>
            </a:r>
            <a:r>
              <a:rPr lang="pt-PT" dirty="0"/>
              <a:t>peça de </a:t>
            </a:r>
            <a:r>
              <a:rPr lang="pt-PT" i="1" dirty="0"/>
              <a:t>Lego</a:t>
            </a:r>
            <a:r>
              <a:rPr lang="pt-PT" baseline="30000" dirty="0"/>
              <a:t>®</a:t>
            </a:r>
            <a:r>
              <a:rPr lang="pt-PT" dirty="0"/>
              <a:t> </a:t>
            </a:r>
            <a:r>
              <a:rPr lang="pt-PT" dirty="0" smtClean="0"/>
              <a:t> abandonada de </a:t>
            </a:r>
            <a:r>
              <a:rPr lang="pt-PT" dirty="0"/>
              <a:t>1 m de altura</a:t>
            </a:r>
            <a:r>
              <a:rPr lang="pt-PT" dirty="0" smtClean="0"/>
              <a:t>;</a:t>
            </a:r>
          </a:p>
          <a:p>
            <a:endParaRPr lang="pt-PT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PT" dirty="0" smtClean="0"/>
              <a:t>duas </a:t>
            </a:r>
            <a:r>
              <a:rPr lang="pt-PT" dirty="0"/>
              <a:t>peças iguais de </a:t>
            </a:r>
            <a:r>
              <a:rPr lang="pt-PT" i="1" dirty="0" smtClean="0"/>
              <a:t>Lego</a:t>
            </a:r>
            <a:r>
              <a:rPr lang="pt-PT" baseline="30000" dirty="0" smtClean="0"/>
              <a:t>®</a:t>
            </a:r>
            <a:r>
              <a:rPr lang="pt-PT" dirty="0" smtClean="0"/>
              <a:t> abandonadas </a:t>
            </a:r>
            <a:r>
              <a:rPr lang="pt-PT" dirty="0"/>
              <a:t>de 1 m de altura</a:t>
            </a:r>
            <a:r>
              <a:rPr lang="pt-PT" dirty="0" smtClean="0"/>
              <a:t>;</a:t>
            </a:r>
          </a:p>
          <a:p>
            <a:endParaRPr lang="pt-PT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PT" dirty="0" smtClean="0"/>
              <a:t>duas </a:t>
            </a:r>
            <a:r>
              <a:rPr lang="pt-PT" dirty="0"/>
              <a:t>peças iguais </a:t>
            </a:r>
            <a:r>
              <a:rPr lang="pt-PT" dirty="0" smtClean="0"/>
              <a:t>de </a:t>
            </a:r>
            <a:r>
              <a:rPr lang="pt-PT" i="1" dirty="0"/>
              <a:t>Lego</a:t>
            </a:r>
            <a:r>
              <a:rPr lang="pt-PT" baseline="30000" dirty="0" smtClean="0"/>
              <a:t>® </a:t>
            </a:r>
            <a:r>
              <a:rPr lang="pt-PT" dirty="0" smtClean="0"/>
              <a:t> unidas </a:t>
            </a:r>
            <a:r>
              <a:rPr lang="pt-PT" dirty="0"/>
              <a:t>pelos encaixes </a:t>
            </a:r>
            <a:r>
              <a:rPr lang="pt-PT" dirty="0" smtClean="0"/>
              <a:t>e abandonadas </a:t>
            </a:r>
            <a:r>
              <a:rPr lang="pt-PT" dirty="0"/>
              <a:t>de 1 m de altura</a:t>
            </a:r>
            <a:r>
              <a:rPr lang="pt-PT" dirty="0" smtClean="0"/>
              <a:t>.</a:t>
            </a:r>
          </a:p>
        </p:txBody>
      </p:sp>
      <p:sp>
        <p:nvSpPr>
          <p:cNvPr id="16" name="Rectângulo 15"/>
          <p:cNvSpPr/>
          <p:nvPr/>
        </p:nvSpPr>
        <p:spPr>
          <a:xfrm>
            <a:off x="4244360" y="6046791"/>
            <a:ext cx="4399696" cy="130152"/>
          </a:xfrm>
          <a:prstGeom prst="rect">
            <a:avLst/>
          </a:prstGeom>
          <a:pattFill prst="ltDnDiag">
            <a:fgClr>
              <a:schemeClr val="tx1"/>
            </a:fgClr>
            <a:bgClr>
              <a:schemeClr val="bg2"/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7" name="CaixaDeTexto 16"/>
          <p:cNvSpPr txBox="1"/>
          <p:nvPr/>
        </p:nvSpPr>
        <p:spPr>
          <a:xfrm>
            <a:off x="4175972" y="4262880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smtClean="0"/>
              <a:t>1 m</a:t>
            </a:r>
            <a:endParaRPr lang="pt-PT" dirty="0"/>
          </a:p>
        </p:txBody>
      </p:sp>
      <p:sp>
        <p:nvSpPr>
          <p:cNvPr id="21" name="CaixaDeTexto 20"/>
          <p:cNvSpPr txBox="1"/>
          <p:nvPr/>
        </p:nvSpPr>
        <p:spPr>
          <a:xfrm>
            <a:off x="5760433" y="4279355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smtClean="0"/>
              <a:t>1 m</a:t>
            </a:r>
            <a:endParaRPr lang="pt-PT" dirty="0"/>
          </a:p>
        </p:txBody>
      </p:sp>
      <p:sp>
        <p:nvSpPr>
          <p:cNvPr id="22" name="CaixaDeTexto 21"/>
          <p:cNvSpPr txBox="1"/>
          <p:nvPr/>
        </p:nvSpPr>
        <p:spPr>
          <a:xfrm>
            <a:off x="7459821" y="4279355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smtClean="0"/>
              <a:t>1 m</a:t>
            </a:r>
            <a:endParaRPr lang="pt-PT" dirty="0"/>
          </a:p>
        </p:txBody>
      </p:sp>
      <p:grpSp>
        <p:nvGrpSpPr>
          <p:cNvPr id="23" name="Grupo 22"/>
          <p:cNvGrpSpPr/>
          <p:nvPr/>
        </p:nvGrpSpPr>
        <p:grpSpPr>
          <a:xfrm>
            <a:off x="4501444" y="2035719"/>
            <a:ext cx="421936" cy="864000"/>
            <a:chOff x="5246997" y="3847355"/>
            <a:chExt cx="421936" cy="864000"/>
          </a:xfrm>
        </p:grpSpPr>
        <p:sp>
          <p:nvSpPr>
            <p:cNvPr id="2" name="Cubo 1"/>
            <p:cNvSpPr>
              <a:spLocks noChangeAspect="1"/>
            </p:cNvSpPr>
            <p:nvPr/>
          </p:nvSpPr>
          <p:spPr>
            <a:xfrm rot="16200000">
              <a:off x="5053333" y="4095755"/>
              <a:ext cx="864000" cy="367200"/>
            </a:xfrm>
            <a:prstGeom prst="cube">
              <a:avLst>
                <a:gd name="adj" fmla="val 43106"/>
              </a:avLst>
            </a:prstGeom>
            <a:solidFill>
              <a:srgbClr val="FF0000"/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20" name="Lata 19"/>
            <p:cNvSpPr/>
            <p:nvPr/>
          </p:nvSpPr>
          <p:spPr>
            <a:xfrm rot="16200000">
              <a:off x="5301096" y="4050065"/>
              <a:ext cx="180000" cy="90000"/>
            </a:xfrm>
            <a:prstGeom prst="can">
              <a:avLst/>
            </a:prstGeom>
            <a:solidFill>
              <a:srgbClr val="FF0000"/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24" name="Lata 23"/>
            <p:cNvSpPr/>
            <p:nvPr/>
          </p:nvSpPr>
          <p:spPr>
            <a:xfrm rot="16200000">
              <a:off x="5203516" y="3949834"/>
              <a:ext cx="180000" cy="90000"/>
            </a:xfrm>
            <a:prstGeom prst="can">
              <a:avLst/>
            </a:prstGeom>
            <a:solidFill>
              <a:srgbClr val="FF0000"/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25" name="Lata 24"/>
            <p:cNvSpPr/>
            <p:nvPr/>
          </p:nvSpPr>
          <p:spPr>
            <a:xfrm rot="16200000">
              <a:off x="5299577" y="4262197"/>
              <a:ext cx="180000" cy="90000"/>
            </a:xfrm>
            <a:prstGeom prst="can">
              <a:avLst/>
            </a:prstGeom>
            <a:solidFill>
              <a:srgbClr val="FF0000"/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26" name="Lata 25"/>
            <p:cNvSpPr/>
            <p:nvPr/>
          </p:nvSpPr>
          <p:spPr>
            <a:xfrm rot="16200000">
              <a:off x="5201997" y="4161966"/>
              <a:ext cx="180000" cy="90000"/>
            </a:xfrm>
            <a:prstGeom prst="can">
              <a:avLst/>
            </a:prstGeom>
            <a:solidFill>
              <a:srgbClr val="FF0000"/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27" name="Lata 26"/>
            <p:cNvSpPr/>
            <p:nvPr/>
          </p:nvSpPr>
          <p:spPr>
            <a:xfrm rot="16200000">
              <a:off x="5299577" y="4497212"/>
              <a:ext cx="180000" cy="90000"/>
            </a:xfrm>
            <a:prstGeom prst="can">
              <a:avLst/>
            </a:prstGeom>
            <a:solidFill>
              <a:srgbClr val="FF0000"/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28" name="Lata 27"/>
            <p:cNvSpPr/>
            <p:nvPr/>
          </p:nvSpPr>
          <p:spPr>
            <a:xfrm rot="16200000">
              <a:off x="5201997" y="4396981"/>
              <a:ext cx="180000" cy="90000"/>
            </a:xfrm>
            <a:prstGeom prst="can">
              <a:avLst/>
            </a:prstGeom>
            <a:solidFill>
              <a:srgbClr val="FF0000"/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grpSp>
        <p:nvGrpSpPr>
          <p:cNvPr id="30" name="Grupo 29"/>
          <p:cNvGrpSpPr/>
          <p:nvPr/>
        </p:nvGrpSpPr>
        <p:grpSpPr>
          <a:xfrm>
            <a:off x="5734546" y="2047582"/>
            <a:ext cx="421936" cy="864000"/>
            <a:chOff x="5246997" y="3847355"/>
            <a:chExt cx="421936" cy="864000"/>
          </a:xfrm>
        </p:grpSpPr>
        <p:sp>
          <p:nvSpPr>
            <p:cNvPr id="31" name="Cubo 30"/>
            <p:cNvSpPr>
              <a:spLocks noChangeAspect="1"/>
            </p:cNvSpPr>
            <p:nvPr/>
          </p:nvSpPr>
          <p:spPr>
            <a:xfrm rot="16200000">
              <a:off x="5053333" y="4095755"/>
              <a:ext cx="864000" cy="367200"/>
            </a:xfrm>
            <a:prstGeom prst="cube">
              <a:avLst>
                <a:gd name="adj" fmla="val 43106"/>
              </a:avLst>
            </a:prstGeom>
            <a:solidFill>
              <a:srgbClr val="FF0000"/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32" name="Lata 31"/>
            <p:cNvSpPr/>
            <p:nvPr/>
          </p:nvSpPr>
          <p:spPr>
            <a:xfrm rot="16200000">
              <a:off x="5301096" y="4050065"/>
              <a:ext cx="180000" cy="90000"/>
            </a:xfrm>
            <a:prstGeom prst="can">
              <a:avLst/>
            </a:prstGeom>
            <a:solidFill>
              <a:srgbClr val="FF0000"/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33" name="Lata 32"/>
            <p:cNvSpPr/>
            <p:nvPr/>
          </p:nvSpPr>
          <p:spPr>
            <a:xfrm rot="16200000">
              <a:off x="5203516" y="3949834"/>
              <a:ext cx="180000" cy="90000"/>
            </a:xfrm>
            <a:prstGeom prst="can">
              <a:avLst/>
            </a:prstGeom>
            <a:solidFill>
              <a:srgbClr val="FF0000"/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34" name="Lata 33"/>
            <p:cNvSpPr/>
            <p:nvPr/>
          </p:nvSpPr>
          <p:spPr>
            <a:xfrm rot="16200000">
              <a:off x="5299577" y="4262197"/>
              <a:ext cx="180000" cy="90000"/>
            </a:xfrm>
            <a:prstGeom prst="can">
              <a:avLst/>
            </a:prstGeom>
            <a:solidFill>
              <a:srgbClr val="FF0000"/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35" name="Lata 34"/>
            <p:cNvSpPr/>
            <p:nvPr/>
          </p:nvSpPr>
          <p:spPr>
            <a:xfrm rot="16200000">
              <a:off x="5201997" y="4161966"/>
              <a:ext cx="180000" cy="90000"/>
            </a:xfrm>
            <a:prstGeom prst="can">
              <a:avLst/>
            </a:prstGeom>
            <a:solidFill>
              <a:srgbClr val="FF0000"/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36" name="Lata 35"/>
            <p:cNvSpPr/>
            <p:nvPr/>
          </p:nvSpPr>
          <p:spPr>
            <a:xfrm rot="16200000">
              <a:off x="5299577" y="4497212"/>
              <a:ext cx="180000" cy="90000"/>
            </a:xfrm>
            <a:prstGeom prst="can">
              <a:avLst/>
            </a:prstGeom>
            <a:solidFill>
              <a:srgbClr val="FF0000"/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37" name="Lata 36"/>
            <p:cNvSpPr/>
            <p:nvPr/>
          </p:nvSpPr>
          <p:spPr>
            <a:xfrm rot="16200000">
              <a:off x="5201997" y="4396981"/>
              <a:ext cx="180000" cy="90000"/>
            </a:xfrm>
            <a:prstGeom prst="can">
              <a:avLst/>
            </a:prstGeom>
            <a:solidFill>
              <a:srgbClr val="FF0000"/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grpSp>
        <p:nvGrpSpPr>
          <p:cNvPr id="38" name="Grupo 37"/>
          <p:cNvGrpSpPr/>
          <p:nvPr/>
        </p:nvGrpSpPr>
        <p:grpSpPr>
          <a:xfrm>
            <a:off x="6444514" y="2060761"/>
            <a:ext cx="421936" cy="864000"/>
            <a:chOff x="5246997" y="3847355"/>
            <a:chExt cx="421936" cy="864000"/>
          </a:xfrm>
        </p:grpSpPr>
        <p:sp>
          <p:nvSpPr>
            <p:cNvPr id="39" name="Cubo 38"/>
            <p:cNvSpPr>
              <a:spLocks noChangeAspect="1"/>
            </p:cNvSpPr>
            <p:nvPr/>
          </p:nvSpPr>
          <p:spPr>
            <a:xfrm rot="16200000">
              <a:off x="5053333" y="4095755"/>
              <a:ext cx="864000" cy="367200"/>
            </a:xfrm>
            <a:prstGeom prst="cube">
              <a:avLst>
                <a:gd name="adj" fmla="val 43106"/>
              </a:avLst>
            </a:prstGeom>
            <a:solidFill>
              <a:srgbClr val="FF0000"/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40" name="Lata 39"/>
            <p:cNvSpPr/>
            <p:nvPr/>
          </p:nvSpPr>
          <p:spPr>
            <a:xfrm rot="16200000">
              <a:off x="5301096" y="4050065"/>
              <a:ext cx="180000" cy="90000"/>
            </a:xfrm>
            <a:prstGeom prst="can">
              <a:avLst/>
            </a:prstGeom>
            <a:solidFill>
              <a:srgbClr val="FF0000"/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41" name="Lata 40"/>
            <p:cNvSpPr/>
            <p:nvPr/>
          </p:nvSpPr>
          <p:spPr>
            <a:xfrm rot="16200000">
              <a:off x="5203516" y="3949834"/>
              <a:ext cx="180000" cy="90000"/>
            </a:xfrm>
            <a:prstGeom prst="can">
              <a:avLst/>
            </a:prstGeom>
            <a:solidFill>
              <a:srgbClr val="FF0000"/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42" name="Lata 41"/>
            <p:cNvSpPr/>
            <p:nvPr/>
          </p:nvSpPr>
          <p:spPr>
            <a:xfrm rot="16200000">
              <a:off x="5299577" y="4262197"/>
              <a:ext cx="180000" cy="90000"/>
            </a:xfrm>
            <a:prstGeom prst="can">
              <a:avLst/>
            </a:prstGeom>
            <a:solidFill>
              <a:srgbClr val="FF0000"/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43" name="Lata 42"/>
            <p:cNvSpPr/>
            <p:nvPr/>
          </p:nvSpPr>
          <p:spPr>
            <a:xfrm rot="16200000">
              <a:off x="5201997" y="4161966"/>
              <a:ext cx="180000" cy="90000"/>
            </a:xfrm>
            <a:prstGeom prst="can">
              <a:avLst/>
            </a:prstGeom>
            <a:solidFill>
              <a:srgbClr val="FF0000"/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44" name="Lata 43"/>
            <p:cNvSpPr/>
            <p:nvPr/>
          </p:nvSpPr>
          <p:spPr>
            <a:xfrm rot="16200000">
              <a:off x="5299577" y="4497212"/>
              <a:ext cx="180000" cy="90000"/>
            </a:xfrm>
            <a:prstGeom prst="can">
              <a:avLst/>
            </a:prstGeom>
            <a:solidFill>
              <a:srgbClr val="FF0000"/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45" name="Lata 44"/>
            <p:cNvSpPr/>
            <p:nvPr/>
          </p:nvSpPr>
          <p:spPr>
            <a:xfrm rot="16200000">
              <a:off x="5201997" y="4396981"/>
              <a:ext cx="180000" cy="90000"/>
            </a:xfrm>
            <a:prstGeom prst="can">
              <a:avLst/>
            </a:prstGeom>
            <a:solidFill>
              <a:srgbClr val="FF0000"/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grpSp>
        <p:nvGrpSpPr>
          <p:cNvPr id="29" name="Grupo 28"/>
          <p:cNvGrpSpPr/>
          <p:nvPr/>
        </p:nvGrpSpPr>
        <p:grpSpPr>
          <a:xfrm>
            <a:off x="7692330" y="2050588"/>
            <a:ext cx="616617" cy="864000"/>
            <a:chOff x="7678456" y="2100492"/>
            <a:chExt cx="616617" cy="864000"/>
          </a:xfrm>
        </p:grpSpPr>
        <p:sp>
          <p:nvSpPr>
            <p:cNvPr id="12" name="Cubo 11"/>
            <p:cNvSpPr>
              <a:spLocks noChangeAspect="1"/>
            </p:cNvSpPr>
            <p:nvPr/>
          </p:nvSpPr>
          <p:spPr>
            <a:xfrm rot="16200000">
              <a:off x="7679473" y="2348892"/>
              <a:ext cx="864000" cy="367200"/>
            </a:xfrm>
            <a:prstGeom prst="cube">
              <a:avLst>
                <a:gd name="adj" fmla="val 43106"/>
              </a:avLst>
            </a:prstGeom>
            <a:solidFill>
              <a:srgbClr val="FF0000"/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grpSp>
          <p:nvGrpSpPr>
            <p:cNvPr id="46" name="Grupo 45"/>
            <p:cNvGrpSpPr/>
            <p:nvPr/>
          </p:nvGrpSpPr>
          <p:grpSpPr>
            <a:xfrm>
              <a:off x="7678456" y="2100492"/>
              <a:ext cx="421936" cy="864000"/>
              <a:chOff x="5246997" y="3847355"/>
              <a:chExt cx="421936" cy="864000"/>
            </a:xfrm>
          </p:grpSpPr>
          <p:sp>
            <p:nvSpPr>
              <p:cNvPr id="47" name="Cubo 46"/>
              <p:cNvSpPr>
                <a:spLocks noChangeAspect="1"/>
              </p:cNvSpPr>
              <p:nvPr/>
            </p:nvSpPr>
            <p:spPr>
              <a:xfrm rot="16200000">
                <a:off x="5053333" y="4095755"/>
                <a:ext cx="864000" cy="367200"/>
              </a:xfrm>
              <a:prstGeom prst="cube">
                <a:avLst>
                  <a:gd name="adj" fmla="val 43106"/>
                </a:avLst>
              </a:prstGeom>
              <a:solidFill>
                <a:srgbClr val="FF0000"/>
              </a:solidFill>
              <a:ln w="63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48" name="Lata 47"/>
              <p:cNvSpPr/>
              <p:nvPr/>
            </p:nvSpPr>
            <p:spPr>
              <a:xfrm rot="16200000">
                <a:off x="5301096" y="4050065"/>
                <a:ext cx="180000" cy="90000"/>
              </a:xfrm>
              <a:prstGeom prst="can">
                <a:avLst/>
              </a:prstGeom>
              <a:solidFill>
                <a:srgbClr val="FF0000"/>
              </a:solidFill>
              <a:ln w="63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49" name="Lata 48"/>
              <p:cNvSpPr/>
              <p:nvPr/>
            </p:nvSpPr>
            <p:spPr>
              <a:xfrm rot="16200000">
                <a:off x="5203516" y="3949834"/>
                <a:ext cx="180000" cy="90000"/>
              </a:xfrm>
              <a:prstGeom prst="can">
                <a:avLst/>
              </a:prstGeom>
              <a:solidFill>
                <a:srgbClr val="FF0000"/>
              </a:solidFill>
              <a:ln w="63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50" name="Lata 49"/>
              <p:cNvSpPr/>
              <p:nvPr/>
            </p:nvSpPr>
            <p:spPr>
              <a:xfrm rot="16200000">
                <a:off x="5299577" y="4262197"/>
                <a:ext cx="180000" cy="90000"/>
              </a:xfrm>
              <a:prstGeom prst="can">
                <a:avLst/>
              </a:prstGeom>
              <a:solidFill>
                <a:srgbClr val="FF0000"/>
              </a:solidFill>
              <a:ln w="63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51" name="Lata 50"/>
              <p:cNvSpPr/>
              <p:nvPr/>
            </p:nvSpPr>
            <p:spPr>
              <a:xfrm rot="16200000">
                <a:off x="5201997" y="4161966"/>
                <a:ext cx="180000" cy="90000"/>
              </a:xfrm>
              <a:prstGeom prst="can">
                <a:avLst/>
              </a:prstGeom>
              <a:solidFill>
                <a:srgbClr val="FF0000"/>
              </a:solidFill>
              <a:ln w="63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52" name="Lata 51"/>
              <p:cNvSpPr/>
              <p:nvPr/>
            </p:nvSpPr>
            <p:spPr>
              <a:xfrm rot="16200000">
                <a:off x="5299577" y="4497212"/>
                <a:ext cx="180000" cy="90000"/>
              </a:xfrm>
              <a:prstGeom prst="can">
                <a:avLst/>
              </a:prstGeom>
              <a:solidFill>
                <a:srgbClr val="FF0000"/>
              </a:solidFill>
              <a:ln w="63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53" name="Lata 52"/>
              <p:cNvSpPr/>
              <p:nvPr/>
            </p:nvSpPr>
            <p:spPr>
              <a:xfrm rot="16200000">
                <a:off x="5201997" y="4396981"/>
                <a:ext cx="180000" cy="90000"/>
              </a:xfrm>
              <a:prstGeom prst="can">
                <a:avLst/>
              </a:prstGeom>
              <a:solidFill>
                <a:srgbClr val="FF0000"/>
              </a:solidFill>
              <a:ln w="63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</p:grpSp>
      </p:grpSp>
      <p:cxnSp>
        <p:nvCxnSpPr>
          <p:cNvPr id="15" name="Conexão recta unidireccional 14"/>
          <p:cNvCxnSpPr>
            <a:stCxn id="2" idx="2"/>
          </p:cNvCxnSpPr>
          <p:nvPr/>
        </p:nvCxnSpPr>
        <p:spPr>
          <a:xfrm flipH="1">
            <a:off x="4788024" y="2899719"/>
            <a:ext cx="0" cy="3121569"/>
          </a:xfrm>
          <a:prstGeom prst="straightConnector1">
            <a:avLst/>
          </a:prstGeom>
          <a:ln>
            <a:prstDash val="dash"/>
            <a:tailEnd type="triangle" w="lg" len="lg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58" name="Conexão recta unidireccional 57"/>
          <p:cNvCxnSpPr/>
          <p:nvPr/>
        </p:nvCxnSpPr>
        <p:spPr>
          <a:xfrm flipH="1">
            <a:off x="6372200" y="2899719"/>
            <a:ext cx="0" cy="3121569"/>
          </a:xfrm>
          <a:prstGeom prst="straightConnector1">
            <a:avLst/>
          </a:prstGeom>
          <a:ln>
            <a:prstDash val="dash"/>
            <a:tailEnd type="triangle" w="lg" len="lg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59" name="Conexão recta unidireccional 58"/>
          <p:cNvCxnSpPr/>
          <p:nvPr/>
        </p:nvCxnSpPr>
        <p:spPr>
          <a:xfrm flipH="1">
            <a:off x="8100392" y="2899719"/>
            <a:ext cx="0" cy="3121569"/>
          </a:xfrm>
          <a:prstGeom prst="straightConnector1">
            <a:avLst/>
          </a:prstGeom>
          <a:ln>
            <a:prstDash val="dash"/>
            <a:tailEnd type="triangle" w="lg" len="lg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88917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683568" y="476672"/>
            <a:ext cx="7632848" cy="1134256"/>
          </a:xfrm>
        </p:spPr>
        <p:txBody>
          <a:bodyPr/>
          <a:lstStyle/>
          <a:p>
            <a:r>
              <a:rPr lang="pt-PT" dirty="0"/>
              <a:t>C</a:t>
            </a:r>
            <a:r>
              <a:rPr lang="pt-PT" dirty="0" smtClean="0"/>
              <a:t>ontributo de Galileu:</a:t>
            </a:r>
            <a:br>
              <a:rPr lang="pt-PT" dirty="0" smtClean="0"/>
            </a:br>
            <a:r>
              <a:rPr lang="pt-PT" dirty="0" smtClean="0"/>
              <a:t>lei da queda dos graves</a:t>
            </a:r>
            <a:endParaRPr lang="pt-PT" dirty="0"/>
          </a:p>
        </p:txBody>
      </p:sp>
      <p:sp>
        <p:nvSpPr>
          <p:cNvPr id="6" name="TextBox 3"/>
          <p:cNvSpPr txBox="1"/>
          <p:nvPr/>
        </p:nvSpPr>
        <p:spPr>
          <a:xfrm>
            <a:off x="251520" y="1664640"/>
            <a:ext cx="5328592" cy="4924425"/>
          </a:xfrm>
          <a:prstGeom prst="rect">
            <a:avLst/>
          </a:prstGeom>
          <a:solidFill>
            <a:schemeClr val="tx2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pt-PT" dirty="0" smtClean="0"/>
              <a:t>De acordo com </a:t>
            </a:r>
            <a:r>
              <a:rPr lang="pt-PT" b="1" dirty="0" smtClean="0">
                <a:solidFill>
                  <a:srgbClr val="FFAB00"/>
                </a:solidFill>
              </a:rPr>
              <a:t>Galileu,</a:t>
            </a:r>
            <a:endParaRPr lang="pt-PT" b="1" dirty="0">
              <a:solidFill>
                <a:srgbClr val="FFAB00"/>
              </a:solidFill>
            </a:endParaRPr>
          </a:p>
          <a:p>
            <a:r>
              <a:rPr lang="pt-PT" dirty="0" smtClean="0"/>
              <a:t>os corpos abandonados de uma determinada altura caem devido ao seu peso, </a:t>
            </a:r>
            <a:r>
              <a:rPr lang="pt-PT" b="1" dirty="0" smtClean="0">
                <a:solidFill>
                  <a:srgbClr val="92D050"/>
                </a:solidFill>
              </a:rPr>
              <a:t>sofrendo iguais variações de velocidade </a:t>
            </a:r>
            <a:r>
              <a:rPr lang="pt-PT" dirty="0" smtClean="0"/>
              <a:t>em </a:t>
            </a:r>
            <a:r>
              <a:rPr lang="pt-PT" b="1" dirty="0" smtClean="0"/>
              <a:t>tempos iguais</a:t>
            </a:r>
            <a:r>
              <a:rPr lang="pt-PT" dirty="0" smtClean="0"/>
              <a:t>.</a:t>
            </a:r>
          </a:p>
          <a:p>
            <a:endParaRPr lang="pt-PT" dirty="0"/>
          </a:p>
          <a:p>
            <a:r>
              <a:rPr lang="pt-PT" dirty="0" smtClean="0"/>
              <a:t>Se a ação resistiva do ar puder ser desprezável</a:t>
            </a:r>
          </a:p>
          <a:p>
            <a:r>
              <a:rPr lang="pt-PT" dirty="0"/>
              <a:t>d</a:t>
            </a:r>
            <a:r>
              <a:rPr lang="pt-PT" dirty="0" smtClean="0"/>
              <a:t>ois corpos de massas diferentes </a:t>
            </a:r>
            <a:r>
              <a:rPr lang="pt-PT" b="1" dirty="0" smtClean="0">
                <a:solidFill>
                  <a:srgbClr val="FFC000"/>
                </a:solidFill>
              </a:rPr>
              <a:t>percorrerão distâncias iguais </a:t>
            </a:r>
            <a:r>
              <a:rPr lang="pt-PT" dirty="0" smtClean="0">
                <a:solidFill>
                  <a:schemeClr val="bg1"/>
                </a:solidFill>
              </a:rPr>
              <a:t>no</a:t>
            </a:r>
            <a:r>
              <a:rPr lang="pt-PT" b="1" dirty="0" smtClean="0">
                <a:solidFill>
                  <a:srgbClr val="FFC000"/>
                </a:solidFill>
              </a:rPr>
              <a:t> mesmo tempo</a:t>
            </a:r>
            <a:r>
              <a:rPr lang="pt-PT" dirty="0" smtClean="0"/>
              <a:t>, se abandonados no mesmo instante da mesma posição.</a:t>
            </a:r>
          </a:p>
          <a:p>
            <a:endParaRPr lang="pt-PT" dirty="0"/>
          </a:p>
          <a:p>
            <a:r>
              <a:rPr lang="pt-PT" dirty="0" smtClean="0"/>
              <a:t>[</a:t>
            </a:r>
            <a:r>
              <a:rPr lang="pt-PT" sz="1400" dirty="0" smtClean="0"/>
              <a:t>Não há evidência histórica das supostas experiências de Galileu do alto da torre de Pisa; em </a:t>
            </a:r>
            <a:r>
              <a:rPr lang="pt-PT" sz="1400" b="1" dirty="0"/>
              <a:t>1586</a:t>
            </a:r>
            <a:r>
              <a:rPr lang="pt-PT" sz="1400" dirty="0"/>
              <a:t>, o flamengo Simon </a:t>
            </a:r>
            <a:r>
              <a:rPr lang="pt-PT" sz="1400" b="1" dirty="0" err="1"/>
              <a:t>Stevin</a:t>
            </a:r>
            <a:r>
              <a:rPr lang="pt-PT" sz="1400" dirty="0"/>
              <a:t> (1548-1620) realizou várias experiências com o amigo Jan </a:t>
            </a:r>
            <a:r>
              <a:rPr lang="pt-PT" sz="1400" dirty="0" err="1"/>
              <a:t>Cornets</a:t>
            </a:r>
            <a:r>
              <a:rPr lang="pt-PT" sz="1400" dirty="0"/>
              <a:t> de </a:t>
            </a:r>
            <a:r>
              <a:rPr lang="pt-PT" sz="1400" dirty="0" err="1"/>
              <a:t>Groot</a:t>
            </a:r>
            <a:r>
              <a:rPr lang="pt-PT" sz="1400" dirty="0"/>
              <a:t> (1554-1640), usando duas bolas de chumbo, sendo uma delas </a:t>
            </a:r>
            <a:r>
              <a:rPr lang="pt-PT" sz="1400" b="1" dirty="0"/>
              <a:t>10 vezes mais pesada </a:t>
            </a:r>
            <a:r>
              <a:rPr lang="pt-PT" sz="1400" dirty="0"/>
              <a:t>que a outra. Do cimo da torre da </a:t>
            </a:r>
            <a:r>
              <a:rPr lang="pt-PT" sz="1400" i="1" dirty="0"/>
              <a:t>Nova Igreja</a:t>
            </a:r>
            <a:r>
              <a:rPr lang="pt-PT" sz="1400" dirty="0"/>
              <a:t> da cidade de </a:t>
            </a:r>
            <a:r>
              <a:rPr lang="pt-PT" sz="1400" b="1" dirty="0" err="1"/>
              <a:t>Delft</a:t>
            </a:r>
            <a:r>
              <a:rPr lang="pt-PT" sz="1400" dirty="0"/>
              <a:t> </a:t>
            </a:r>
            <a:r>
              <a:rPr lang="pt-PT" sz="1400" dirty="0" smtClean="0"/>
              <a:t>deixaram </a:t>
            </a:r>
            <a:r>
              <a:rPr lang="pt-PT" sz="1400" dirty="0"/>
              <a:t>cair ambas as bolas e a partir do som dos impactos concluíram que ambas as esferas caíram </a:t>
            </a:r>
            <a:r>
              <a:rPr lang="pt-PT" sz="1400" b="1" dirty="0"/>
              <a:t>com a mesma </a:t>
            </a:r>
            <a:r>
              <a:rPr lang="pt-PT" sz="1400" b="1" dirty="0" smtClean="0"/>
              <a:t>velocidade</a:t>
            </a:r>
            <a:r>
              <a:rPr lang="pt-PT" sz="1400" dirty="0" smtClean="0"/>
              <a:t>.]</a:t>
            </a:r>
            <a:endParaRPr lang="pt-PT" sz="1400" dirty="0"/>
          </a:p>
        </p:txBody>
      </p:sp>
      <p:cxnSp>
        <p:nvCxnSpPr>
          <p:cNvPr id="21" name="Conexão recta unidireccional 20"/>
          <p:cNvCxnSpPr/>
          <p:nvPr/>
        </p:nvCxnSpPr>
        <p:spPr>
          <a:xfrm flipH="1">
            <a:off x="6845345" y="3045738"/>
            <a:ext cx="0" cy="3121569"/>
          </a:xfrm>
          <a:prstGeom prst="straightConnector1">
            <a:avLst/>
          </a:prstGeom>
          <a:ln>
            <a:prstDash val="dash"/>
            <a:tailEnd type="triangle" w="lg" len="lg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grpSp>
        <p:nvGrpSpPr>
          <p:cNvPr id="35" name="Grupo 34"/>
          <p:cNvGrpSpPr/>
          <p:nvPr/>
        </p:nvGrpSpPr>
        <p:grpSpPr>
          <a:xfrm>
            <a:off x="6076960" y="2852936"/>
            <a:ext cx="2599496" cy="3736129"/>
            <a:chOff x="5753688" y="2852936"/>
            <a:chExt cx="2599496" cy="3736129"/>
          </a:xfrm>
        </p:grpSpPr>
        <p:grpSp>
          <p:nvGrpSpPr>
            <p:cNvPr id="7" name="Grupo 6"/>
            <p:cNvGrpSpPr/>
            <p:nvPr/>
          </p:nvGrpSpPr>
          <p:grpSpPr>
            <a:xfrm>
              <a:off x="5753688" y="2852936"/>
              <a:ext cx="2599496" cy="3736129"/>
              <a:chOff x="5796136" y="1767239"/>
              <a:chExt cx="2599496" cy="3736129"/>
            </a:xfrm>
          </p:grpSpPr>
          <p:pic>
            <p:nvPicPr>
              <p:cNvPr id="22" name="Picture 3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96136" y="1767239"/>
                <a:ext cx="1257300" cy="363993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9" name="Rectângulo 18"/>
              <p:cNvSpPr/>
              <p:nvPr/>
            </p:nvSpPr>
            <p:spPr>
              <a:xfrm>
                <a:off x="5796136" y="5373216"/>
                <a:ext cx="2599496" cy="130152"/>
              </a:xfrm>
              <a:prstGeom prst="rect">
                <a:avLst/>
              </a:prstGeom>
              <a:pattFill prst="ltDnDiag">
                <a:fgClr>
                  <a:schemeClr val="tx1"/>
                </a:fgClr>
                <a:bgClr>
                  <a:schemeClr val="bg2"/>
                </a:bgClr>
              </a:patt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</p:grpSp>
        <p:grpSp>
          <p:nvGrpSpPr>
            <p:cNvPr id="9" name="Grupo 8"/>
            <p:cNvGrpSpPr/>
            <p:nvPr/>
          </p:nvGrpSpPr>
          <p:grpSpPr>
            <a:xfrm>
              <a:off x="7158640" y="3357008"/>
              <a:ext cx="365688" cy="144000"/>
              <a:chOff x="7164288" y="3573016"/>
              <a:chExt cx="365688" cy="144000"/>
            </a:xfrm>
          </p:grpSpPr>
          <p:sp>
            <p:nvSpPr>
              <p:cNvPr id="8" name="Oval 7"/>
              <p:cNvSpPr>
                <a:spLocks noChangeAspect="1"/>
              </p:cNvSpPr>
              <p:nvPr/>
            </p:nvSpPr>
            <p:spPr>
              <a:xfrm>
                <a:off x="7164288" y="3573016"/>
                <a:ext cx="144000" cy="144000"/>
              </a:xfrm>
              <a:prstGeom prst="ellipse">
                <a:avLst/>
              </a:prstGeom>
              <a:solidFill>
                <a:srgbClr val="FF9900">
                  <a:alpha val="30000"/>
                </a:srgbClr>
              </a:solidFill>
              <a:ln w="63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23" name="Oval 22"/>
              <p:cNvSpPr>
                <a:spLocks noChangeAspect="1"/>
              </p:cNvSpPr>
              <p:nvPr/>
            </p:nvSpPr>
            <p:spPr>
              <a:xfrm>
                <a:off x="7457976" y="3609016"/>
                <a:ext cx="72000" cy="72000"/>
              </a:xfrm>
              <a:prstGeom prst="ellipse">
                <a:avLst/>
              </a:prstGeom>
              <a:solidFill>
                <a:srgbClr val="96C832">
                  <a:alpha val="30000"/>
                </a:srgbClr>
              </a:solidFill>
              <a:ln w="63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</p:grpSp>
        <p:grpSp>
          <p:nvGrpSpPr>
            <p:cNvPr id="10" name="Grupo 9"/>
            <p:cNvGrpSpPr/>
            <p:nvPr/>
          </p:nvGrpSpPr>
          <p:grpSpPr>
            <a:xfrm>
              <a:off x="7164288" y="3933056"/>
              <a:ext cx="365688" cy="144000"/>
              <a:chOff x="7172688" y="4494422"/>
              <a:chExt cx="365688" cy="144000"/>
            </a:xfrm>
          </p:grpSpPr>
          <p:sp>
            <p:nvSpPr>
              <p:cNvPr id="24" name="Oval 23"/>
              <p:cNvSpPr>
                <a:spLocks noChangeAspect="1"/>
              </p:cNvSpPr>
              <p:nvPr/>
            </p:nvSpPr>
            <p:spPr>
              <a:xfrm>
                <a:off x="7172688" y="4494422"/>
                <a:ext cx="144000" cy="144000"/>
              </a:xfrm>
              <a:prstGeom prst="ellipse">
                <a:avLst/>
              </a:prstGeom>
              <a:solidFill>
                <a:srgbClr val="FF9900">
                  <a:alpha val="60000"/>
                </a:srgbClr>
              </a:solidFill>
              <a:ln w="63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25" name="Oval 24"/>
              <p:cNvSpPr>
                <a:spLocks noChangeAspect="1"/>
              </p:cNvSpPr>
              <p:nvPr/>
            </p:nvSpPr>
            <p:spPr>
              <a:xfrm>
                <a:off x="7466376" y="4530422"/>
                <a:ext cx="72000" cy="72000"/>
              </a:xfrm>
              <a:prstGeom prst="ellipse">
                <a:avLst/>
              </a:prstGeom>
              <a:solidFill>
                <a:srgbClr val="96C832">
                  <a:alpha val="60000"/>
                </a:srgbClr>
              </a:solidFill>
              <a:ln w="63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</p:grpSp>
        <p:grpSp>
          <p:nvGrpSpPr>
            <p:cNvPr id="26" name="Grupo 25"/>
            <p:cNvGrpSpPr/>
            <p:nvPr/>
          </p:nvGrpSpPr>
          <p:grpSpPr>
            <a:xfrm>
              <a:off x="7158640" y="5661264"/>
              <a:ext cx="365688" cy="144000"/>
              <a:chOff x="7172688" y="4494422"/>
              <a:chExt cx="365688" cy="144000"/>
            </a:xfrm>
          </p:grpSpPr>
          <p:sp>
            <p:nvSpPr>
              <p:cNvPr id="27" name="Oval 26"/>
              <p:cNvSpPr>
                <a:spLocks noChangeAspect="1"/>
              </p:cNvSpPr>
              <p:nvPr/>
            </p:nvSpPr>
            <p:spPr>
              <a:xfrm>
                <a:off x="7172688" y="4494422"/>
                <a:ext cx="144000" cy="144000"/>
              </a:xfrm>
              <a:prstGeom prst="ellipse">
                <a:avLst/>
              </a:prstGeom>
              <a:solidFill>
                <a:srgbClr val="FF9900"/>
              </a:solidFill>
              <a:ln w="63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28" name="Oval 27"/>
              <p:cNvSpPr>
                <a:spLocks noChangeAspect="1"/>
              </p:cNvSpPr>
              <p:nvPr/>
            </p:nvSpPr>
            <p:spPr>
              <a:xfrm>
                <a:off x="7466376" y="4530422"/>
                <a:ext cx="72000" cy="72000"/>
              </a:xfrm>
              <a:prstGeom prst="ellipse">
                <a:avLst/>
              </a:prstGeom>
              <a:solidFill>
                <a:srgbClr val="96C832"/>
              </a:solidFill>
              <a:ln w="63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</p:grpSp>
        <p:cxnSp>
          <p:nvCxnSpPr>
            <p:cNvPr id="20" name="Conexão recta unidireccional 19"/>
            <p:cNvCxnSpPr/>
            <p:nvPr/>
          </p:nvCxnSpPr>
          <p:spPr>
            <a:xfrm flipH="1">
              <a:off x="7053436" y="3393336"/>
              <a:ext cx="0" cy="3060000"/>
            </a:xfrm>
            <a:prstGeom prst="straightConnector1">
              <a:avLst/>
            </a:prstGeom>
            <a:ln>
              <a:prstDash val="dash"/>
              <a:tailEnd type="triangle" w="lg" len="lg"/>
            </a:ln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9" name="Conexão recta 28"/>
            <p:cNvCxnSpPr/>
            <p:nvPr/>
          </p:nvCxnSpPr>
          <p:spPr>
            <a:xfrm>
              <a:off x="7668344" y="3429008"/>
              <a:ext cx="0" cy="576048"/>
            </a:xfrm>
            <a:prstGeom prst="line">
              <a:avLst/>
            </a:prstGeom>
            <a:ln w="6350">
              <a:headEnd type="diamond"/>
              <a:tailEnd type="diamon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Conexão recta 29"/>
            <p:cNvCxnSpPr/>
            <p:nvPr/>
          </p:nvCxnSpPr>
          <p:spPr>
            <a:xfrm>
              <a:off x="7884368" y="3429008"/>
              <a:ext cx="0" cy="2304000"/>
            </a:xfrm>
            <a:prstGeom prst="line">
              <a:avLst/>
            </a:prstGeom>
            <a:ln w="6350">
              <a:headEnd type="diamond"/>
              <a:tailEnd type="diamon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Conexão recta 30"/>
            <p:cNvCxnSpPr/>
            <p:nvPr/>
          </p:nvCxnSpPr>
          <p:spPr>
            <a:xfrm>
              <a:off x="7884368" y="3429008"/>
              <a:ext cx="0" cy="576048"/>
            </a:xfrm>
            <a:prstGeom prst="line">
              <a:avLst/>
            </a:prstGeom>
            <a:ln w="6350">
              <a:headEnd type="diamond"/>
              <a:tailEnd type="diamon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Conexão recta 31"/>
            <p:cNvCxnSpPr/>
            <p:nvPr/>
          </p:nvCxnSpPr>
          <p:spPr>
            <a:xfrm>
              <a:off x="7884368" y="4004960"/>
              <a:ext cx="0" cy="576048"/>
            </a:xfrm>
            <a:prstGeom prst="line">
              <a:avLst/>
            </a:prstGeom>
            <a:ln w="6350">
              <a:headEnd type="diamond"/>
              <a:tailEnd type="diamon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Conexão recta 32"/>
            <p:cNvCxnSpPr/>
            <p:nvPr/>
          </p:nvCxnSpPr>
          <p:spPr>
            <a:xfrm>
              <a:off x="7884368" y="4581008"/>
              <a:ext cx="0" cy="576048"/>
            </a:xfrm>
            <a:prstGeom prst="line">
              <a:avLst/>
            </a:prstGeom>
            <a:ln w="6350">
              <a:headEnd type="diamond"/>
              <a:tailEnd type="diamon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292031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781787" y="260648"/>
            <a:ext cx="7632848" cy="1134256"/>
          </a:xfrm>
        </p:spPr>
        <p:txBody>
          <a:bodyPr/>
          <a:lstStyle/>
          <a:p>
            <a:r>
              <a:rPr lang="pt-PT" dirty="0" smtClean="0"/>
              <a:t>Galileu e a</a:t>
            </a:r>
            <a:br>
              <a:rPr lang="pt-PT" dirty="0" smtClean="0"/>
            </a:br>
            <a:r>
              <a:rPr lang="pt-PT" dirty="0" smtClean="0"/>
              <a:t>lei da queda dos graves</a:t>
            </a:r>
            <a:endParaRPr lang="pt-PT" dirty="0"/>
          </a:p>
        </p:txBody>
      </p:sp>
      <p:sp>
        <p:nvSpPr>
          <p:cNvPr id="23" name="TextBox 3"/>
          <p:cNvSpPr txBox="1"/>
          <p:nvPr/>
        </p:nvSpPr>
        <p:spPr>
          <a:xfrm>
            <a:off x="346249" y="1545733"/>
            <a:ext cx="6270466" cy="317009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pt-PT" sz="2000" dirty="0" smtClean="0"/>
              <a:t>Porque a </a:t>
            </a:r>
            <a:r>
              <a:rPr lang="pt-PT" sz="2000" b="1" dirty="0" smtClean="0"/>
              <a:t>queda livre </a:t>
            </a:r>
            <a:r>
              <a:rPr lang="pt-PT" sz="2000" dirty="0" smtClean="0"/>
              <a:t>dos corpos no ar é um movimento muito rápido e difícil de estudar, </a:t>
            </a:r>
            <a:r>
              <a:rPr lang="pt-PT" sz="2000" b="1" dirty="0" smtClean="0"/>
              <a:t>Galileu</a:t>
            </a:r>
            <a:r>
              <a:rPr lang="pt-PT" sz="2000" dirty="0" smtClean="0"/>
              <a:t> construiu e usou </a:t>
            </a:r>
            <a:r>
              <a:rPr lang="pt-PT" sz="2000" b="1" dirty="0" smtClean="0">
                <a:solidFill>
                  <a:srgbClr val="FFAB00"/>
                </a:solidFill>
              </a:rPr>
              <a:t>planos inclinados</a:t>
            </a:r>
            <a:r>
              <a:rPr lang="pt-PT" sz="2000" dirty="0" smtClean="0"/>
              <a:t>, de baixo atrito,</a:t>
            </a:r>
            <a:r>
              <a:rPr lang="pt-PT" sz="2000" dirty="0"/>
              <a:t> </a:t>
            </a:r>
            <a:r>
              <a:rPr lang="pt-PT" sz="2000" dirty="0" smtClean="0"/>
              <a:t>que permitiam </a:t>
            </a:r>
            <a:r>
              <a:rPr lang="pt-PT" sz="2000" dirty="0"/>
              <a:t>tornar a queda mais lenta e facilitar o estudo da própria queda. </a:t>
            </a:r>
          </a:p>
          <a:p>
            <a:pPr algn="just"/>
            <a:endParaRPr lang="pt-PT" sz="2000" dirty="0" smtClean="0"/>
          </a:p>
          <a:p>
            <a:pPr algn="just"/>
            <a:r>
              <a:rPr lang="pt-PT" sz="2000" b="1" dirty="0" smtClean="0"/>
              <a:t>Galileu</a:t>
            </a:r>
            <a:r>
              <a:rPr lang="pt-PT" sz="2000" dirty="0" smtClean="0"/>
              <a:t> </a:t>
            </a:r>
            <a:r>
              <a:rPr lang="pt-PT" sz="2000" dirty="0" smtClean="0"/>
              <a:t>abandonava esferas metálicas do topo dos planos inclinados e estudava a relação entre o </a:t>
            </a:r>
            <a:r>
              <a:rPr lang="pt-PT" sz="2000" b="1" dirty="0" smtClean="0">
                <a:solidFill>
                  <a:srgbClr val="FFAB00"/>
                </a:solidFill>
              </a:rPr>
              <a:t>espaço percorrido </a:t>
            </a:r>
            <a:r>
              <a:rPr lang="pt-PT" sz="2000" dirty="0" smtClean="0"/>
              <a:t>pelas esferas e o </a:t>
            </a:r>
            <a:r>
              <a:rPr lang="pt-PT" sz="2000" b="1" dirty="0" smtClean="0">
                <a:solidFill>
                  <a:srgbClr val="FFAB00"/>
                </a:solidFill>
              </a:rPr>
              <a:t>tempo decorrido</a:t>
            </a:r>
            <a:r>
              <a:rPr lang="pt-PT" sz="2000" dirty="0" smtClean="0"/>
              <a:t>.</a:t>
            </a:r>
          </a:p>
        </p:txBody>
      </p:sp>
      <p:grpSp>
        <p:nvGrpSpPr>
          <p:cNvPr id="53" name="Grupo 52"/>
          <p:cNvGrpSpPr/>
          <p:nvPr/>
        </p:nvGrpSpPr>
        <p:grpSpPr>
          <a:xfrm>
            <a:off x="2509374" y="3653089"/>
            <a:ext cx="5956827" cy="2564977"/>
            <a:chOff x="2431597" y="3312295"/>
            <a:chExt cx="5956827" cy="2564977"/>
          </a:xfrm>
        </p:grpSpPr>
        <p:grpSp>
          <p:nvGrpSpPr>
            <p:cNvPr id="48" name="Grupo 47"/>
            <p:cNvGrpSpPr/>
            <p:nvPr/>
          </p:nvGrpSpPr>
          <p:grpSpPr>
            <a:xfrm>
              <a:off x="6961537" y="3312295"/>
              <a:ext cx="936000" cy="2564977"/>
              <a:chOff x="6961537" y="3317914"/>
              <a:chExt cx="936000" cy="2564977"/>
            </a:xfrm>
          </p:grpSpPr>
          <p:sp>
            <p:nvSpPr>
              <p:cNvPr id="8" name="Oval 7"/>
              <p:cNvSpPr/>
              <p:nvPr/>
            </p:nvSpPr>
            <p:spPr>
              <a:xfrm>
                <a:off x="7126116" y="3716298"/>
                <a:ext cx="144000" cy="144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24" name="Oval 23"/>
              <p:cNvSpPr/>
              <p:nvPr/>
            </p:nvSpPr>
            <p:spPr>
              <a:xfrm>
                <a:off x="6979238" y="3317914"/>
                <a:ext cx="144000" cy="144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25" name="Oval 24"/>
              <p:cNvSpPr/>
              <p:nvPr/>
            </p:nvSpPr>
            <p:spPr>
              <a:xfrm>
                <a:off x="7453221" y="4612392"/>
                <a:ext cx="144000" cy="144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29" name="Oval 28"/>
              <p:cNvSpPr/>
              <p:nvPr/>
            </p:nvSpPr>
            <p:spPr>
              <a:xfrm>
                <a:off x="7749988" y="5434233"/>
                <a:ext cx="144000" cy="144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30" name="Oval 29"/>
              <p:cNvSpPr/>
              <p:nvPr/>
            </p:nvSpPr>
            <p:spPr>
              <a:xfrm>
                <a:off x="7036796" y="3461914"/>
                <a:ext cx="144000" cy="144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31" name="Oval 30"/>
              <p:cNvSpPr/>
              <p:nvPr/>
            </p:nvSpPr>
            <p:spPr>
              <a:xfrm>
                <a:off x="7270116" y="4097321"/>
                <a:ext cx="144000" cy="144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7" name="Triângulo rectângulo 6"/>
              <p:cNvSpPr/>
              <p:nvPr/>
            </p:nvSpPr>
            <p:spPr>
              <a:xfrm>
                <a:off x="6961537" y="3326891"/>
                <a:ext cx="936000" cy="2556000"/>
              </a:xfrm>
              <a:prstGeom prst="rtTriangl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</p:grpSp>
        <p:grpSp>
          <p:nvGrpSpPr>
            <p:cNvPr id="39" name="Grupo 38"/>
            <p:cNvGrpSpPr/>
            <p:nvPr/>
          </p:nvGrpSpPr>
          <p:grpSpPr>
            <a:xfrm>
              <a:off x="8172400" y="3321696"/>
              <a:ext cx="216024" cy="2555576"/>
              <a:chOff x="8172400" y="3321696"/>
              <a:chExt cx="216024" cy="2555576"/>
            </a:xfrm>
          </p:grpSpPr>
          <p:sp>
            <p:nvSpPr>
              <p:cNvPr id="42" name="Oval 41"/>
              <p:cNvSpPr/>
              <p:nvPr/>
            </p:nvSpPr>
            <p:spPr>
              <a:xfrm>
                <a:off x="8244408" y="3344610"/>
                <a:ext cx="144000" cy="144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43" name="Oval 42"/>
              <p:cNvSpPr/>
              <p:nvPr/>
            </p:nvSpPr>
            <p:spPr>
              <a:xfrm>
                <a:off x="8244408" y="3488610"/>
                <a:ext cx="144000" cy="144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44" name="Oval 43"/>
              <p:cNvSpPr/>
              <p:nvPr/>
            </p:nvSpPr>
            <p:spPr>
              <a:xfrm>
                <a:off x="8244408" y="3788298"/>
                <a:ext cx="144000" cy="144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45" name="Oval 44"/>
              <p:cNvSpPr/>
              <p:nvPr/>
            </p:nvSpPr>
            <p:spPr>
              <a:xfrm>
                <a:off x="8244408" y="4293088"/>
                <a:ext cx="144000" cy="144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46" name="Oval 45"/>
              <p:cNvSpPr/>
              <p:nvPr/>
            </p:nvSpPr>
            <p:spPr>
              <a:xfrm>
                <a:off x="8244424" y="4863578"/>
                <a:ext cx="144000" cy="144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47" name="Oval 46"/>
              <p:cNvSpPr/>
              <p:nvPr/>
            </p:nvSpPr>
            <p:spPr>
              <a:xfrm>
                <a:off x="8244424" y="5666064"/>
                <a:ext cx="144000" cy="144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16" name="Rectângulo 15"/>
              <p:cNvSpPr/>
              <p:nvPr/>
            </p:nvSpPr>
            <p:spPr>
              <a:xfrm>
                <a:off x="8172400" y="3321696"/>
                <a:ext cx="45719" cy="2555576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</p:grpSp>
        <p:grpSp>
          <p:nvGrpSpPr>
            <p:cNvPr id="49" name="Grupo 48"/>
            <p:cNvGrpSpPr/>
            <p:nvPr/>
          </p:nvGrpSpPr>
          <p:grpSpPr>
            <a:xfrm>
              <a:off x="4788024" y="4149088"/>
              <a:ext cx="1656184" cy="1724402"/>
              <a:chOff x="4788024" y="4149088"/>
              <a:chExt cx="1656184" cy="1724402"/>
            </a:xfrm>
          </p:grpSpPr>
          <p:sp>
            <p:nvSpPr>
              <p:cNvPr id="26" name="Oval 25"/>
              <p:cNvSpPr/>
              <p:nvPr/>
            </p:nvSpPr>
            <p:spPr>
              <a:xfrm>
                <a:off x="4788024" y="4149088"/>
                <a:ext cx="144000" cy="144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27" name="Oval 26"/>
              <p:cNvSpPr/>
              <p:nvPr/>
            </p:nvSpPr>
            <p:spPr>
              <a:xfrm>
                <a:off x="5712474" y="5063203"/>
                <a:ext cx="144000" cy="144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28" name="Oval 27"/>
              <p:cNvSpPr/>
              <p:nvPr/>
            </p:nvSpPr>
            <p:spPr>
              <a:xfrm>
                <a:off x="5076056" y="4437128"/>
                <a:ext cx="144000" cy="144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33" name="Oval 32"/>
              <p:cNvSpPr/>
              <p:nvPr/>
            </p:nvSpPr>
            <p:spPr>
              <a:xfrm>
                <a:off x="6145316" y="5482197"/>
                <a:ext cx="144000" cy="144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34" name="Oval 33"/>
              <p:cNvSpPr/>
              <p:nvPr/>
            </p:nvSpPr>
            <p:spPr>
              <a:xfrm>
                <a:off x="5315752" y="4691426"/>
                <a:ext cx="144000" cy="144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35" name="Oval 34"/>
              <p:cNvSpPr/>
              <p:nvPr/>
            </p:nvSpPr>
            <p:spPr>
              <a:xfrm>
                <a:off x="4932056" y="4293128"/>
                <a:ext cx="144000" cy="144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9" name="Triângulo rectângulo 8"/>
              <p:cNvSpPr/>
              <p:nvPr/>
            </p:nvSpPr>
            <p:spPr>
              <a:xfrm>
                <a:off x="4788024" y="4221088"/>
                <a:ext cx="1656184" cy="1652402"/>
              </a:xfrm>
              <a:prstGeom prst="rtTriangl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</p:grpSp>
        <p:grpSp>
          <p:nvGrpSpPr>
            <p:cNvPr id="50" name="Grupo 49"/>
            <p:cNvGrpSpPr/>
            <p:nvPr/>
          </p:nvGrpSpPr>
          <p:grpSpPr>
            <a:xfrm>
              <a:off x="2431597" y="5032739"/>
              <a:ext cx="1949985" cy="844533"/>
              <a:chOff x="2405983" y="4975289"/>
              <a:chExt cx="1949985" cy="844533"/>
            </a:xfrm>
          </p:grpSpPr>
          <p:sp>
            <p:nvSpPr>
              <p:cNvPr id="32" name="Oval 31"/>
              <p:cNvSpPr/>
              <p:nvPr/>
            </p:nvSpPr>
            <p:spPr>
              <a:xfrm>
                <a:off x="2411760" y="4975289"/>
                <a:ext cx="144000" cy="144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36" name="Oval 35"/>
              <p:cNvSpPr/>
              <p:nvPr/>
            </p:nvSpPr>
            <p:spPr>
              <a:xfrm>
                <a:off x="4211968" y="5666064"/>
                <a:ext cx="144000" cy="144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37" name="Oval 36"/>
              <p:cNvSpPr/>
              <p:nvPr/>
            </p:nvSpPr>
            <p:spPr>
              <a:xfrm>
                <a:off x="3563888" y="5410197"/>
                <a:ext cx="144000" cy="144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38" name="Oval 37"/>
              <p:cNvSpPr/>
              <p:nvPr/>
            </p:nvSpPr>
            <p:spPr>
              <a:xfrm>
                <a:off x="3059832" y="5207203"/>
                <a:ext cx="144000" cy="144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40" name="Oval 39"/>
              <p:cNvSpPr/>
              <p:nvPr/>
            </p:nvSpPr>
            <p:spPr>
              <a:xfrm>
                <a:off x="2555792" y="5013192"/>
                <a:ext cx="144000" cy="144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41" name="Oval 40"/>
              <p:cNvSpPr/>
              <p:nvPr/>
            </p:nvSpPr>
            <p:spPr>
              <a:xfrm>
                <a:off x="2699792" y="5079720"/>
                <a:ext cx="144000" cy="144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10" name="Triângulo rectângulo 9"/>
              <p:cNvSpPr/>
              <p:nvPr/>
            </p:nvSpPr>
            <p:spPr>
              <a:xfrm>
                <a:off x="2405983" y="5077761"/>
                <a:ext cx="1944216" cy="742061"/>
              </a:xfrm>
              <a:prstGeom prst="rtTriangl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</p:grpSp>
        <p:cxnSp>
          <p:nvCxnSpPr>
            <p:cNvPr id="52" name="Conexão recta 51"/>
            <p:cNvCxnSpPr/>
            <p:nvPr/>
          </p:nvCxnSpPr>
          <p:spPr>
            <a:xfrm>
              <a:off x="3432841" y="5877272"/>
              <a:ext cx="4762418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472201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683568" y="404664"/>
            <a:ext cx="7632848" cy="1134256"/>
          </a:xfrm>
        </p:spPr>
        <p:txBody>
          <a:bodyPr/>
          <a:lstStyle/>
          <a:p>
            <a:r>
              <a:rPr lang="pt-PT" dirty="0" smtClean="0"/>
              <a:t>Verificação da </a:t>
            </a:r>
            <a:br>
              <a:rPr lang="pt-PT" dirty="0" smtClean="0"/>
            </a:br>
            <a:r>
              <a:rPr lang="pt-PT" dirty="0" smtClean="0"/>
              <a:t>lei da queda dos graves</a:t>
            </a:r>
            <a:endParaRPr lang="pt-PT" dirty="0"/>
          </a:p>
        </p:txBody>
      </p:sp>
      <p:sp>
        <p:nvSpPr>
          <p:cNvPr id="6" name="TextBox 3"/>
          <p:cNvSpPr txBox="1"/>
          <p:nvPr/>
        </p:nvSpPr>
        <p:spPr>
          <a:xfrm>
            <a:off x="179512" y="1798647"/>
            <a:ext cx="5616624" cy="452431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pt-PT" b="1" dirty="0" smtClean="0">
                <a:solidFill>
                  <a:srgbClr val="FFAB00"/>
                </a:solidFill>
              </a:rPr>
              <a:t>Verificação experimental da lei da queda dos graves:</a:t>
            </a:r>
          </a:p>
          <a:p>
            <a:endParaRPr lang="pt-PT" b="1" dirty="0" smtClean="0">
              <a:solidFill>
                <a:srgbClr val="FFAB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PT" dirty="0" smtClean="0"/>
              <a:t>Fazer silêncio na sala de aula</a:t>
            </a:r>
            <a:endParaRPr lang="pt-PT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PT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PT" dirty="0" smtClean="0"/>
              <a:t>Usar um </a:t>
            </a:r>
            <a:r>
              <a:rPr lang="pt-PT" i="1" dirty="0" smtClean="0"/>
              <a:t>smartphone</a:t>
            </a:r>
            <a:r>
              <a:rPr lang="pt-PT" dirty="0" smtClean="0"/>
              <a:t> ou </a:t>
            </a:r>
            <a:r>
              <a:rPr lang="pt-PT" i="1" dirty="0" smtClean="0"/>
              <a:t>tablet</a:t>
            </a:r>
            <a:r>
              <a:rPr lang="pt-PT" dirty="0" smtClean="0"/>
              <a:t> ou máquina fotográfica para filmar os </a:t>
            </a:r>
            <a:r>
              <a:rPr lang="pt-PT" dirty="0"/>
              <a:t>ensaios. </a:t>
            </a:r>
            <a:endParaRPr lang="pt-PT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PT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PT" dirty="0" smtClean="0"/>
              <a:t>Abandonar </a:t>
            </a:r>
            <a:r>
              <a:rPr lang="pt-PT" dirty="0"/>
              <a:t>da mesma altura e ao mesmo tempo duas moedas de massas diferentes (</a:t>
            </a:r>
            <a:r>
              <a:rPr lang="pt-PT" b="1" dirty="0"/>
              <a:t>1 €</a:t>
            </a:r>
            <a:r>
              <a:rPr lang="pt-PT" dirty="0"/>
              <a:t> e </a:t>
            </a:r>
            <a:r>
              <a:rPr lang="pt-PT" b="1" dirty="0"/>
              <a:t>2 €</a:t>
            </a:r>
            <a:r>
              <a:rPr lang="pt-PT" dirty="0"/>
              <a:t>), mantendo as faces de ambas na vertical</a:t>
            </a:r>
            <a:r>
              <a:rPr lang="pt-PT" dirty="0" smtClean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PT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PT" dirty="0" smtClean="0"/>
              <a:t>Correr os vídeos e detetar os ruídos/sons das moedas ao colidirem com o solo.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PT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PT" dirty="0" smtClean="0"/>
              <a:t>Registar as observações e tirar conclusões.</a:t>
            </a:r>
          </a:p>
        </p:txBody>
      </p:sp>
      <p:grpSp>
        <p:nvGrpSpPr>
          <p:cNvPr id="12" name="Grupo 11"/>
          <p:cNvGrpSpPr>
            <a:grpSpLocks noChangeAspect="1"/>
          </p:cNvGrpSpPr>
          <p:nvPr/>
        </p:nvGrpSpPr>
        <p:grpSpPr>
          <a:xfrm rot="16200000">
            <a:off x="6246639" y="2276896"/>
            <a:ext cx="1152128" cy="432000"/>
            <a:chOff x="7092280" y="4185184"/>
            <a:chExt cx="2304256" cy="864000"/>
          </a:xfrm>
        </p:grpSpPr>
        <p:sp>
          <p:nvSpPr>
            <p:cNvPr id="2" name="Lata 1"/>
            <p:cNvSpPr/>
            <p:nvPr/>
          </p:nvSpPr>
          <p:spPr>
            <a:xfrm>
              <a:off x="7092280" y="4185184"/>
              <a:ext cx="2304256" cy="864000"/>
            </a:xfrm>
            <a:prstGeom prst="can">
              <a:avLst>
                <a:gd name="adj" fmla="val 50000"/>
              </a:avLst>
            </a:prstGeom>
            <a:solidFill>
              <a:srgbClr val="E1801F"/>
            </a:soli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3" name="Oval 2"/>
            <p:cNvSpPr/>
            <p:nvPr/>
          </p:nvSpPr>
          <p:spPr>
            <a:xfrm>
              <a:off x="7470576" y="4275716"/>
              <a:ext cx="1565920" cy="252000"/>
            </a:xfrm>
            <a:prstGeom prst="ellipse">
              <a:avLst/>
            </a:prstGeom>
            <a:solidFill>
              <a:schemeClr val="bg2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dirty="0"/>
            </a:p>
          </p:txBody>
        </p:sp>
        <p:sp>
          <p:nvSpPr>
            <p:cNvPr id="11" name="Forma livre 10"/>
            <p:cNvSpPr/>
            <p:nvPr/>
          </p:nvSpPr>
          <p:spPr>
            <a:xfrm rot="239057">
              <a:off x="7768697" y="4309269"/>
              <a:ext cx="970671" cy="140677"/>
            </a:xfrm>
            <a:custGeom>
              <a:avLst/>
              <a:gdLst>
                <a:gd name="connsiteX0" fmla="*/ 450166 w 970671"/>
                <a:gd name="connsiteY0" fmla="*/ 0 h 140677"/>
                <a:gd name="connsiteX1" fmla="*/ 970671 w 970671"/>
                <a:gd name="connsiteY1" fmla="*/ 98474 h 140677"/>
                <a:gd name="connsiteX2" fmla="*/ 0 w 970671"/>
                <a:gd name="connsiteY2" fmla="*/ 140677 h 140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70671" h="140677">
                  <a:moveTo>
                    <a:pt x="450166" y="0"/>
                  </a:moveTo>
                  <a:lnTo>
                    <a:pt x="970671" y="98474"/>
                  </a:lnTo>
                  <a:lnTo>
                    <a:pt x="0" y="140677"/>
                  </a:lnTo>
                </a:path>
              </a:pathLst>
            </a:custGeom>
            <a:ln>
              <a:solidFill>
                <a:srgbClr val="96C832"/>
              </a:solidFill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grpSp>
        <p:nvGrpSpPr>
          <p:cNvPr id="18" name="Grupo 17"/>
          <p:cNvGrpSpPr>
            <a:grpSpLocks noChangeAspect="1"/>
          </p:cNvGrpSpPr>
          <p:nvPr/>
        </p:nvGrpSpPr>
        <p:grpSpPr>
          <a:xfrm>
            <a:off x="7623286" y="1898960"/>
            <a:ext cx="432000" cy="1170000"/>
            <a:chOff x="7884368" y="2183370"/>
            <a:chExt cx="864000" cy="2340000"/>
          </a:xfrm>
        </p:grpSpPr>
        <p:grpSp>
          <p:nvGrpSpPr>
            <p:cNvPr id="13" name="Grupo 12"/>
            <p:cNvGrpSpPr/>
            <p:nvPr/>
          </p:nvGrpSpPr>
          <p:grpSpPr>
            <a:xfrm rot="16200000">
              <a:off x="7146368" y="2921370"/>
              <a:ext cx="2340000" cy="864000"/>
              <a:chOff x="7092280" y="4185184"/>
              <a:chExt cx="2340000" cy="864000"/>
            </a:xfrm>
          </p:grpSpPr>
          <p:sp>
            <p:nvSpPr>
              <p:cNvPr id="14" name="Lata 13"/>
              <p:cNvSpPr/>
              <p:nvPr/>
            </p:nvSpPr>
            <p:spPr>
              <a:xfrm>
                <a:off x="7092280" y="4185184"/>
                <a:ext cx="2340000" cy="864000"/>
              </a:xfrm>
              <a:prstGeom prst="can">
                <a:avLst>
                  <a:gd name="adj" fmla="val 50000"/>
                </a:avLst>
              </a:prstGeom>
              <a:solidFill>
                <a:schemeClr val="tx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15" name="Oval 14"/>
              <p:cNvSpPr/>
              <p:nvPr/>
            </p:nvSpPr>
            <p:spPr>
              <a:xfrm>
                <a:off x="7470576" y="4275716"/>
                <a:ext cx="1620000" cy="288000"/>
              </a:xfrm>
              <a:prstGeom prst="ellipse">
                <a:avLst/>
              </a:prstGeom>
              <a:solidFill>
                <a:srgbClr val="E1801F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 dirty="0"/>
              </a:p>
            </p:txBody>
          </p:sp>
        </p:grpSp>
        <p:sp>
          <p:nvSpPr>
            <p:cNvPr id="17" name="Forma livre 16"/>
            <p:cNvSpPr/>
            <p:nvPr/>
          </p:nvSpPr>
          <p:spPr>
            <a:xfrm>
              <a:off x="8034106" y="2931102"/>
              <a:ext cx="169587" cy="790868"/>
            </a:xfrm>
            <a:custGeom>
              <a:avLst/>
              <a:gdLst>
                <a:gd name="connsiteX0" fmla="*/ 339272 w 948513"/>
                <a:gd name="connsiteY0" fmla="*/ 447171 h 1581737"/>
                <a:gd name="connsiteX1" fmla="*/ 690964 w 948513"/>
                <a:gd name="connsiteY1" fmla="*/ 25141 h 1581737"/>
                <a:gd name="connsiteX2" fmla="*/ 944182 w 948513"/>
                <a:gd name="connsiteY2" fmla="*/ 123614 h 1581737"/>
                <a:gd name="connsiteX3" fmla="*/ 789438 w 948513"/>
                <a:gd name="connsiteY3" fmla="*/ 742593 h 1581737"/>
                <a:gd name="connsiteX4" fmla="*/ 71986 w 948513"/>
                <a:gd name="connsiteY4" fmla="*/ 1502248 h 1581737"/>
                <a:gd name="connsiteX5" fmla="*/ 114189 w 948513"/>
                <a:gd name="connsiteY5" fmla="*/ 1558519 h 1581737"/>
                <a:gd name="connsiteX6" fmla="*/ 859776 w 948513"/>
                <a:gd name="connsiteY6" fmla="*/ 1502248 h 15817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48513" h="1581737">
                  <a:moveTo>
                    <a:pt x="339272" y="447171"/>
                  </a:moveTo>
                  <a:cubicBezTo>
                    <a:pt x="464709" y="263119"/>
                    <a:pt x="590146" y="79067"/>
                    <a:pt x="690964" y="25141"/>
                  </a:cubicBezTo>
                  <a:cubicBezTo>
                    <a:pt x="791782" y="-28785"/>
                    <a:pt x="927770" y="4039"/>
                    <a:pt x="944182" y="123614"/>
                  </a:cubicBezTo>
                  <a:cubicBezTo>
                    <a:pt x="960594" y="243189"/>
                    <a:pt x="934804" y="512821"/>
                    <a:pt x="789438" y="742593"/>
                  </a:cubicBezTo>
                  <a:cubicBezTo>
                    <a:pt x="644072" y="972365"/>
                    <a:pt x="184527" y="1366260"/>
                    <a:pt x="71986" y="1502248"/>
                  </a:cubicBezTo>
                  <a:cubicBezTo>
                    <a:pt x="-40555" y="1638236"/>
                    <a:pt x="-17109" y="1558519"/>
                    <a:pt x="114189" y="1558519"/>
                  </a:cubicBezTo>
                  <a:cubicBezTo>
                    <a:pt x="245487" y="1558519"/>
                    <a:pt x="552631" y="1530383"/>
                    <a:pt x="859776" y="1502248"/>
                  </a:cubicBezTo>
                </a:path>
              </a:pathLst>
            </a:custGeom>
            <a:noFill/>
            <a:ln w="57150">
              <a:solidFill>
                <a:srgbClr val="96C83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sp>
        <p:nvSpPr>
          <p:cNvPr id="19" name="Rectângulo 18"/>
          <p:cNvSpPr/>
          <p:nvPr/>
        </p:nvSpPr>
        <p:spPr>
          <a:xfrm>
            <a:off x="6300192" y="6192810"/>
            <a:ext cx="2599496" cy="130152"/>
          </a:xfrm>
          <a:prstGeom prst="rect">
            <a:avLst/>
          </a:prstGeom>
          <a:pattFill prst="ltDnDiag">
            <a:fgClr>
              <a:schemeClr val="tx1"/>
            </a:fgClr>
            <a:bgClr>
              <a:schemeClr val="bg2"/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cxnSp>
        <p:nvCxnSpPr>
          <p:cNvPr id="20" name="Conexão recta unidireccional 19"/>
          <p:cNvCxnSpPr/>
          <p:nvPr/>
        </p:nvCxnSpPr>
        <p:spPr>
          <a:xfrm flipH="1">
            <a:off x="7884368" y="3045738"/>
            <a:ext cx="0" cy="3121569"/>
          </a:xfrm>
          <a:prstGeom prst="straightConnector1">
            <a:avLst/>
          </a:prstGeom>
          <a:ln>
            <a:prstDash val="dash"/>
            <a:tailEnd type="triangle" w="lg" len="lg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21" name="Conexão recta unidireccional 20"/>
          <p:cNvCxnSpPr/>
          <p:nvPr/>
        </p:nvCxnSpPr>
        <p:spPr>
          <a:xfrm flipH="1">
            <a:off x="6845345" y="3045738"/>
            <a:ext cx="0" cy="3121569"/>
          </a:xfrm>
          <a:prstGeom prst="straightConnector1">
            <a:avLst/>
          </a:prstGeom>
          <a:ln>
            <a:prstDash val="dash"/>
            <a:tailEnd type="triangle" w="lg" len="lg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21014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4989" y="3989389"/>
            <a:ext cx="4455203" cy="27918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842105" y="188640"/>
            <a:ext cx="7416824" cy="936104"/>
          </a:xfrm>
        </p:spPr>
        <p:txBody>
          <a:bodyPr/>
          <a:lstStyle/>
          <a:p>
            <a:r>
              <a:rPr lang="pt-PT" dirty="0"/>
              <a:t>C</a:t>
            </a:r>
            <a:r>
              <a:rPr lang="pt-PT" dirty="0" smtClean="0"/>
              <a:t>ontributo de Galileu:</a:t>
            </a:r>
            <a:br>
              <a:rPr lang="pt-PT" dirty="0" smtClean="0"/>
            </a:br>
            <a:r>
              <a:rPr lang="pt-PT" dirty="0" smtClean="0"/>
              <a:t>lançamento de projéteis</a:t>
            </a:r>
            <a:endParaRPr lang="pt-PT" dirty="0"/>
          </a:p>
        </p:txBody>
      </p:sp>
      <p:sp>
        <p:nvSpPr>
          <p:cNvPr id="7" name="TextBox 3"/>
          <p:cNvSpPr txBox="1"/>
          <p:nvPr/>
        </p:nvSpPr>
        <p:spPr>
          <a:xfrm>
            <a:off x="374053" y="1281534"/>
            <a:ext cx="8352928" cy="1015663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pt-PT" sz="2000" dirty="0" smtClean="0"/>
              <a:t>Segundo </a:t>
            </a:r>
            <a:r>
              <a:rPr lang="pt-PT" sz="2000" b="1" dirty="0" smtClean="0"/>
              <a:t>Galileu</a:t>
            </a:r>
            <a:endParaRPr lang="pt-PT" sz="2000" dirty="0"/>
          </a:p>
          <a:p>
            <a:r>
              <a:rPr lang="pt-PT" sz="2000" dirty="0" smtClean="0"/>
              <a:t>se um arqueiro disparar, com o seu arco, uma flecha, esta desloca-se  no </a:t>
            </a:r>
            <a:r>
              <a:rPr lang="pt-PT" sz="2000" b="1" i="1" dirty="0" smtClean="0">
                <a:solidFill>
                  <a:schemeClr val="accent1"/>
                </a:solidFill>
              </a:rPr>
              <a:t>ar</a:t>
            </a:r>
            <a:r>
              <a:rPr lang="pt-PT" sz="2000" dirty="0" smtClean="0"/>
              <a:t>, descrevendo uma </a:t>
            </a:r>
            <a:r>
              <a:rPr lang="pt-PT" sz="2000" b="1" dirty="0" smtClean="0">
                <a:solidFill>
                  <a:srgbClr val="FF9900"/>
                </a:solidFill>
              </a:rPr>
              <a:t>trajetória</a:t>
            </a:r>
            <a:r>
              <a:rPr lang="pt-PT" sz="2000" dirty="0" smtClean="0"/>
              <a:t>: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7668344" y="2754076"/>
            <a:ext cx="432048" cy="369332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endParaRPr lang="pt-PT" dirty="0"/>
          </a:p>
        </p:txBody>
      </p:sp>
      <p:sp>
        <p:nvSpPr>
          <p:cNvPr id="2" name="Rectângulo 1"/>
          <p:cNvSpPr/>
          <p:nvPr/>
        </p:nvSpPr>
        <p:spPr>
          <a:xfrm>
            <a:off x="686702" y="2727970"/>
            <a:ext cx="16592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000" b="1" dirty="0" smtClean="0"/>
              <a:t>parabólica</a:t>
            </a:r>
          </a:p>
        </p:txBody>
      </p:sp>
      <p:sp>
        <p:nvSpPr>
          <p:cNvPr id="8" name="Rectângulo 7"/>
          <p:cNvSpPr/>
          <p:nvPr/>
        </p:nvSpPr>
        <p:spPr>
          <a:xfrm>
            <a:off x="4968552" y="2724452"/>
            <a:ext cx="403244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000" b="1" dirty="0" smtClean="0"/>
              <a:t>curvilínea</a:t>
            </a:r>
            <a:r>
              <a:rPr lang="pt-PT" sz="2000" dirty="0" smtClean="0"/>
              <a:t>, de alcance menor que a parábola</a:t>
            </a:r>
          </a:p>
        </p:txBody>
      </p:sp>
      <p:sp>
        <p:nvSpPr>
          <p:cNvPr id="9" name="Seta em curva 8"/>
          <p:cNvSpPr/>
          <p:nvPr/>
        </p:nvSpPr>
        <p:spPr>
          <a:xfrm rot="5400000">
            <a:off x="5571077" y="2357367"/>
            <a:ext cx="504056" cy="369332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0" name="Seta em curva 9"/>
          <p:cNvSpPr/>
          <p:nvPr/>
        </p:nvSpPr>
        <p:spPr>
          <a:xfrm rot="16200000" flipH="1">
            <a:off x="1264278" y="2363284"/>
            <a:ext cx="504056" cy="369332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schemeClr val="tx1"/>
              </a:solidFill>
            </a:endParaRPr>
          </a:p>
        </p:txBody>
      </p:sp>
      <p:sp>
        <p:nvSpPr>
          <p:cNvPr id="11" name="Rectângulo 10"/>
          <p:cNvSpPr/>
          <p:nvPr/>
        </p:nvSpPr>
        <p:spPr>
          <a:xfrm>
            <a:off x="107504" y="3286725"/>
            <a:ext cx="467522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dirty="0"/>
              <a:t>se a </a:t>
            </a:r>
            <a:r>
              <a:rPr lang="pt-PT" b="1" dirty="0">
                <a:solidFill>
                  <a:srgbClr val="FFAB00"/>
                </a:solidFill>
              </a:rPr>
              <a:t>ação resistiva do ar for desprezável</a:t>
            </a:r>
          </a:p>
          <a:p>
            <a:r>
              <a:rPr lang="pt-PT" dirty="0"/>
              <a:t>(ou se não existisse atmosfera</a:t>
            </a:r>
            <a:r>
              <a:rPr lang="pt-PT" dirty="0" smtClean="0"/>
              <a:t>)</a:t>
            </a:r>
            <a:endParaRPr lang="pt-PT" dirty="0"/>
          </a:p>
        </p:txBody>
      </p:sp>
      <p:sp>
        <p:nvSpPr>
          <p:cNvPr id="12" name="Rectângulo 11"/>
          <p:cNvSpPr/>
          <p:nvPr/>
        </p:nvSpPr>
        <p:spPr>
          <a:xfrm>
            <a:off x="4968552" y="3421216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pt-PT" dirty="0" smtClean="0"/>
              <a:t>se </a:t>
            </a:r>
            <a:r>
              <a:rPr lang="pt-PT" b="1" dirty="0">
                <a:solidFill>
                  <a:srgbClr val="FFAB00"/>
                </a:solidFill>
              </a:rPr>
              <a:t>a ação resistiva do ar  não for </a:t>
            </a:r>
            <a:r>
              <a:rPr lang="pt-PT" b="1" dirty="0" smtClean="0">
                <a:solidFill>
                  <a:srgbClr val="FFAB00"/>
                </a:solidFill>
              </a:rPr>
              <a:t>desprezável</a:t>
            </a:r>
            <a:endParaRPr lang="pt-PT" b="1" dirty="0">
              <a:solidFill>
                <a:srgbClr val="FFAB00"/>
              </a:solidFill>
            </a:endParaRPr>
          </a:p>
        </p:txBody>
      </p:sp>
      <p:sp>
        <p:nvSpPr>
          <p:cNvPr id="14" name="Rectângulo 13"/>
          <p:cNvSpPr/>
          <p:nvPr/>
        </p:nvSpPr>
        <p:spPr>
          <a:xfrm>
            <a:off x="5645748" y="4221088"/>
            <a:ext cx="26673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b="1" dirty="0" smtClean="0"/>
              <a:t>Trajetória parabólica</a:t>
            </a:r>
          </a:p>
        </p:txBody>
      </p:sp>
      <p:sp>
        <p:nvSpPr>
          <p:cNvPr id="15" name="Rectângulo 14"/>
          <p:cNvSpPr/>
          <p:nvPr/>
        </p:nvSpPr>
        <p:spPr>
          <a:xfrm>
            <a:off x="5580111" y="6300028"/>
            <a:ext cx="314686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b="1" dirty="0" smtClean="0"/>
              <a:t>Trajetória curvilínea (real)</a:t>
            </a:r>
          </a:p>
        </p:txBody>
      </p:sp>
    </p:spTree>
    <p:extLst>
      <p:ext uri="{BB962C8B-B14F-4D97-AF65-F5344CB8AC3E}">
        <p14:creationId xmlns:p14="http://schemas.microsoft.com/office/powerpoint/2010/main" val="2119838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2267744" y="44624"/>
            <a:ext cx="4824536" cy="1584176"/>
          </a:xfrm>
        </p:spPr>
        <p:txBody>
          <a:bodyPr/>
          <a:lstStyle/>
          <a:p>
            <a:r>
              <a:rPr lang="pt-PT" dirty="0"/>
              <a:t>C</a:t>
            </a:r>
            <a:r>
              <a:rPr lang="pt-PT" dirty="0" smtClean="0"/>
              <a:t>ontributo de Galileu: lei da inércia</a:t>
            </a:r>
            <a:endParaRPr lang="pt-PT" dirty="0"/>
          </a:p>
        </p:txBody>
      </p:sp>
      <p:sp>
        <p:nvSpPr>
          <p:cNvPr id="7" name="TextBox 3"/>
          <p:cNvSpPr txBox="1"/>
          <p:nvPr/>
        </p:nvSpPr>
        <p:spPr>
          <a:xfrm>
            <a:off x="179562" y="1700808"/>
            <a:ext cx="5184526" cy="452431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pt-PT" dirty="0" smtClean="0"/>
              <a:t>Segundo </a:t>
            </a:r>
            <a:r>
              <a:rPr lang="pt-PT" b="1" dirty="0" smtClean="0"/>
              <a:t>Galileu,</a:t>
            </a:r>
            <a:endParaRPr lang="pt-PT" dirty="0"/>
          </a:p>
          <a:p>
            <a:r>
              <a:rPr lang="pt-PT" dirty="0" smtClean="0"/>
              <a:t>se </a:t>
            </a:r>
            <a:r>
              <a:rPr lang="pt-PT" dirty="0"/>
              <a:t>dois </a:t>
            </a:r>
            <a:r>
              <a:rPr lang="pt-PT" b="1" dirty="0"/>
              <a:t>planos inclinados polidos </a:t>
            </a:r>
            <a:r>
              <a:rPr lang="pt-PT" dirty="0"/>
              <a:t>fossem colocados frente </a:t>
            </a:r>
            <a:r>
              <a:rPr lang="pt-PT" dirty="0" smtClean="0"/>
              <a:t>a </a:t>
            </a:r>
            <a:r>
              <a:rPr lang="pt-PT" dirty="0" smtClean="0"/>
              <a:t>frente, </a:t>
            </a:r>
            <a:r>
              <a:rPr lang="pt-PT" dirty="0" smtClean="0"/>
              <a:t>verificava‑se </a:t>
            </a:r>
            <a:r>
              <a:rPr lang="pt-PT" dirty="0"/>
              <a:t>que, se uma esfera partisse </a:t>
            </a:r>
            <a:r>
              <a:rPr lang="pt-PT" dirty="0" smtClean="0"/>
              <a:t>de uma </a:t>
            </a:r>
            <a:r>
              <a:rPr lang="pt-PT" dirty="0"/>
              <a:t>determinada altura de um dos planos, iria atingir </a:t>
            </a:r>
            <a:r>
              <a:rPr lang="pt-PT" dirty="0" smtClean="0"/>
              <a:t>aproximadamente a </a:t>
            </a:r>
            <a:r>
              <a:rPr lang="pt-PT" dirty="0"/>
              <a:t>mesma altura no outro plano, mesmo que a </a:t>
            </a:r>
            <a:r>
              <a:rPr lang="pt-PT" dirty="0" smtClean="0"/>
              <a:t>inclinação fosse diferente</a:t>
            </a:r>
            <a:r>
              <a:rPr lang="pt-PT" dirty="0"/>
              <a:t>. </a:t>
            </a:r>
            <a:endParaRPr lang="pt-PT" dirty="0" smtClean="0"/>
          </a:p>
          <a:p>
            <a:endParaRPr lang="pt-PT" dirty="0"/>
          </a:p>
          <a:p>
            <a:r>
              <a:rPr lang="pt-PT" dirty="0" smtClean="0"/>
              <a:t>Se o </a:t>
            </a:r>
            <a:r>
              <a:rPr lang="pt-PT" b="1" dirty="0" smtClean="0"/>
              <a:t>atrito fosse </a:t>
            </a:r>
            <a:r>
              <a:rPr lang="pt-PT" b="1" dirty="0"/>
              <a:t>eliminado</a:t>
            </a:r>
            <a:r>
              <a:rPr lang="pt-PT" dirty="0"/>
              <a:t>, </a:t>
            </a:r>
            <a:r>
              <a:rPr lang="pt-PT" dirty="0" smtClean="0"/>
              <a:t>a esfera </a:t>
            </a:r>
            <a:r>
              <a:rPr lang="pt-PT" b="1" dirty="0"/>
              <a:t>atingiria a mesma altura</a:t>
            </a:r>
            <a:r>
              <a:rPr lang="pt-PT" dirty="0"/>
              <a:t>.</a:t>
            </a:r>
          </a:p>
          <a:p>
            <a:endParaRPr lang="pt-PT" dirty="0" smtClean="0"/>
          </a:p>
          <a:p>
            <a:r>
              <a:rPr lang="pt-PT" dirty="0" smtClean="0"/>
              <a:t>Se </a:t>
            </a:r>
            <a:r>
              <a:rPr lang="pt-PT" dirty="0"/>
              <a:t>o plano inclinado oposto </a:t>
            </a:r>
            <a:r>
              <a:rPr lang="pt-PT" b="1" dirty="0"/>
              <a:t>não tivesse qualquer inclinação</a:t>
            </a:r>
            <a:r>
              <a:rPr lang="pt-PT" dirty="0" smtClean="0"/>
              <a:t>, ou </a:t>
            </a:r>
            <a:r>
              <a:rPr lang="pt-PT" dirty="0"/>
              <a:t>seja, se fosse </a:t>
            </a:r>
            <a:r>
              <a:rPr lang="pt-PT" b="1" dirty="0"/>
              <a:t>horizontal</a:t>
            </a:r>
            <a:r>
              <a:rPr lang="pt-PT" dirty="0"/>
              <a:t>, e se não houvesse atrito, </a:t>
            </a:r>
            <a:r>
              <a:rPr lang="pt-PT" b="1" dirty="0">
                <a:solidFill>
                  <a:srgbClr val="FFAB00"/>
                </a:solidFill>
              </a:rPr>
              <a:t>a </a:t>
            </a:r>
            <a:r>
              <a:rPr lang="pt-PT" b="1" dirty="0" smtClean="0">
                <a:solidFill>
                  <a:srgbClr val="FFAB00"/>
                </a:solidFill>
              </a:rPr>
              <a:t>esfera continuaria </a:t>
            </a:r>
            <a:r>
              <a:rPr lang="pt-PT" b="1" dirty="0">
                <a:solidFill>
                  <a:srgbClr val="FFAB00"/>
                </a:solidFill>
              </a:rPr>
              <a:t>a </a:t>
            </a:r>
            <a:r>
              <a:rPr lang="pt-PT" b="1" dirty="0" smtClean="0">
                <a:solidFill>
                  <a:srgbClr val="FFAB00"/>
                </a:solidFill>
              </a:rPr>
              <a:t>mover‑se </a:t>
            </a:r>
            <a:r>
              <a:rPr lang="pt-PT" b="1" dirty="0">
                <a:solidFill>
                  <a:srgbClr val="FFAB00"/>
                </a:solidFill>
              </a:rPr>
              <a:t>indefinidamente com </a:t>
            </a:r>
            <a:r>
              <a:rPr lang="pt-PT" b="1" dirty="0" smtClean="0">
                <a:solidFill>
                  <a:srgbClr val="FFAB00"/>
                </a:solidFill>
              </a:rPr>
              <a:t>velocidade constante</a:t>
            </a:r>
            <a:r>
              <a:rPr lang="pt-PT" b="1" dirty="0">
                <a:solidFill>
                  <a:srgbClr val="FFAB00"/>
                </a:solidFill>
              </a:rPr>
              <a:t>.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7668344" y="2754076"/>
            <a:ext cx="432048" cy="369332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endParaRPr lang="pt-PT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3570125"/>
            <a:ext cx="3600400" cy="2736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85423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2267744" y="44624"/>
            <a:ext cx="4824536" cy="1584176"/>
          </a:xfrm>
        </p:spPr>
        <p:txBody>
          <a:bodyPr/>
          <a:lstStyle/>
          <a:p>
            <a:r>
              <a:rPr lang="pt-PT" dirty="0"/>
              <a:t>C</a:t>
            </a:r>
            <a:r>
              <a:rPr lang="pt-PT" dirty="0" smtClean="0"/>
              <a:t>ontributo de Galileu: lei da inércia</a:t>
            </a:r>
            <a:endParaRPr lang="pt-PT" dirty="0"/>
          </a:p>
        </p:txBody>
      </p:sp>
      <p:sp>
        <p:nvSpPr>
          <p:cNvPr id="7" name="TextBox 3"/>
          <p:cNvSpPr txBox="1"/>
          <p:nvPr/>
        </p:nvSpPr>
        <p:spPr>
          <a:xfrm>
            <a:off x="251520" y="1700808"/>
            <a:ext cx="8496894" cy="286232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pt-PT" sz="2000" dirty="0" smtClean="0"/>
              <a:t>Contrariamente ao que </a:t>
            </a:r>
            <a:r>
              <a:rPr lang="pt-PT" sz="2000" b="1" dirty="0" smtClean="0"/>
              <a:t>Aristóteles</a:t>
            </a:r>
            <a:r>
              <a:rPr lang="pt-PT" sz="2000" dirty="0" smtClean="0"/>
              <a:t> tinha ensinado, </a:t>
            </a:r>
            <a:r>
              <a:rPr lang="pt-PT" sz="2000" b="1" dirty="0" smtClean="0"/>
              <a:t>Galileu</a:t>
            </a:r>
            <a:r>
              <a:rPr lang="pt-PT" sz="2000" dirty="0" smtClean="0"/>
              <a:t> </a:t>
            </a:r>
            <a:r>
              <a:rPr lang="pt-PT" sz="2000" dirty="0"/>
              <a:t>provou </a:t>
            </a:r>
            <a:r>
              <a:rPr lang="pt-PT" sz="2000" b="1" dirty="0">
                <a:solidFill>
                  <a:srgbClr val="FFC000"/>
                </a:solidFill>
              </a:rPr>
              <a:t>não haver necessidade de uma </a:t>
            </a:r>
            <a:r>
              <a:rPr lang="pt-PT" sz="2000" b="1" dirty="0" smtClean="0">
                <a:solidFill>
                  <a:srgbClr val="FFC000"/>
                </a:solidFill>
              </a:rPr>
              <a:t>influência</a:t>
            </a:r>
            <a:r>
              <a:rPr lang="pt-PT" sz="2000" dirty="0" smtClean="0"/>
              <a:t> (força) </a:t>
            </a:r>
            <a:r>
              <a:rPr lang="pt-PT" sz="2000" b="1" dirty="0">
                <a:solidFill>
                  <a:srgbClr val="FFC000"/>
                </a:solidFill>
              </a:rPr>
              <a:t>exterior</a:t>
            </a:r>
            <a:r>
              <a:rPr lang="pt-PT" sz="2000" dirty="0"/>
              <a:t> para o corpo se manter com </a:t>
            </a:r>
            <a:r>
              <a:rPr lang="pt-PT" sz="2000" b="1" dirty="0"/>
              <a:t>velocidade </a:t>
            </a:r>
            <a:r>
              <a:rPr lang="pt-PT" sz="2000" b="1" dirty="0" smtClean="0"/>
              <a:t>constante</a:t>
            </a:r>
            <a:r>
              <a:rPr lang="pt-PT" sz="2000" dirty="0" smtClean="0"/>
              <a:t>.</a:t>
            </a:r>
          </a:p>
          <a:p>
            <a:endParaRPr lang="pt-PT" sz="2000" dirty="0"/>
          </a:p>
          <a:p>
            <a:r>
              <a:rPr lang="pt-PT" sz="2000" dirty="0" smtClean="0"/>
              <a:t>Antes </a:t>
            </a:r>
            <a:r>
              <a:rPr lang="pt-PT" sz="2000" dirty="0"/>
              <a:t>pelo contrário, a velocidade só seria </a:t>
            </a:r>
            <a:r>
              <a:rPr lang="pt-PT" sz="2000" dirty="0" smtClean="0"/>
              <a:t>alterada sob </a:t>
            </a:r>
            <a:r>
              <a:rPr lang="pt-PT" sz="2000" dirty="0"/>
              <a:t>ação de uma </a:t>
            </a:r>
            <a:r>
              <a:rPr lang="pt-PT" sz="2000" dirty="0" smtClean="0"/>
              <a:t>força</a:t>
            </a:r>
            <a:r>
              <a:rPr lang="pt-PT" sz="2000" dirty="0"/>
              <a:t> </a:t>
            </a:r>
            <a:r>
              <a:rPr lang="pt-PT" sz="2000" dirty="0" smtClean="0"/>
              <a:t>exterior.</a:t>
            </a:r>
          </a:p>
          <a:p>
            <a:endParaRPr lang="pt-PT" sz="2000" dirty="0" smtClean="0"/>
          </a:p>
          <a:p>
            <a:r>
              <a:rPr lang="pt-PT" sz="2000" dirty="0" smtClean="0">
                <a:solidFill>
                  <a:schemeClr val="bg1"/>
                </a:solidFill>
              </a:rPr>
              <a:t>O corpo movia-se com </a:t>
            </a:r>
            <a:r>
              <a:rPr lang="pt-PT" sz="2000" b="1" dirty="0" smtClean="0">
                <a:solidFill>
                  <a:schemeClr val="bg1"/>
                </a:solidFill>
              </a:rPr>
              <a:t>velocidade constante </a:t>
            </a:r>
            <a:r>
              <a:rPr lang="pt-PT" sz="2000" i="1" dirty="0" smtClean="0">
                <a:solidFill>
                  <a:schemeClr val="bg1"/>
                </a:solidFill>
              </a:rPr>
              <a:t>sem necessidade de haver uma força a </a:t>
            </a:r>
            <a:r>
              <a:rPr lang="pt-PT" sz="2000" i="1" dirty="0" smtClean="0">
                <a:solidFill>
                  <a:schemeClr val="bg1"/>
                </a:solidFill>
              </a:rPr>
              <a:t>«empurrá-lo» </a:t>
            </a:r>
            <a:r>
              <a:rPr lang="pt-PT" sz="2000" dirty="0" smtClean="0">
                <a:solidFill>
                  <a:schemeClr val="bg1"/>
                </a:solidFill>
              </a:rPr>
              <a:t>– contrariamente ao que </a:t>
            </a:r>
            <a:r>
              <a:rPr lang="pt-PT" sz="2000" b="1" dirty="0" smtClean="0">
                <a:solidFill>
                  <a:schemeClr val="bg1"/>
                </a:solidFill>
              </a:rPr>
              <a:t>Aristóteles</a:t>
            </a:r>
            <a:r>
              <a:rPr lang="pt-PT" sz="2000" dirty="0" smtClean="0">
                <a:solidFill>
                  <a:schemeClr val="bg1"/>
                </a:solidFill>
              </a:rPr>
              <a:t> defendia.</a:t>
            </a:r>
          </a:p>
        </p:txBody>
      </p:sp>
      <p:grpSp>
        <p:nvGrpSpPr>
          <p:cNvPr id="12" name="Grupo 11"/>
          <p:cNvGrpSpPr/>
          <p:nvPr/>
        </p:nvGrpSpPr>
        <p:grpSpPr>
          <a:xfrm>
            <a:off x="1464563" y="5010298"/>
            <a:ext cx="5721660" cy="962025"/>
            <a:chOff x="1431562" y="5252243"/>
            <a:chExt cx="5721660" cy="962025"/>
          </a:xfrm>
        </p:grpSpPr>
        <p:grpSp>
          <p:nvGrpSpPr>
            <p:cNvPr id="8" name="Grupo 7"/>
            <p:cNvGrpSpPr/>
            <p:nvPr/>
          </p:nvGrpSpPr>
          <p:grpSpPr>
            <a:xfrm>
              <a:off x="1431562" y="5252243"/>
              <a:ext cx="5715005" cy="962025"/>
              <a:chOff x="1979712" y="5013176"/>
              <a:chExt cx="5715005" cy="962025"/>
            </a:xfrm>
          </p:grpSpPr>
          <p:pic>
            <p:nvPicPr>
              <p:cNvPr id="2050" name="Picture 2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79712" y="5013176"/>
                <a:ext cx="5181600" cy="9620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cxnSp>
            <p:nvCxnSpPr>
              <p:cNvPr id="3" name="Conexão recta unidireccional 2"/>
              <p:cNvCxnSpPr/>
              <p:nvPr/>
            </p:nvCxnSpPr>
            <p:spPr>
              <a:xfrm>
                <a:off x="4716016" y="5733256"/>
                <a:ext cx="792088" cy="0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Conexão recta unidireccional 8"/>
              <p:cNvCxnSpPr/>
              <p:nvPr/>
            </p:nvCxnSpPr>
            <p:spPr>
              <a:xfrm>
                <a:off x="6902629" y="5733256"/>
                <a:ext cx="792088" cy="0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CaixaDeTexto 10"/>
                <p:cNvSpPr txBox="1"/>
                <p:nvPr/>
              </p:nvSpPr>
              <p:spPr>
                <a:xfrm>
                  <a:off x="3995936" y="5544410"/>
                  <a:ext cx="1080120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⃗"/>
                            <m:ctrlPr>
                              <a:rPr lang="pt-PT" sz="2400" b="0" i="1" smtClean="0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pt-PT" sz="2400" b="0" i="1" smtClean="0">
                                <a:latin typeface="Cambria Math"/>
                              </a:rPr>
                              <m:t>𝑣</m:t>
                            </m:r>
                          </m:e>
                        </m:acc>
                      </m:oMath>
                    </m:oMathPara>
                  </a14:m>
                  <a:endParaRPr lang="pt-PT" sz="2400" dirty="0"/>
                </a:p>
              </p:txBody>
            </p:sp>
          </mc:Choice>
          <mc:Fallback xmlns="">
            <p:sp>
              <p:nvSpPr>
                <p:cNvPr id="11" name="CaixaDeTexto 1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995936" y="5544410"/>
                  <a:ext cx="1080120" cy="461665"/>
                </a:xfrm>
                <a:prstGeom prst="rect">
                  <a:avLst/>
                </a:prstGeom>
                <a:blipFill rotWithShape="1">
                  <a:blip r:embed="rId3"/>
                  <a:stretch>
                    <a:fillRect t="-17105" r="-3390"/>
                  </a:stretch>
                </a:blipFill>
              </p:spPr>
              <p:txBody>
                <a:bodyPr/>
                <a:lstStyle/>
                <a:p>
                  <a:r>
                    <a:rPr lang="pt-PT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CaixaDeTexto 12"/>
                <p:cNvSpPr txBox="1"/>
                <p:nvPr/>
              </p:nvSpPr>
              <p:spPr>
                <a:xfrm>
                  <a:off x="6073102" y="5573133"/>
                  <a:ext cx="1080120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⃗"/>
                            <m:ctrlPr>
                              <a:rPr lang="pt-PT" sz="2400" b="0" i="1" smtClean="0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pt-PT" sz="2400" b="0" i="1" smtClean="0">
                                <a:latin typeface="Cambria Math"/>
                              </a:rPr>
                              <m:t>𝑣</m:t>
                            </m:r>
                          </m:e>
                        </m:acc>
                      </m:oMath>
                    </m:oMathPara>
                  </a14:m>
                  <a:endParaRPr lang="pt-PT" sz="2400" dirty="0"/>
                </a:p>
              </p:txBody>
            </p:sp>
          </mc:Choice>
          <mc:Fallback xmlns="">
            <p:sp>
              <p:nvSpPr>
                <p:cNvPr id="13" name="CaixaDeTexto 1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073102" y="5573133"/>
                  <a:ext cx="1080120" cy="461665"/>
                </a:xfrm>
                <a:prstGeom prst="rect">
                  <a:avLst/>
                </a:prstGeom>
                <a:blipFill rotWithShape="1">
                  <a:blip r:embed="rId4"/>
                  <a:stretch>
                    <a:fillRect t="-17333" r="-3390"/>
                  </a:stretch>
                </a:blipFill>
              </p:spPr>
              <p:txBody>
                <a:bodyPr/>
                <a:lstStyle/>
                <a:p>
                  <a:r>
                    <a:rPr lang="pt-PT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1026124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763688" y="116632"/>
            <a:ext cx="5544616" cy="1512168"/>
          </a:xfrm>
        </p:spPr>
        <p:txBody>
          <a:bodyPr/>
          <a:lstStyle/>
          <a:p>
            <a:r>
              <a:rPr lang="pt-PT" dirty="0"/>
              <a:t>C</a:t>
            </a:r>
            <a:r>
              <a:rPr lang="pt-PT" dirty="0" smtClean="0"/>
              <a:t>ontributo de Descartes </a:t>
            </a:r>
            <a:r>
              <a:rPr lang="pt-PT" sz="2800" b="1" dirty="0" smtClean="0">
                <a:effectLst/>
              </a:rPr>
              <a:t>(1596-1650)</a:t>
            </a:r>
            <a:r>
              <a:rPr lang="pt-PT" dirty="0" smtClean="0"/>
              <a:t>: Lei da Inércia</a:t>
            </a:r>
            <a:endParaRPr lang="pt-PT" dirty="0"/>
          </a:p>
        </p:txBody>
      </p:sp>
      <p:sp>
        <p:nvSpPr>
          <p:cNvPr id="7" name="TextBox 3"/>
          <p:cNvSpPr txBox="1"/>
          <p:nvPr/>
        </p:nvSpPr>
        <p:spPr>
          <a:xfrm>
            <a:off x="115403" y="1784983"/>
            <a:ext cx="6400814" cy="424731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pt-PT" dirty="0" smtClean="0"/>
              <a:t>Em </a:t>
            </a:r>
            <a:r>
              <a:rPr lang="pt-PT" dirty="0"/>
              <a:t>1644, </a:t>
            </a:r>
            <a:r>
              <a:rPr lang="pt-PT" b="1" dirty="0"/>
              <a:t>Descartes </a:t>
            </a:r>
            <a:r>
              <a:rPr lang="pt-PT" dirty="0"/>
              <a:t>publicou a obra </a:t>
            </a:r>
            <a:r>
              <a:rPr lang="pt-PT" i="1" dirty="0"/>
              <a:t>Principia </a:t>
            </a:r>
            <a:r>
              <a:rPr lang="pt-PT" i="1" dirty="0" err="1"/>
              <a:t>Philosophiae</a:t>
            </a:r>
            <a:r>
              <a:rPr lang="pt-PT" dirty="0"/>
              <a:t> tendo inscrito nela as suas leis da </a:t>
            </a:r>
            <a:r>
              <a:rPr lang="pt-PT" dirty="0" smtClean="0"/>
              <a:t>Natureza</a:t>
            </a:r>
            <a:r>
              <a:rPr lang="pt-PT" dirty="0"/>
              <a:t>: </a:t>
            </a:r>
          </a:p>
          <a:p>
            <a:endParaRPr lang="pt-PT" i="1" dirty="0"/>
          </a:p>
          <a:p>
            <a:r>
              <a:rPr lang="pt-PT" i="1" dirty="0" smtClean="0"/>
              <a:t>A </a:t>
            </a:r>
            <a:r>
              <a:rPr lang="pt-PT" i="1" dirty="0"/>
              <a:t>primeira lei da </a:t>
            </a:r>
            <a:r>
              <a:rPr lang="pt-PT" i="1" dirty="0" smtClean="0"/>
              <a:t>Natureza</a:t>
            </a:r>
            <a:r>
              <a:rPr lang="pt-PT" i="1" dirty="0"/>
              <a:t>: qualquer coisa – desde que dependa de si – continuará sempre no mesmo estado; e portanto </a:t>
            </a:r>
            <a:r>
              <a:rPr lang="pt-PT" b="1" i="1" dirty="0"/>
              <a:t>qualquer coisa uma vez em movimento continua sempre a mover-se</a:t>
            </a:r>
            <a:r>
              <a:rPr lang="pt-PT" i="1" dirty="0"/>
              <a:t>. </a:t>
            </a:r>
            <a:endParaRPr lang="pt-PT" dirty="0"/>
          </a:p>
          <a:p>
            <a:endParaRPr lang="pt-PT" i="1" dirty="0" smtClean="0"/>
          </a:p>
          <a:p>
            <a:r>
              <a:rPr lang="pt-PT" i="1" dirty="0" smtClean="0"/>
              <a:t>A </a:t>
            </a:r>
            <a:r>
              <a:rPr lang="pt-PT" i="1" dirty="0"/>
              <a:t>segunda lei da </a:t>
            </a:r>
            <a:r>
              <a:rPr lang="pt-PT" i="1" dirty="0" smtClean="0"/>
              <a:t>Natureza</a:t>
            </a:r>
            <a:r>
              <a:rPr lang="pt-PT" i="1" dirty="0"/>
              <a:t>: todo movimento por si mesmo somente é retilíneo...</a:t>
            </a:r>
            <a:endParaRPr lang="pt-PT" dirty="0"/>
          </a:p>
          <a:p>
            <a:endParaRPr lang="pt-PT" i="1" dirty="0" smtClean="0"/>
          </a:p>
          <a:p>
            <a:r>
              <a:rPr lang="pt-PT" i="1" dirty="0" smtClean="0"/>
              <a:t>Dessas </a:t>
            </a:r>
            <a:r>
              <a:rPr lang="pt-PT" i="1" dirty="0"/>
              <a:t>a primeira é que qualquer coisa, enquanto seja simples e indivisível, </a:t>
            </a:r>
            <a:r>
              <a:rPr lang="pt-PT" b="1" i="1" dirty="0"/>
              <a:t>permanece</a:t>
            </a:r>
            <a:r>
              <a:rPr lang="pt-PT" i="1" dirty="0"/>
              <a:t>, desde que dependa de si, </a:t>
            </a:r>
            <a:r>
              <a:rPr lang="pt-PT" b="1" i="1" dirty="0"/>
              <a:t>sempre no mesmo estado</a:t>
            </a:r>
            <a:r>
              <a:rPr lang="pt-PT" i="1" dirty="0"/>
              <a:t>, nunca mudando [o seu estado] </a:t>
            </a:r>
            <a:r>
              <a:rPr lang="pt-PT" b="1" i="1" dirty="0"/>
              <a:t>a não ser por causas externas</a:t>
            </a:r>
            <a:r>
              <a:rPr lang="pt-PT" i="1" dirty="0" smtClean="0"/>
              <a:t>."</a:t>
            </a:r>
            <a:endParaRPr lang="pt-PT" dirty="0"/>
          </a:p>
        </p:txBody>
      </p:sp>
      <p:sp>
        <p:nvSpPr>
          <p:cNvPr id="4" name="CaixaDeTexto 3"/>
          <p:cNvSpPr txBox="1"/>
          <p:nvPr/>
        </p:nvSpPr>
        <p:spPr>
          <a:xfrm>
            <a:off x="7668344" y="2754076"/>
            <a:ext cx="432048" cy="369332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endParaRPr lang="pt-PT" dirty="0"/>
          </a:p>
        </p:txBody>
      </p:sp>
      <p:pic>
        <p:nvPicPr>
          <p:cNvPr id="3074" name="Picture 2" descr="File:Frans Hals - Portret van René Descart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0866" y="1805408"/>
            <a:ext cx="2367004" cy="28983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70279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269798" y="692696"/>
            <a:ext cx="6376486" cy="936104"/>
          </a:xfrm>
        </p:spPr>
        <p:txBody>
          <a:bodyPr/>
          <a:lstStyle/>
          <a:p>
            <a:r>
              <a:rPr lang="pt-PT" dirty="0" smtClean="0">
                <a:latin typeface="+mn-lt"/>
              </a:rPr>
              <a:t>Contributo de Newton </a:t>
            </a:r>
            <a:r>
              <a:rPr lang="pt-PT" sz="2400" dirty="0" smtClean="0">
                <a:effectLst/>
                <a:latin typeface="+mn-lt"/>
              </a:rPr>
              <a:t>(1642-1727)</a:t>
            </a:r>
            <a:r>
              <a:rPr lang="pt-PT" dirty="0" smtClean="0">
                <a:latin typeface="+mn-lt"/>
              </a:rPr>
              <a:t>: </a:t>
            </a:r>
            <a:br>
              <a:rPr lang="pt-PT" dirty="0" smtClean="0">
                <a:latin typeface="+mn-lt"/>
              </a:rPr>
            </a:br>
            <a:r>
              <a:rPr lang="pt-PT" dirty="0" smtClean="0">
                <a:latin typeface="+mn-lt"/>
              </a:rPr>
              <a:t>1.ª Lei de Newton</a:t>
            </a:r>
            <a:endParaRPr lang="pt-PT" dirty="0">
              <a:latin typeface="+mn-lt"/>
            </a:endParaRPr>
          </a:p>
        </p:txBody>
      </p:sp>
      <p:sp>
        <p:nvSpPr>
          <p:cNvPr id="7" name="TextBox 3"/>
          <p:cNvSpPr txBox="1"/>
          <p:nvPr/>
        </p:nvSpPr>
        <p:spPr>
          <a:xfrm>
            <a:off x="179512" y="1931003"/>
            <a:ext cx="6048672" cy="452431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pt-PT" dirty="0"/>
              <a:t>Em </a:t>
            </a:r>
            <a:r>
              <a:rPr lang="pt-PT" dirty="0" smtClean="0"/>
              <a:t>julho </a:t>
            </a:r>
            <a:r>
              <a:rPr lang="pt-PT" dirty="0"/>
              <a:t>de 1687, </a:t>
            </a:r>
            <a:r>
              <a:rPr lang="pt-PT" b="1" dirty="0"/>
              <a:t>Isaac Newton </a:t>
            </a:r>
            <a:r>
              <a:rPr lang="pt-PT" dirty="0"/>
              <a:t>publicou a sua obra aclamada </a:t>
            </a:r>
            <a:r>
              <a:rPr lang="pt-PT" i="1" dirty="0" err="1"/>
              <a:t>Philosophiae</a:t>
            </a:r>
            <a:r>
              <a:rPr lang="pt-PT" i="1" dirty="0"/>
              <a:t> </a:t>
            </a:r>
            <a:r>
              <a:rPr lang="pt-PT" i="1" dirty="0" err="1"/>
              <a:t>Naturalis</a:t>
            </a:r>
            <a:r>
              <a:rPr lang="pt-PT" i="1" dirty="0"/>
              <a:t> Principia </a:t>
            </a:r>
            <a:r>
              <a:rPr lang="pt-PT" i="1" dirty="0" err="1" smtClean="0"/>
              <a:t>Mathematica</a:t>
            </a:r>
            <a:r>
              <a:rPr lang="pt-PT" i="1" dirty="0" smtClean="0"/>
              <a:t>, </a:t>
            </a:r>
            <a:r>
              <a:rPr lang="pt-PT" dirty="0" smtClean="0"/>
              <a:t>onde apresenta as </a:t>
            </a:r>
            <a:r>
              <a:rPr lang="pt-PT" b="1" dirty="0" smtClean="0">
                <a:solidFill>
                  <a:srgbClr val="FFC000"/>
                </a:solidFill>
              </a:rPr>
              <a:t>três </a:t>
            </a:r>
            <a:r>
              <a:rPr lang="pt-PT" b="1" dirty="0" smtClean="0">
                <a:solidFill>
                  <a:srgbClr val="FFC000"/>
                </a:solidFill>
              </a:rPr>
              <a:t>leis do movimento </a:t>
            </a:r>
            <a:r>
              <a:rPr lang="pt-PT" dirty="0" smtClean="0"/>
              <a:t>dos corpos (além da Lei da Gravitação Universal).</a:t>
            </a:r>
          </a:p>
          <a:p>
            <a:pPr algn="just"/>
            <a:endParaRPr lang="pt-PT" i="1" dirty="0"/>
          </a:p>
          <a:p>
            <a:pPr algn="just"/>
            <a:r>
              <a:rPr lang="pt-PT" dirty="0" smtClean="0"/>
              <a:t>Logo nas primeiras páginas, Newton define o conceito de </a:t>
            </a:r>
            <a:r>
              <a:rPr lang="pt-PT" b="1" dirty="0" smtClean="0"/>
              <a:t>massa</a:t>
            </a:r>
            <a:r>
              <a:rPr lang="pt-PT" dirty="0" smtClean="0"/>
              <a:t> dos corpos e enuncia as </a:t>
            </a:r>
            <a:r>
              <a:rPr lang="pt-PT" dirty="0" smtClean="0"/>
              <a:t>três </a:t>
            </a:r>
            <a:r>
              <a:rPr lang="pt-PT" dirty="0" smtClean="0"/>
              <a:t>leis:</a:t>
            </a:r>
          </a:p>
          <a:p>
            <a:pPr algn="just"/>
            <a:r>
              <a:rPr lang="pt-PT" b="1" dirty="0" smtClean="0">
                <a:solidFill>
                  <a:srgbClr val="FFC000"/>
                </a:solidFill>
              </a:rPr>
              <a:t>1.ª lei (ou lei da inércia)</a:t>
            </a:r>
          </a:p>
          <a:p>
            <a:pPr algn="just"/>
            <a:r>
              <a:rPr lang="pt-PT" dirty="0" smtClean="0"/>
              <a:t>2.ª lei (ou lei fundamental da dinâmica)</a:t>
            </a:r>
          </a:p>
          <a:p>
            <a:pPr algn="just"/>
            <a:r>
              <a:rPr lang="pt-PT" dirty="0" smtClean="0"/>
              <a:t>3.ª lei (ou lei do par ação-reação)</a:t>
            </a:r>
            <a:endParaRPr lang="pt-PT" dirty="0"/>
          </a:p>
          <a:p>
            <a:pPr algn="just"/>
            <a:endParaRPr lang="pt-PT" dirty="0" smtClean="0"/>
          </a:p>
          <a:p>
            <a:pPr algn="just"/>
            <a:endParaRPr lang="pt-PT" dirty="0"/>
          </a:p>
          <a:p>
            <a:pPr algn="just"/>
            <a:r>
              <a:rPr lang="pt-PT" b="1" dirty="0"/>
              <a:t>Lei 1 –</a:t>
            </a:r>
            <a:r>
              <a:rPr lang="pt-PT" b="1" i="1" dirty="0"/>
              <a:t> Qualquer corpo permanece no seu estado de repouso ou de movimento uniforme em linha reta, a menos que seja compelido a modificar o seu estado por forças nele impressas (aplicadas</a:t>
            </a:r>
            <a:r>
              <a:rPr lang="pt-PT" b="1" i="1" dirty="0" smtClean="0"/>
              <a:t>).</a:t>
            </a:r>
            <a:endParaRPr lang="pt-PT" b="1" dirty="0"/>
          </a:p>
        </p:txBody>
      </p:sp>
      <p:sp>
        <p:nvSpPr>
          <p:cNvPr id="4" name="CaixaDeTexto 3"/>
          <p:cNvSpPr txBox="1"/>
          <p:nvPr/>
        </p:nvSpPr>
        <p:spPr>
          <a:xfrm>
            <a:off x="7668344" y="2754076"/>
            <a:ext cx="432048" cy="369332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endParaRPr lang="pt-PT" dirty="0"/>
          </a:p>
        </p:txBody>
      </p:sp>
      <p:grpSp>
        <p:nvGrpSpPr>
          <p:cNvPr id="2" name="Grupo 1"/>
          <p:cNvGrpSpPr/>
          <p:nvPr/>
        </p:nvGrpSpPr>
        <p:grpSpPr>
          <a:xfrm>
            <a:off x="6862142" y="1377106"/>
            <a:ext cx="1998000" cy="5078212"/>
            <a:chOff x="6690549" y="1556792"/>
            <a:chExt cx="1998000" cy="5078212"/>
          </a:xfrm>
        </p:grpSpPr>
        <p:pic>
          <p:nvPicPr>
            <p:cNvPr id="5122" name="Picture 2" descr="File:GodfreyKneller-IsaacNewton-1689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90549" y="1556792"/>
              <a:ext cx="1998000" cy="274418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Imagem 7" descr="C:\Users\STAPLES\Desktop\principia definição I, anotação de Newton Universidade de Cambrigde.PNG"/>
            <p:cNvPicPr/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04663" y="3561882"/>
              <a:ext cx="1980000" cy="3073122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</p:pic>
      </p:grpSp>
    </p:spTree>
    <p:extLst>
      <p:ext uri="{BB962C8B-B14F-4D97-AF65-F5344CB8AC3E}">
        <p14:creationId xmlns:p14="http://schemas.microsoft.com/office/powerpoint/2010/main" val="3693046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 idx="4294967295"/>
          </p:nvPr>
        </p:nvSpPr>
        <p:spPr>
          <a:xfrm>
            <a:off x="1477664" y="1052736"/>
            <a:ext cx="6376988" cy="936625"/>
          </a:xfrm>
        </p:spPr>
        <p:txBody>
          <a:bodyPr/>
          <a:lstStyle/>
          <a:p>
            <a:r>
              <a:rPr lang="pt-PT" sz="4800" dirty="0" smtClean="0">
                <a:latin typeface="+mn-lt"/>
              </a:rPr>
              <a:t>Exercício </a:t>
            </a:r>
            <a:r>
              <a:rPr lang="pt-PT" sz="4800" dirty="0" smtClean="0">
                <a:latin typeface="+mn-lt"/>
              </a:rPr>
              <a:t>de Aplicação </a:t>
            </a:r>
            <a:r>
              <a:rPr lang="pt-PT" dirty="0" smtClean="0">
                <a:latin typeface="+mn-lt"/>
              </a:rPr>
              <a:t>(página 79)</a:t>
            </a:r>
            <a:endParaRPr lang="pt-PT" dirty="0">
              <a:latin typeface="+mn-lt"/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7668344" y="2754076"/>
            <a:ext cx="432048" cy="369332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endParaRPr lang="pt-PT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7734" y="2276872"/>
            <a:ext cx="6605940" cy="37343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23521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e17d3c2dd6c49f91c56733f5c8ceaa537f2b0ec"/>
  <p:tag name="ISPRING_RESOURCE_PATHS_HASH_PRESENTER" val="28fb7fa87b8a93858f9dabae44f4f1f849abaa22"/>
</p:tagLst>
</file>

<file path=ppt/theme/theme1.xml><?xml version="1.0" encoding="utf-8"?>
<a:theme xmlns:a="http://schemas.openxmlformats.org/drawingml/2006/main" name="Office Theme">
  <a:themeElements>
    <a:clrScheme name="Raiz">
      <a:dk1>
        <a:srgbClr val="555555"/>
      </a:dk1>
      <a:lt1>
        <a:srgbClr val="555555"/>
      </a:lt1>
      <a:dk2>
        <a:srgbClr val="FFFFFF"/>
      </a:dk2>
      <a:lt2>
        <a:srgbClr val="FFFFFF"/>
      </a:lt2>
      <a:accent1>
        <a:srgbClr val="96C832"/>
      </a:accent1>
      <a:accent2>
        <a:srgbClr val="7F7F7F"/>
      </a:accent2>
      <a:accent3>
        <a:srgbClr val="92D050"/>
      </a:accent3>
      <a:accent4>
        <a:srgbClr val="96C832"/>
      </a:accent4>
      <a:accent5>
        <a:srgbClr val="7F7F7F"/>
      </a:accent5>
      <a:accent6>
        <a:srgbClr val="555555"/>
      </a:accent6>
      <a:hlink>
        <a:srgbClr val="96C832"/>
      </a:hlink>
      <a:folHlink>
        <a:srgbClr val="555555"/>
      </a:folHlink>
    </a:clrScheme>
    <a:fontScheme name="Personalizado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9646EE1C4503824A9632234F99B2D2AB" ma:contentTypeVersion="27" ma:contentTypeDescription="Criar um novo documento." ma:contentTypeScope="" ma:versionID="934cd6991d1871eb240ce1e6dcd7ff50">
  <xsd:schema xmlns:xsd="http://www.w3.org/2001/XMLSchema" xmlns:xs="http://www.w3.org/2001/XMLSchema" xmlns:p="http://schemas.microsoft.com/office/2006/metadata/properties" xmlns:ns2="8cf94773-6c8f-4790-861d-5a6385a6e758" targetNamespace="http://schemas.microsoft.com/office/2006/metadata/properties" ma:root="true" ma:fieldsID="3a29ed10e20b1d7a3e139cc0ae54d326" ns2:_="">
    <xsd:import namespace="8cf94773-6c8f-4790-861d-5a6385a6e758"/>
    <xsd:element name="properties">
      <xsd:complexType>
        <xsd:sequence>
          <xsd:element name="documentManagement">
            <xsd:complexType>
              <xsd:all>
                <xsd:element ref="ns2:Projeto" minOccurs="0"/>
                <xsd:element ref="ns2:Projeto_x003a_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cf94773-6c8f-4790-861d-5a6385a6e758" elementFormDefault="qualified">
    <xsd:import namespace="http://schemas.microsoft.com/office/2006/documentManagement/types"/>
    <xsd:import namespace="http://schemas.microsoft.com/office/infopath/2007/PartnerControls"/>
    <xsd:element name="Projeto" ma:index="9" nillable="true" ma:displayName="Projeto" ma:indexed="true" ma:list="{5f6fa6f8-ea82-4a40-875c-42f6688a0942}" ma:internalName="Projeto" ma:readOnly="false" ma:showField="Title">
      <xsd:simpleType>
        <xsd:restriction base="dms:Lookup"/>
      </xsd:simpleType>
    </xsd:element>
    <xsd:element name="Projeto_x003a_ID" ma:index="10" nillable="true" ma:displayName="Projeto:ID" ma:list="{5f6fa6f8-ea82-4a40-875c-42f6688a0942}" ma:internalName="Projeto_x003a_ID" ma:readOnly="true" ma:showField="ID" ma:web="bc0f98de-31e3-4e89-81f8-9ccd8dfa388d">
      <xsd:simpleType>
        <xsd:restriction base="dms:Lookup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rojeto xmlns="8cf94773-6c8f-4790-861d-5a6385a6e758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79E3667-5FB4-442F-BE50-5847CC32148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cf94773-6c8f-4790-861d-5a6385a6e75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30A0E54-20D0-46C6-B9EF-A5B4798F16D9}">
  <ds:schemaRefs>
    <ds:schemaRef ds:uri="http://www.w3.org/XML/1998/namespace"/>
    <ds:schemaRef ds:uri="http://purl.org/dc/terms/"/>
    <ds:schemaRef ds:uri="http://purl.org/dc/elements/1.1/"/>
    <ds:schemaRef ds:uri="http://schemas.openxmlformats.org/package/2006/metadata/core-properties"/>
    <ds:schemaRef ds:uri="http://schemas.microsoft.com/office/2006/documentManagement/types"/>
    <ds:schemaRef ds:uri="http://purl.org/dc/dcmitype/"/>
    <ds:schemaRef ds:uri="http://schemas.microsoft.com/office/2006/metadata/properties"/>
    <ds:schemaRef ds:uri="http://schemas.microsoft.com/office/infopath/2007/PartnerControls"/>
    <ds:schemaRef ds:uri="8cf94773-6c8f-4790-861d-5a6385a6e758"/>
  </ds:schemaRefs>
</ds:datastoreItem>
</file>

<file path=customXml/itemProps3.xml><?xml version="1.0" encoding="utf-8"?>
<ds:datastoreItem xmlns:ds="http://schemas.openxmlformats.org/officeDocument/2006/customXml" ds:itemID="{3FA494C1-09A9-4BDB-9DC5-80D9800400C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12680</TotalTime>
  <Words>1443</Words>
  <Application>Microsoft Office PowerPoint</Application>
  <PresentationFormat>Apresentação no Ecrã (4:3)</PresentationFormat>
  <Paragraphs>137</Paragraphs>
  <Slides>17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dos diapositivos</vt:lpstr>
      </vt:variant>
      <vt:variant>
        <vt:i4>17</vt:i4>
      </vt:variant>
    </vt:vector>
  </HeadingPairs>
  <TitlesOfParts>
    <vt:vector size="18" baseType="lpstr">
      <vt:lpstr>Office Theme</vt:lpstr>
      <vt:lpstr>CONTRIBUTO DE GALILEU  PARA A FORMULAÇÃO DA  LEI DA INÉRCIA  CONCEÇÕES DE ARISTÓTELES SOBRE O MOVIMENTO</vt:lpstr>
      <vt:lpstr>Resultados da aprendizagem</vt:lpstr>
      <vt:lpstr>Aristóteles e os objetos terrenos</vt:lpstr>
      <vt:lpstr>Aristóteles e a queda/ascensão dos objetos terrenos</vt:lpstr>
      <vt:lpstr>Aristóteles e o movimento dos objetos terrenos</vt:lpstr>
      <vt:lpstr>Aristóteles e o movimento dos objetos terrenos</vt:lpstr>
      <vt:lpstr>Experiências simples que contestam os ensinamentos de Aristóteles</vt:lpstr>
      <vt:lpstr>Experiências simples que contestam os ensinamentos de Aristóteles</vt:lpstr>
      <vt:lpstr>Contributo de Galileu: lei da queda dos graves</vt:lpstr>
      <vt:lpstr>Galileu e a lei da queda dos graves</vt:lpstr>
      <vt:lpstr>Verificação da  lei da queda dos graves</vt:lpstr>
      <vt:lpstr>Contributo de Galileu: lançamento de projéteis</vt:lpstr>
      <vt:lpstr>Contributo de Galileu: lei da inércia</vt:lpstr>
      <vt:lpstr>Contributo de Galileu: lei da inércia</vt:lpstr>
      <vt:lpstr>Contributo de Descartes (1596-1650): Lei da Inércia</vt:lpstr>
      <vt:lpstr>Contributo de Newton (1642-1727):  1.ª Lei de Newton</vt:lpstr>
      <vt:lpstr>Exercício de Aplicação (página 79)</vt:lpstr>
    </vt:vector>
  </TitlesOfParts>
  <Company>Bloco Gráfico, Lda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Nuno Manoel</cp:lastModifiedBy>
  <cp:revision>249</cp:revision>
  <dcterms:created xsi:type="dcterms:W3CDTF">2011-12-12T15:36:58Z</dcterms:created>
  <dcterms:modified xsi:type="dcterms:W3CDTF">2016-06-30T08:33:25Z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0x0101009646EE1C4503824A9632234F99B2D2AB</vt:lpwstr>
  </property>
</Properties>
</file>