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56" r:id="rId5"/>
    <p:sldId id="257" r:id="rId6"/>
    <p:sldId id="258" r:id="rId7"/>
    <p:sldId id="260" r:id="rId8"/>
    <p:sldId id="261" r:id="rId9"/>
    <p:sldId id="263" r:id="rId10"/>
    <p:sldId id="264" r:id="rId11"/>
    <p:sldId id="262" r:id="rId12"/>
    <p:sldId id="265" r:id="rId13"/>
    <p:sldId id="259" r:id="rId14"/>
    <p:sldId id="267" r:id="rId15"/>
    <p:sldId id="268" r:id="rId16"/>
    <p:sldId id="269" r:id="rId17"/>
    <p:sldId id="266" r:id="rId18"/>
    <p:sldId id="270" r:id="rId19"/>
    <p:sldId id="271" r:id="rId20"/>
    <p:sldId id="272" r:id="rId21"/>
    <p:sldId id="273" r:id="rId22"/>
    <p:sldId id="275" r:id="rId23"/>
    <p:sldId id="274" r:id="rId24"/>
    <p:sldId id="277" r:id="rId25"/>
  </p:sldIdLst>
  <p:sldSz cx="9144000" cy="6858000" type="screen4x3"/>
  <p:notesSz cx="6858000" cy="9144000"/>
  <p:custDataLst>
    <p:tags r:id="rId27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cilda" initials="CMour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AB00"/>
    <a:srgbClr val="000000"/>
    <a:srgbClr val="CCCCEE"/>
    <a:srgbClr val="DDDDDD"/>
    <a:srgbClr val="EAEAEA"/>
    <a:srgbClr val="CCECFF"/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5" autoAdjust="0"/>
    <p:restoredTop sz="69805" autoAdjust="0"/>
  </p:normalViewPr>
  <p:slideViewPr>
    <p:cSldViewPr>
      <p:cViewPr varScale="1">
        <p:scale>
          <a:sx n="110" d="100"/>
          <a:sy n="110" d="100"/>
        </p:scale>
        <p:origin x="-91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04-07-2016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8770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  <p:sp>
        <p:nvSpPr>
          <p:cNvPr id="3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179512" y="6382488"/>
            <a:ext cx="5190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11º ano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27584" y="2852936"/>
            <a:ext cx="7772400" cy="14700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en-GB" b="1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Efeito</a:t>
            </a: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Doppler e a </a:t>
            </a:r>
            <a:r>
              <a:rPr lang="en-GB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expansão</a:t>
            </a:r>
            <a:r>
              <a:rPr lang="en-GB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</a:t>
            </a:r>
            <a:r>
              <a:rPr lang="en-GB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Universo</a:t>
            </a:r>
            <a:r>
              <a:rPr lang="pt-PT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PT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8470" y="1844824"/>
            <a:ext cx="7920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tx1">
                    <a:lumMod val="75000"/>
                  </a:schemeClr>
                </a:solidFill>
              </a:rPr>
              <a:t>Descrever </a:t>
            </a:r>
            <a:r>
              <a:rPr lang="pt-BR" sz="2000" dirty="0" smtClean="0">
                <a:solidFill>
                  <a:schemeClr val="tx1">
                    <a:lumMod val="75000"/>
                  </a:schemeClr>
                </a:solidFill>
              </a:rPr>
              <a:t>qualitativamente o </a:t>
            </a:r>
            <a:r>
              <a:rPr lang="pt-BR" sz="2000" b="1" dirty="0">
                <a:solidFill>
                  <a:srgbClr val="FF9900"/>
                </a:solidFill>
              </a:rPr>
              <a:t>efeito Doppler.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chemeClr val="tx1">
                    <a:lumMod val="75000"/>
                  </a:schemeClr>
                </a:solidFill>
              </a:rPr>
              <a:t>Interpretar  </a:t>
            </a:r>
            <a:r>
              <a:rPr lang="pt-BR" sz="2000" dirty="0">
                <a:solidFill>
                  <a:schemeClr val="tx1">
                    <a:lumMod val="75000"/>
                  </a:schemeClr>
                </a:solidFill>
              </a:rPr>
              <a:t>o  desvio  no  espetro  para </a:t>
            </a:r>
            <a:r>
              <a:rPr lang="pt-BR" sz="2000" dirty="0" smtClean="0">
                <a:solidFill>
                  <a:schemeClr val="tx1">
                    <a:lumMod val="75000"/>
                  </a:schemeClr>
                </a:solidFill>
              </a:rPr>
              <a:t>comprimentos  </a:t>
            </a:r>
            <a:r>
              <a:rPr lang="pt-BR" sz="2000" dirty="0">
                <a:solidFill>
                  <a:schemeClr val="tx1">
                    <a:lumMod val="75000"/>
                  </a:schemeClr>
                </a:solidFill>
              </a:rPr>
              <a:t>de  onda  maiores  como  resultado  do  afastamento  entre  emissor  e </a:t>
            </a:r>
            <a:r>
              <a:rPr lang="pt-BR" sz="2000" dirty="0" smtClean="0">
                <a:solidFill>
                  <a:schemeClr val="tx1">
                    <a:lumMod val="75000"/>
                  </a:schemeClr>
                </a:solidFill>
              </a:rPr>
              <a:t>recetor, exemplificando </a:t>
            </a:r>
            <a:r>
              <a:rPr lang="pt-BR" sz="2000" dirty="0">
                <a:solidFill>
                  <a:schemeClr val="tx1">
                    <a:lumMod val="75000"/>
                  </a:schemeClr>
                </a:solidFill>
              </a:rPr>
              <a:t>com o som e com a luz. </a:t>
            </a:r>
            <a:endParaRPr lang="pt-BR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75000"/>
                  </a:schemeClr>
                </a:solidFill>
              </a:rPr>
              <a:t>Indicar  que  as  ondas  eletromagnéticas  possibilitam  o  conhecimento  da  </a:t>
            </a:r>
            <a:r>
              <a:rPr lang="pt-BR" sz="2000" b="1" dirty="0">
                <a:solidFill>
                  <a:srgbClr val="FF9900"/>
                </a:solidFill>
              </a:rPr>
              <a:t>evolução  do Universo</a:t>
            </a:r>
            <a:r>
              <a:rPr lang="pt-BR" sz="2000" dirty="0">
                <a:solidFill>
                  <a:schemeClr val="tx1">
                    <a:lumMod val="75000"/>
                  </a:schemeClr>
                </a:solidFill>
              </a:rPr>
              <a:t>, descrito pela </a:t>
            </a:r>
            <a:r>
              <a:rPr lang="pt-BR" sz="2000" b="1" dirty="0">
                <a:solidFill>
                  <a:srgbClr val="FF9900"/>
                </a:solidFill>
              </a:rPr>
              <a:t>teoria do </a:t>
            </a:r>
            <a:r>
              <a:rPr lang="pt-BR" sz="2000" b="1" i="1" dirty="0" smtClean="0">
                <a:solidFill>
                  <a:srgbClr val="FF9900"/>
                </a:solidFill>
              </a:rPr>
              <a:t>Big Bang</a:t>
            </a:r>
            <a:r>
              <a:rPr lang="pt-BR" sz="2000" dirty="0">
                <a:solidFill>
                  <a:schemeClr val="tx1">
                    <a:lumMod val="75000"/>
                  </a:schemeClr>
                </a:solidFill>
              </a:rPr>
              <a:t>, segundo a qual o Universo tem estado em </a:t>
            </a:r>
            <a:r>
              <a:rPr lang="pt-BR" sz="2000" dirty="0" smtClean="0">
                <a:solidFill>
                  <a:schemeClr val="tx1">
                    <a:lumMod val="75000"/>
                  </a:schemeClr>
                </a:solidFill>
              </a:rPr>
              <a:t>expansão </a:t>
            </a:r>
            <a:r>
              <a:rPr lang="pt-BR" sz="2000" dirty="0">
                <a:solidFill>
                  <a:schemeClr val="tx1">
                    <a:lumMod val="75000"/>
                  </a:schemeClr>
                </a:solidFill>
              </a:rPr>
              <a:t>desde o seu início. </a:t>
            </a:r>
            <a:endParaRPr lang="pt-PT" sz="2000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tx1">
                    <a:lumMod val="75000"/>
                  </a:schemeClr>
                </a:solidFill>
              </a:rPr>
              <a:t>Identificar como </a:t>
            </a:r>
            <a:r>
              <a:rPr lang="pt-BR" sz="2000" b="1" dirty="0">
                <a:solidFill>
                  <a:srgbClr val="FF9900"/>
                </a:solidFill>
              </a:rPr>
              <a:t>evidências principais do </a:t>
            </a:r>
            <a:r>
              <a:rPr lang="pt-BR" sz="2000" b="1" i="1" dirty="0" smtClean="0">
                <a:solidFill>
                  <a:srgbClr val="FF9900"/>
                </a:solidFill>
              </a:rPr>
              <a:t>Big Bang </a:t>
            </a:r>
            <a:r>
              <a:rPr lang="pt-BR" sz="2000" dirty="0">
                <a:solidFill>
                  <a:schemeClr val="tx1">
                    <a:lumMod val="75000"/>
                  </a:schemeClr>
                </a:solidFill>
              </a:rPr>
              <a:t>o afastamento das galáxias, detetado </a:t>
            </a:r>
            <a:r>
              <a:rPr lang="pt-BR" sz="2000" dirty="0" smtClean="0">
                <a:solidFill>
                  <a:schemeClr val="tx1">
                    <a:lumMod val="75000"/>
                  </a:schemeClr>
                </a:solidFill>
              </a:rPr>
              <a:t>pelo  </a:t>
            </a:r>
            <a:r>
              <a:rPr lang="pt-BR" sz="2000" b="1" dirty="0">
                <a:solidFill>
                  <a:srgbClr val="FF9900"/>
                </a:solidFill>
              </a:rPr>
              <a:t>desvio  para  o  vermelho  </a:t>
            </a:r>
            <a:r>
              <a:rPr lang="pt-BR" sz="2000" dirty="0">
                <a:solidFill>
                  <a:schemeClr val="tx1">
                    <a:lumMod val="75000"/>
                  </a:schemeClr>
                </a:solidFill>
              </a:rPr>
              <a:t>nos  seus  espetros  de  emissão  (equivalente  ao  </a:t>
            </a:r>
            <a:r>
              <a:rPr lang="pt-BR" sz="2000" dirty="0" smtClean="0">
                <a:solidFill>
                  <a:schemeClr val="tx1">
                    <a:lumMod val="75000"/>
                  </a:schemeClr>
                </a:solidFill>
              </a:rPr>
              <a:t>efeito Doppler).</a:t>
            </a:r>
            <a:endParaRPr lang="pt-PT" sz="2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63688" y="692696"/>
            <a:ext cx="6192688" cy="808459"/>
          </a:xfrm>
        </p:spPr>
        <p:txBody>
          <a:bodyPr/>
          <a:lstStyle/>
          <a:p>
            <a:r>
              <a:rPr lang="pt-PT" sz="3200" dirty="0" smtClean="0"/>
              <a:t>Resultados da aprendizagem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134750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23528" y="4149080"/>
            <a:ext cx="8568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Quando o </a:t>
            </a:r>
            <a:r>
              <a:rPr lang="pt-BR" sz="2000" b="1" dirty="0">
                <a:solidFill>
                  <a:srgbClr val="FF9900"/>
                </a:solidFill>
              </a:rPr>
              <a:t>carro da polícia está </a:t>
            </a:r>
            <a:r>
              <a:rPr lang="pt-BR" sz="2000" b="1" dirty="0" smtClean="0">
                <a:solidFill>
                  <a:srgbClr val="FF9900"/>
                </a:solidFill>
              </a:rPr>
              <a:t>parado, </a:t>
            </a:r>
            <a:r>
              <a:rPr lang="pt-BR" sz="2000" dirty="0" smtClean="0"/>
              <a:t>a </a:t>
            </a:r>
            <a:r>
              <a:rPr lang="pt-BR" sz="2000" dirty="0"/>
              <a:t>sirene </a:t>
            </a:r>
            <a:r>
              <a:rPr lang="pt-BR" sz="2000" dirty="0" smtClean="0"/>
              <a:t>emite </a:t>
            </a:r>
            <a:r>
              <a:rPr lang="pt-BR" sz="2000" dirty="0"/>
              <a:t>sinais sonoros que se propagam em todas as </a:t>
            </a:r>
            <a:r>
              <a:rPr lang="pt-BR" sz="2000" dirty="0" smtClean="0"/>
              <a:t>direções</a:t>
            </a:r>
            <a:r>
              <a:rPr lang="pt-BR" sz="2000" dirty="0"/>
              <a:t>, como ondas de pressão. </a:t>
            </a:r>
            <a:endParaRPr lang="pt-BR" sz="2000" dirty="0" smtClean="0"/>
          </a:p>
          <a:p>
            <a:pPr algn="just"/>
            <a:endParaRPr lang="pt-BR" sz="2000" dirty="0"/>
          </a:p>
          <a:p>
            <a:pPr algn="just"/>
            <a:r>
              <a:rPr lang="pt-BR" sz="2000" dirty="0"/>
              <a:t>A distância entre as </a:t>
            </a:r>
            <a:r>
              <a:rPr lang="pt-BR" sz="2000" dirty="0" smtClean="0"/>
              <a:t>compressões (ou rarefações) dessas ondas são as mesmas  </a:t>
            </a:r>
            <a:r>
              <a:rPr lang="pt-BR" sz="2000" dirty="0"/>
              <a:t>em  todas  as  </a:t>
            </a:r>
            <a:r>
              <a:rPr lang="pt-BR" sz="2000" dirty="0" smtClean="0"/>
              <a:t>direções, ou seja, o</a:t>
            </a:r>
            <a:r>
              <a:rPr lang="pt-BR" sz="2000" b="1" dirty="0" smtClean="0">
                <a:solidFill>
                  <a:srgbClr val="FF9900"/>
                </a:solidFill>
              </a:rPr>
              <a:t> </a:t>
            </a:r>
            <a:r>
              <a:rPr lang="pt-BR" sz="2000" b="1" dirty="0">
                <a:solidFill>
                  <a:srgbClr val="FF9900"/>
                </a:solidFill>
              </a:rPr>
              <a:t>comprimento de onda </a:t>
            </a:r>
            <a:r>
              <a:rPr lang="pt-BR" sz="2000" dirty="0"/>
              <a:t>(e a </a:t>
            </a:r>
            <a:r>
              <a:rPr lang="pt-BR" sz="2000" b="1" dirty="0" smtClean="0">
                <a:solidFill>
                  <a:srgbClr val="FF9900"/>
                </a:solidFill>
              </a:rPr>
              <a:t>frequência</a:t>
            </a:r>
            <a:r>
              <a:rPr lang="pt-BR" sz="2000" dirty="0"/>
              <a:t>)</a:t>
            </a:r>
            <a:r>
              <a:rPr lang="pt-BR" sz="2000" dirty="0" smtClean="0"/>
              <a:t> destas ondas é o mesmo em todas as direções. </a:t>
            </a:r>
            <a:endParaRPr lang="pt-BR" sz="20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835696" y="332656"/>
            <a:ext cx="6192688" cy="808459"/>
          </a:xfrm>
        </p:spPr>
        <p:txBody>
          <a:bodyPr/>
          <a:lstStyle/>
          <a:p>
            <a:r>
              <a:rPr lang="pt-PT" sz="3200" dirty="0"/>
              <a:t>O efeito Doppler em ondas sonoras</a:t>
            </a:r>
            <a:endParaRPr lang="pt-PT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50" y="1836788"/>
            <a:ext cx="3763889" cy="2066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6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835696" y="1844824"/>
            <a:ext cx="5400600" cy="2304256"/>
          </a:xfrm>
          <a:prstGeom prst="rect">
            <a:avLst/>
          </a:prstGeom>
          <a:solidFill>
            <a:srgbClr val="CCCCEE"/>
          </a:solidFill>
          <a:ln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051" y="1963838"/>
            <a:ext cx="3763889" cy="2066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385" y="2708920"/>
            <a:ext cx="656911" cy="504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96" y="2708920"/>
            <a:ext cx="576063" cy="3985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5358" y="4221088"/>
            <a:ext cx="8568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O</a:t>
            </a:r>
            <a:r>
              <a:rPr lang="pt-BR" sz="2000" b="1" dirty="0" smtClean="0">
                <a:solidFill>
                  <a:srgbClr val="FF9900"/>
                </a:solidFill>
              </a:rPr>
              <a:t> </a:t>
            </a:r>
            <a:r>
              <a:rPr lang="pt-BR" sz="2000" b="1" dirty="0">
                <a:solidFill>
                  <a:srgbClr val="FF9900"/>
                </a:solidFill>
              </a:rPr>
              <a:t>comprimento de onda </a:t>
            </a:r>
            <a:r>
              <a:rPr lang="pt-BR" sz="2000" dirty="0"/>
              <a:t>(e a </a:t>
            </a:r>
            <a:r>
              <a:rPr lang="pt-BR" sz="2000" b="1" dirty="0" smtClean="0">
                <a:solidFill>
                  <a:srgbClr val="FF9900"/>
                </a:solidFill>
              </a:rPr>
              <a:t>frequência</a:t>
            </a:r>
            <a:r>
              <a:rPr lang="pt-BR" sz="2000" dirty="0"/>
              <a:t>)</a:t>
            </a:r>
            <a:r>
              <a:rPr lang="pt-BR" sz="2000" dirty="0" smtClean="0"/>
              <a:t> das ondas sonoras ouvidas por </a:t>
            </a:r>
            <a:r>
              <a:rPr lang="pt-BR" sz="2000" dirty="0"/>
              <a:t>qualquer recetor que esteja em repouso na berma </a:t>
            </a:r>
            <a:r>
              <a:rPr lang="pt-BR" sz="2000" dirty="0" smtClean="0"/>
              <a:t>da </a:t>
            </a:r>
            <a:r>
              <a:rPr lang="pt-BR" sz="2000" dirty="0"/>
              <a:t>estrada, à frente ou atrás do carro da </a:t>
            </a:r>
            <a:r>
              <a:rPr lang="pt-BR" sz="2000" dirty="0" smtClean="0"/>
              <a:t>polícia, </a:t>
            </a:r>
            <a:r>
              <a:rPr lang="pt-BR" sz="2000" dirty="0" smtClean="0"/>
              <a:t>é igual </a:t>
            </a:r>
            <a:r>
              <a:rPr lang="pt-BR" sz="2000" b="1" dirty="0" smtClean="0">
                <a:solidFill>
                  <a:srgbClr val="FF9900"/>
                </a:solidFill>
              </a:rPr>
              <a:t>ao </a:t>
            </a:r>
            <a:r>
              <a:rPr lang="pt-BR" sz="2000" b="1" dirty="0">
                <a:solidFill>
                  <a:srgbClr val="FF9900"/>
                </a:solidFill>
              </a:rPr>
              <a:t>comprimento de onda </a:t>
            </a:r>
            <a:r>
              <a:rPr lang="pt-BR" sz="2000" dirty="0"/>
              <a:t>e </a:t>
            </a:r>
            <a:r>
              <a:rPr lang="pt-BR" sz="2000" b="1" dirty="0">
                <a:solidFill>
                  <a:srgbClr val="FF9900"/>
                </a:solidFill>
              </a:rPr>
              <a:t>a </a:t>
            </a:r>
            <a:r>
              <a:rPr lang="pt-BR" sz="2000" b="1" dirty="0" smtClean="0">
                <a:solidFill>
                  <a:srgbClr val="FF9900"/>
                </a:solidFill>
              </a:rPr>
              <a:t>frequência</a:t>
            </a:r>
            <a:r>
              <a:rPr lang="pt-BR" sz="2000" dirty="0"/>
              <a:t> das ondas sonoras </a:t>
            </a:r>
            <a:r>
              <a:rPr lang="pt-BR" sz="2000" dirty="0" smtClean="0"/>
              <a:t>emitidas pela sirene. </a:t>
            </a:r>
          </a:p>
          <a:p>
            <a:pPr algn="just"/>
            <a:r>
              <a:rPr lang="pt-BR" sz="2000" dirty="0" smtClean="0"/>
              <a:t>Todos </a:t>
            </a:r>
            <a:r>
              <a:rPr lang="pt-BR" sz="2000" dirty="0" smtClean="0"/>
              <a:t>os recetores ouvem um som com a mesma altura (com a mesma frequência</a:t>
            </a:r>
            <a:r>
              <a:rPr lang="pt-BR" sz="2000" dirty="0" smtClean="0"/>
              <a:t>).</a:t>
            </a:r>
            <a:endParaRPr lang="pt-BR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4248" y="2060848"/>
            <a:ext cx="304800" cy="533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9712" y="2060848"/>
            <a:ext cx="304800" cy="533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3596" y="1988840"/>
            <a:ext cx="304800" cy="5334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835696" y="316285"/>
            <a:ext cx="6192688" cy="808459"/>
          </a:xfrm>
        </p:spPr>
        <p:txBody>
          <a:bodyPr/>
          <a:lstStyle/>
          <a:p>
            <a:r>
              <a:rPr lang="pt-PT" sz="3200" dirty="0"/>
              <a:t>O efeito Doppler em ondas sonoras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413067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23528" y="4077072"/>
            <a:ext cx="8568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Quando </a:t>
            </a:r>
            <a:r>
              <a:rPr lang="pt-BR" sz="2000" b="1" dirty="0">
                <a:solidFill>
                  <a:srgbClr val="FF9900"/>
                </a:solidFill>
              </a:rPr>
              <a:t>o carro da polícia </a:t>
            </a:r>
            <a:r>
              <a:rPr lang="pt-BR" sz="2000" b="1" dirty="0">
                <a:solidFill>
                  <a:srgbClr val="FFAB00"/>
                </a:solidFill>
              </a:rPr>
              <a:t>se move para </a:t>
            </a:r>
            <a:r>
              <a:rPr lang="pt-BR" sz="2000" b="1" dirty="0">
                <a:solidFill>
                  <a:srgbClr val="FF9900"/>
                </a:solidFill>
              </a:rPr>
              <a:t>a frente</a:t>
            </a:r>
            <a:r>
              <a:rPr lang="pt-BR" sz="2000" dirty="0"/>
              <a:t>, a </a:t>
            </a:r>
            <a:r>
              <a:rPr lang="pt-BR" sz="2000" dirty="0" smtClean="0"/>
              <a:t>distância </a:t>
            </a:r>
            <a:r>
              <a:rPr lang="pt-BR" sz="2000" dirty="0"/>
              <a:t>entre compressões </a:t>
            </a:r>
            <a:r>
              <a:rPr lang="pt-BR" sz="2000" dirty="0" smtClean="0"/>
              <a:t>(ou rarefações)  </a:t>
            </a:r>
            <a:r>
              <a:rPr lang="pt-BR" sz="2000" dirty="0"/>
              <a:t>sucessivas, à </a:t>
            </a:r>
            <a:r>
              <a:rPr lang="pt-BR" sz="2000" dirty="0" smtClean="0"/>
              <a:t>frente </a:t>
            </a:r>
            <a:r>
              <a:rPr lang="pt-BR" sz="2000" dirty="0"/>
              <a:t>do carro, diminui, </a:t>
            </a:r>
            <a:r>
              <a:rPr lang="pt-BR" sz="2000" dirty="0" smtClean="0"/>
              <a:t>porque o </a:t>
            </a:r>
            <a:r>
              <a:rPr lang="pt-BR" sz="2000" dirty="0"/>
              <a:t>carro se </a:t>
            </a:r>
            <a:r>
              <a:rPr lang="pt-BR" sz="2000" dirty="0" smtClean="0"/>
              <a:t>moveu naquele </a:t>
            </a:r>
            <a:r>
              <a:rPr lang="pt-BR" sz="2000" dirty="0"/>
              <a:t>sentido</a:t>
            </a:r>
            <a:r>
              <a:rPr lang="pt-BR" sz="2000" dirty="0" smtClean="0"/>
              <a:t>. Atrás </a:t>
            </a:r>
            <a:r>
              <a:rPr lang="pt-BR" sz="2000" dirty="0"/>
              <a:t>do carro, a distância entre as compressões </a:t>
            </a:r>
            <a:r>
              <a:rPr lang="pt-BR" sz="2000" dirty="0" smtClean="0"/>
              <a:t>(ou rarefações) sucessivas aumenta.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835696" y="332656"/>
            <a:ext cx="6192688" cy="808459"/>
          </a:xfrm>
        </p:spPr>
        <p:txBody>
          <a:bodyPr/>
          <a:lstStyle/>
          <a:p>
            <a:r>
              <a:rPr lang="pt-PT" sz="3200" dirty="0"/>
              <a:t>O efeito Doppler em ondas sonoras</a:t>
            </a:r>
            <a:endParaRPr lang="pt-PT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62041"/>
            <a:ext cx="3777901" cy="208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778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91680" y="1628800"/>
            <a:ext cx="5400600" cy="2304256"/>
          </a:xfrm>
          <a:prstGeom prst="rect">
            <a:avLst/>
          </a:prstGeom>
          <a:solidFill>
            <a:srgbClr val="CCCCEE"/>
          </a:solidFill>
          <a:ln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417" y="1700808"/>
            <a:ext cx="3777901" cy="208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2420888"/>
            <a:ext cx="656911" cy="5040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520" y="4221088"/>
            <a:ext cx="85689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O</a:t>
            </a:r>
            <a:r>
              <a:rPr lang="pt-BR" sz="2000" b="1" dirty="0" smtClean="0">
                <a:solidFill>
                  <a:srgbClr val="FF9900"/>
                </a:solidFill>
              </a:rPr>
              <a:t> </a:t>
            </a:r>
            <a:r>
              <a:rPr lang="pt-BR" sz="2000" b="1" dirty="0">
                <a:solidFill>
                  <a:srgbClr val="FF9900"/>
                </a:solidFill>
              </a:rPr>
              <a:t>comprimento de onda </a:t>
            </a:r>
            <a:r>
              <a:rPr lang="pt-BR" sz="2000" dirty="0" smtClean="0"/>
              <a:t>das ondas sonoras ouvidas por </a:t>
            </a:r>
            <a:r>
              <a:rPr lang="pt-BR" sz="2000" dirty="0"/>
              <a:t>qualquer recetor que esteja em </a:t>
            </a:r>
            <a:r>
              <a:rPr lang="pt-BR" sz="2000" dirty="0" smtClean="0"/>
              <a:t>repouso </a:t>
            </a:r>
            <a:r>
              <a:rPr lang="pt-BR" sz="2000" b="1" dirty="0">
                <a:solidFill>
                  <a:srgbClr val="FF9900"/>
                </a:solidFill>
              </a:rPr>
              <a:t>à frente </a:t>
            </a:r>
            <a:r>
              <a:rPr lang="pt-BR" sz="2000" b="1" dirty="0" smtClean="0">
                <a:solidFill>
                  <a:srgbClr val="FF9900"/>
                </a:solidFill>
              </a:rPr>
              <a:t>do </a:t>
            </a:r>
            <a:r>
              <a:rPr lang="pt-BR" sz="2000" b="1" dirty="0">
                <a:solidFill>
                  <a:srgbClr val="FF9900"/>
                </a:solidFill>
              </a:rPr>
              <a:t>carro da </a:t>
            </a:r>
            <a:r>
              <a:rPr lang="pt-BR" sz="2000" b="1" dirty="0" smtClean="0">
                <a:solidFill>
                  <a:srgbClr val="FF9900"/>
                </a:solidFill>
              </a:rPr>
              <a:t>polícia, </a:t>
            </a:r>
            <a:r>
              <a:rPr lang="pt-BR" sz="2000" b="1" dirty="0" smtClean="0">
                <a:solidFill>
                  <a:srgbClr val="FF9900"/>
                </a:solidFill>
              </a:rPr>
              <a:t>é menor do que o </a:t>
            </a:r>
            <a:r>
              <a:rPr lang="pt-BR" sz="2000" b="1" dirty="0">
                <a:solidFill>
                  <a:srgbClr val="FF9900"/>
                </a:solidFill>
              </a:rPr>
              <a:t>comprimento de onda </a:t>
            </a:r>
            <a:r>
              <a:rPr lang="pt-BR" sz="2000" dirty="0" smtClean="0"/>
              <a:t>emitido pela sirene. Isto significa que </a:t>
            </a:r>
            <a:r>
              <a:rPr lang="pt-BR" sz="2000" dirty="0"/>
              <a:t>o recetor ouve um </a:t>
            </a:r>
            <a:r>
              <a:rPr lang="pt-BR" sz="2000" b="1" dirty="0">
                <a:solidFill>
                  <a:srgbClr val="FF9900"/>
                </a:solidFill>
              </a:rPr>
              <a:t>som mais </a:t>
            </a:r>
            <a:r>
              <a:rPr lang="pt-BR" sz="2000" b="1" dirty="0" smtClean="0">
                <a:solidFill>
                  <a:srgbClr val="FF9900"/>
                </a:solidFill>
              </a:rPr>
              <a:t>agudo </a:t>
            </a:r>
            <a:r>
              <a:rPr lang="pt-BR" sz="2000" dirty="0" smtClean="0"/>
              <a:t>(com </a:t>
            </a:r>
            <a:r>
              <a:rPr lang="pt-BR" sz="2000" b="1" dirty="0" smtClean="0">
                <a:solidFill>
                  <a:srgbClr val="FF9900"/>
                </a:solidFill>
              </a:rPr>
              <a:t>maior frequência</a:t>
            </a:r>
            <a:r>
              <a:rPr lang="pt-BR" sz="2000" dirty="0" smtClean="0"/>
              <a:t>, ou </a:t>
            </a:r>
            <a:r>
              <a:rPr lang="pt-BR" sz="2000" b="1" dirty="0" smtClean="0">
                <a:solidFill>
                  <a:srgbClr val="FF9900"/>
                </a:solidFill>
              </a:rPr>
              <a:t>maior altura</a:t>
            </a:r>
            <a:r>
              <a:rPr lang="pt-BR" sz="2000" dirty="0" smtClean="0"/>
              <a:t>) do que o som emitido pela sirene.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772816"/>
            <a:ext cx="304800" cy="533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224" y="1700808"/>
            <a:ext cx="295275" cy="571500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835696" y="316285"/>
            <a:ext cx="6192688" cy="808459"/>
          </a:xfrm>
        </p:spPr>
        <p:txBody>
          <a:bodyPr/>
          <a:lstStyle/>
          <a:p>
            <a:r>
              <a:rPr lang="pt-PT" sz="3200" dirty="0"/>
              <a:t>O efeito Doppler em ondas sonoras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232885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91680" y="1628800"/>
            <a:ext cx="5400600" cy="2304256"/>
          </a:xfrm>
          <a:prstGeom prst="rect">
            <a:avLst/>
          </a:prstGeom>
          <a:solidFill>
            <a:srgbClr val="CCCCEE"/>
          </a:solidFill>
          <a:ln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817" y="1700808"/>
            <a:ext cx="3777901" cy="208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2420888"/>
            <a:ext cx="576063" cy="3985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520" y="4221088"/>
            <a:ext cx="85689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O</a:t>
            </a:r>
            <a:r>
              <a:rPr lang="pt-BR" sz="2000" b="1" dirty="0" smtClean="0">
                <a:solidFill>
                  <a:srgbClr val="FF9900"/>
                </a:solidFill>
              </a:rPr>
              <a:t> </a:t>
            </a:r>
            <a:r>
              <a:rPr lang="pt-BR" sz="2000" b="1" dirty="0">
                <a:solidFill>
                  <a:srgbClr val="FF9900"/>
                </a:solidFill>
              </a:rPr>
              <a:t>comprimento de onda </a:t>
            </a:r>
            <a:r>
              <a:rPr lang="pt-BR" sz="2000" dirty="0" smtClean="0"/>
              <a:t>das ondas sonoras ouvidas por </a:t>
            </a:r>
            <a:r>
              <a:rPr lang="pt-BR" sz="2000" dirty="0"/>
              <a:t>qualquer recetor que esteja em </a:t>
            </a:r>
            <a:r>
              <a:rPr lang="pt-BR" sz="2000" dirty="0" smtClean="0"/>
              <a:t>repouso </a:t>
            </a:r>
            <a:r>
              <a:rPr lang="pt-BR" sz="2000" b="1" dirty="0" smtClean="0">
                <a:solidFill>
                  <a:srgbClr val="FF9900"/>
                </a:solidFill>
              </a:rPr>
              <a:t>atrás do </a:t>
            </a:r>
            <a:r>
              <a:rPr lang="pt-BR" sz="2000" b="1" dirty="0">
                <a:solidFill>
                  <a:srgbClr val="FF9900"/>
                </a:solidFill>
              </a:rPr>
              <a:t>carro da </a:t>
            </a:r>
            <a:r>
              <a:rPr lang="pt-BR" sz="2000" b="1" dirty="0" smtClean="0">
                <a:solidFill>
                  <a:srgbClr val="FF9900"/>
                </a:solidFill>
              </a:rPr>
              <a:t>polícia, </a:t>
            </a:r>
            <a:r>
              <a:rPr lang="pt-BR" sz="2000" b="1" dirty="0" smtClean="0">
                <a:solidFill>
                  <a:srgbClr val="FF9900"/>
                </a:solidFill>
              </a:rPr>
              <a:t>é maior </a:t>
            </a:r>
            <a:r>
              <a:rPr lang="pt-BR" sz="2000" b="1" dirty="0" smtClean="0">
                <a:solidFill>
                  <a:srgbClr val="FF9900"/>
                </a:solidFill>
              </a:rPr>
              <a:t>do que </a:t>
            </a:r>
            <a:r>
              <a:rPr lang="pt-BR" sz="2000" b="1" dirty="0" smtClean="0">
                <a:solidFill>
                  <a:srgbClr val="FF9900"/>
                </a:solidFill>
              </a:rPr>
              <a:t>o </a:t>
            </a:r>
            <a:r>
              <a:rPr lang="pt-BR" sz="2000" b="1" dirty="0">
                <a:solidFill>
                  <a:srgbClr val="FF9900"/>
                </a:solidFill>
              </a:rPr>
              <a:t>comprimento de onda </a:t>
            </a:r>
            <a:r>
              <a:rPr lang="pt-BR" sz="2000" dirty="0" smtClean="0"/>
              <a:t>emitido pela sirene. Isto significa que </a:t>
            </a:r>
            <a:r>
              <a:rPr lang="pt-BR" sz="2000" dirty="0"/>
              <a:t>o recetor ouve um </a:t>
            </a:r>
            <a:r>
              <a:rPr lang="pt-BR" sz="2000" b="1" dirty="0">
                <a:solidFill>
                  <a:srgbClr val="FF9900"/>
                </a:solidFill>
              </a:rPr>
              <a:t>som mais </a:t>
            </a:r>
            <a:r>
              <a:rPr lang="pt-BR" sz="2000" b="1" dirty="0" smtClean="0">
                <a:solidFill>
                  <a:srgbClr val="FF9900"/>
                </a:solidFill>
              </a:rPr>
              <a:t>grave </a:t>
            </a:r>
            <a:r>
              <a:rPr lang="pt-BR" sz="2000" dirty="0" smtClean="0"/>
              <a:t>(com </a:t>
            </a:r>
            <a:r>
              <a:rPr lang="pt-BR" sz="2000" b="1" dirty="0" smtClean="0">
                <a:solidFill>
                  <a:srgbClr val="FF9900"/>
                </a:solidFill>
              </a:rPr>
              <a:t>menor frequência</a:t>
            </a:r>
            <a:r>
              <a:rPr lang="pt-BR" sz="2000" dirty="0" smtClean="0"/>
              <a:t>, ou </a:t>
            </a:r>
            <a:r>
              <a:rPr lang="pt-BR" sz="2000" b="1" dirty="0" smtClean="0">
                <a:solidFill>
                  <a:srgbClr val="FF9900"/>
                </a:solidFill>
              </a:rPr>
              <a:t>menor altura</a:t>
            </a:r>
            <a:r>
              <a:rPr lang="pt-BR" sz="2000" dirty="0" smtClean="0"/>
              <a:t>) do que o som emitido pela sirene.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704" y="1700808"/>
            <a:ext cx="285750" cy="6000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6367" y="1767483"/>
            <a:ext cx="304800" cy="5334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835696" y="316285"/>
            <a:ext cx="6192688" cy="808459"/>
          </a:xfrm>
        </p:spPr>
        <p:txBody>
          <a:bodyPr/>
          <a:lstStyle/>
          <a:p>
            <a:r>
              <a:rPr lang="pt-PT" sz="3200" dirty="0"/>
              <a:t>O efeito Doppler em ondas sonoras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298520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45" b="748"/>
          <a:stretch/>
        </p:blipFill>
        <p:spPr bwMode="auto">
          <a:xfrm>
            <a:off x="5346340" y="1873353"/>
            <a:ext cx="2051720" cy="1971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648" y="393305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Fonte sonora em repouso.</a:t>
            </a:r>
            <a:r>
              <a:rPr lang="pt-BR" b="1" dirty="0" smtClean="0">
                <a:solidFill>
                  <a:srgbClr val="FF9900"/>
                </a:solidFill>
              </a:rPr>
              <a:t> </a:t>
            </a:r>
            <a:endParaRPr lang="pt-BR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5004048" y="393305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Fonte sonora movendo-se para a direita..</a:t>
            </a:r>
            <a:r>
              <a:rPr lang="pt-BR" b="1" dirty="0" smtClean="0">
                <a:solidFill>
                  <a:srgbClr val="FF9900"/>
                </a:solidFill>
              </a:rPr>
              <a:t> </a:t>
            </a:r>
            <a:endParaRPr lang="pt-BR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611560" y="4597505"/>
            <a:ext cx="78488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Este efeito designa-se por </a:t>
            </a:r>
            <a:r>
              <a:rPr lang="pt-BR" sz="2000" b="1" dirty="0" smtClean="0">
                <a:solidFill>
                  <a:srgbClr val="FF9900"/>
                </a:solidFill>
              </a:rPr>
              <a:t>efeito </a:t>
            </a:r>
            <a:r>
              <a:rPr lang="pt-BR" sz="2000" b="1" dirty="0">
                <a:solidFill>
                  <a:srgbClr val="FF9900"/>
                </a:solidFill>
              </a:rPr>
              <a:t>Doppler </a:t>
            </a:r>
            <a:r>
              <a:rPr lang="pt-BR" sz="2000" dirty="0"/>
              <a:t>e </a:t>
            </a:r>
            <a:r>
              <a:rPr lang="pt-BR" sz="2000" dirty="0" smtClean="0"/>
              <a:t>verifica-se sempre </a:t>
            </a:r>
            <a:r>
              <a:rPr lang="pt-BR" sz="2000" dirty="0"/>
              <a:t>que </a:t>
            </a:r>
            <a:r>
              <a:rPr lang="pt-BR" sz="2000" b="1" dirty="0">
                <a:solidFill>
                  <a:srgbClr val="FF9900"/>
                </a:solidFill>
              </a:rPr>
              <a:t>a fonte emissora de sinais e o observador </a:t>
            </a:r>
            <a:r>
              <a:rPr lang="pt-BR" sz="2000" b="1" dirty="0" smtClean="0">
                <a:solidFill>
                  <a:srgbClr val="FF9900"/>
                </a:solidFill>
              </a:rPr>
              <a:t>estão  </a:t>
            </a:r>
            <a:r>
              <a:rPr lang="pt-BR" sz="2000" b="1" dirty="0">
                <a:solidFill>
                  <a:srgbClr val="FF9900"/>
                </a:solidFill>
              </a:rPr>
              <a:t>em  movimento  relativo</a:t>
            </a:r>
            <a:r>
              <a:rPr lang="pt-BR" sz="2000" dirty="0"/>
              <a:t>.  Se  se  </a:t>
            </a:r>
            <a:r>
              <a:rPr lang="pt-BR" sz="2000" b="1" dirty="0">
                <a:solidFill>
                  <a:srgbClr val="FF9900"/>
                </a:solidFill>
              </a:rPr>
              <a:t>aproximam</a:t>
            </a:r>
            <a:r>
              <a:rPr lang="pt-BR" sz="2000" dirty="0"/>
              <a:t>,  </a:t>
            </a:r>
            <a:r>
              <a:rPr lang="pt-BR" sz="2000" dirty="0" smtClean="0"/>
              <a:t>detetam-se </a:t>
            </a:r>
            <a:r>
              <a:rPr lang="pt-BR" sz="2000" b="1" dirty="0">
                <a:solidFill>
                  <a:srgbClr val="FF9900"/>
                </a:solidFill>
              </a:rPr>
              <a:t>sons com maior </a:t>
            </a:r>
            <a:r>
              <a:rPr lang="pt-BR" sz="2000" b="1" dirty="0" smtClean="0">
                <a:solidFill>
                  <a:srgbClr val="FF9900"/>
                </a:solidFill>
              </a:rPr>
              <a:t>altura </a:t>
            </a:r>
            <a:r>
              <a:rPr lang="pt-BR" sz="2000" dirty="0" smtClean="0"/>
              <a:t>(</a:t>
            </a:r>
            <a:r>
              <a:rPr lang="pt-BR" sz="2000" b="1" dirty="0" smtClean="0">
                <a:solidFill>
                  <a:srgbClr val="FF9900"/>
                </a:solidFill>
              </a:rPr>
              <a:t>frequências </a:t>
            </a:r>
            <a:r>
              <a:rPr lang="pt-BR" sz="2000" b="1" dirty="0">
                <a:solidFill>
                  <a:srgbClr val="FF9900"/>
                </a:solidFill>
              </a:rPr>
              <a:t>maiores </a:t>
            </a:r>
            <a:r>
              <a:rPr lang="pt-BR" sz="2000" dirty="0" smtClean="0"/>
              <a:t>ou </a:t>
            </a:r>
            <a:r>
              <a:rPr lang="pt-BR" sz="2000" b="1" dirty="0" smtClean="0">
                <a:solidFill>
                  <a:srgbClr val="FF9900"/>
                </a:solidFill>
              </a:rPr>
              <a:t>mais agudos</a:t>
            </a:r>
            <a:r>
              <a:rPr lang="pt-BR" sz="2000" dirty="0" smtClean="0"/>
              <a:t>); </a:t>
            </a:r>
            <a:r>
              <a:rPr lang="pt-BR" sz="2000" dirty="0"/>
              <a:t>se se </a:t>
            </a:r>
            <a:r>
              <a:rPr lang="pt-BR" sz="2000" b="1" dirty="0">
                <a:solidFill>
                  <a:srgbClr val="FF9900"/>
                </a:solidFill>
              </a:rPr>
              <a:t>afastam</a:t>
            </a:r>
            <a:r>
              <a:rPr lang="pt-BR" sz="2000" dirty="0"/>
              <a:t>, detetam-se </a:t>
            </a:r>
            <a:r>
              <a:rPr lang="pt-BR" sz="2000" b="1" dirty="0">
                <a:solidFill>
                  <a:srgbClr val="FF9900"/>
                </a:solidFill>
              </a:rPr>
              <a:t>sons com </a:t>
            </a:r>
            <a:r>
              <a:rPr lang="pt-BR" sz="2000" b="1" dirty="0" smtClean="0">
                <a:solidFill>
                  <a:srgbClr val="FF9900"/>
                </a:solidFill>
              </a:rPr>
              <a:t>menor altura </a:t>
            </a:r>
            <a:r>
              <a:rPr lang="pt-BR" sz="2000" dirty="0" smtClean="0"/>
              <a:t>(</a:t>
            </a:r>
            <a:r>
              <a:rPr lang="pt-BR" sz="2000" b="1" dirty="0" smtClean="0">
                <a:solidFill>
                  <a:srgbClr val="FF9900"/>
                </a:solidFill>
              </a:rPr>
              <a:t>frequências </a:t>
            </a:r>
            <a:r>
              <a:rPr lang="pt-BR" sz="2000" b="1" dirty="0">
                <a:solidFill>
                  <a:srgbClr val="FF9900"/>
                </a:solidFill>
              </a:rPr>
              <a:t>menores </a:t>
            </a:r>
            <a:r>
              <a:rPr lang="pt-BR" sz="2000" dirty="0"/>
              <a:t>ou </a:t>
            </a:r>
            <a:r>
              <a:rPr lang="pt-BR" sz="2000" b="1" dirty="0">
                <a:solidFill>
                  <a:srgbClr val="FF9900"/>
                </a:solidFill>
              </a:rPr>
              <a:t>mais </a:t>
            </a:r>
            <a:r>
              <a:rPr lang="pt-BR" sz="2000" b="1" dirty="0" smtClean="0">
                <a:solidFill>
                  <a:srgbClr val="FF9900"/>
                </a:solidFill>
              </a:rPr>
              <a:t>graves</a:t>
            </a:r>
            <a:r>
              <a:rPr lang="pt-BR" sz="2000" dirty="0" smtClean="0"/>
              <a:t>).</a:t>
            </a:r>
            <a:endParaRPr lang="en-GB" sz="2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2564904"/>
            <a:ext cx="304800" cy="533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2492896"/>
            <a:ext cx="304800" cy="533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1196752"/>
            <a:ext cx="304800" cy="533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2" y="1196752"/>
            <a:ext cx="304800" cy="533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2420888"/>
            <a:ext cx="285750" cy="6000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2492896"/>
            <a:ext cx="295275" cy="571500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>
            <a:off x="6804248" y="1772816"/>
            <a:ext cx="72008" cy="10081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835696" y="316285"/>
            <a:ext cx="6192688" cy="808459"/>
          </a:xfrm>
        </p:spPr>
        <p:txBody>
          <a:bodyPr/>
          <a:lstStyle/>
          <a:p>
            <a:r>
              <a:rPr lang="pt-PT" sz="3200" dirty="0"/>
              <a:t>O efeito Doppler em ondas sonoras</a:t>
            </a:r>
            <a:endParaRPr lang="pt-PT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5" b="56288"/>
          <a:stretch/>
        </p:blipFill>
        <p:spPr bwMode="auto">
          <a:xfrm>
            <a:off x="1691680" y="1889185"/>
            <a:ext cx="2051720" cy="1971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79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67544" y="3356992"/>
                <a:ext cx="8352928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BR" sz="2000" dirty="0" smtClean="0"/>
                  <a:t>Se uma fonte emitir um som </a:t>
                </a:r>
                <a:r>
                  <a:rPr lang="en-GB" sz="2000" dirty="0" smtClean="0"/>
                  <a:t>com </a:t>
                </a:r>
                <a:r>
                  <a:rPr lang="en-GB" sz="2000" dirty="0" err="1"/>
                  <a:t>uma</a:t>
                </a:r>
                <a:r>
                  <a:rPr lang="en-GB" sz="2000" dirty="0"/>
                  <a:t> </a:t>
                </a:r>
                <a:r>
                  <a:rPr lang="en-GB" sz="2000" dirty="0" err="1"/>
                  <a:t>determinada</a:t>
                </a:r>
                <a:r>
                  <a:rPr lang="en-GB" sz="2000" dirty="0"/>
                  <a:t> </a:t>
                </a:r>
                <a:r>
                  <a:rPr lang="en-GB" sz="2000" dirty="0" err="1" smtClean="0"/>
                  <a:t>frequência</a:t>
                </a:r>
                <a:r>
                  <a:rPr lang="en-GB" sz="2000" dirty="0" smtClean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emissor</m:t>
                        </m:r>
                      </m:sub>
                    </m:sSub>
                  </m:oMath>
                </a14:m>
                <a:r>
                  <a:rPr lang="en-GB" sz="2000" dirty="0" smtClean="0"/>
                  <a:t>), </a:t>
                </a:r>
                <a:r>
                  <a:rPr lang="en-GB" sz="2000" dirty="0"/>
                  <a:t>um </a:t>
                </a:r>
                <a:r>
                  <a:rPr lang="en-GB" sz="2000" dirty="0" err="1" smtClean="0"/>
                  <a:t>recetor</a:t>
                </a:r>
                <a:r>
                  <a:rPr lang="en-GB" sz="2000" dirty="0" smtClean="0"/>
                  <a:t> </a:t>
                </a:r>
                <a:r>
                  <a:rPr lang="pt-BR" sz="2000" dirty="0" smtClean="0"/>
                  <a:t>ouvirá </a:t>
                </a:r>
                <a:r>
                  <a:rPr lang="pt-BR" sz="2000" dirty="0"/>
                  <a:t>um som com uma </a:t>
                </a:r>
                <a:r>
                  <a:rPr lang="pt-BR" sz="2000" dirty="0" smtClean="0"/>
                  <a:t>frequência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recet</m:t>
                        </m:r>
                        <m:r>
                          <m:rPr>
                            <m:sty m:val="p"/>
                          </m:rPr>
                          <a:rPr lang="pt-PT" sz="2000">
                            <a:latin typeface="Cambria Math" panose="02040503050406030204" pitchFamily="18" charset="0"/>
                          </a:rPr>
                          <m:t>or</m:t>
                        </m:r>
                      </m:sub>
                    </m:sSub>
                  </m:oMath>
                </a14:m>
                <a:r>
                  <a:rPr lang="pt-BR" sz="2000" dirty="0" smtClean="0"/>
                  <a:t>)</a:t>
                </a:r>
                <a:r>
                  <a:rPr lang="en-GB" sz="2000" dirty="0" smtClean="0"/>
                  <a:t>:</a:t>
                </a:r>
              </a:p>
              <a:p>
                <a:pPr algn="just"/>
                <a:r>
                  <a:rPr lang="pt-BR" sz="2000" dirty="0" smtClean="0"/>
                  <a:t>• </a:t>
                </a:r>
                <a:r>
                  <a:rPr lang="pt-BR" sz="2000" dirty="0"/>
                  <a:t>igual à emitida, se a </a:t>
                </a:r>
                <a:r>
                  <a:rPr lang="pt-BR" sz="2000" b="1" dirty="0" smtClean="0">
                    <a:solidFill>
                      <a:srgbClr val="FFAB00"/>
                    </a:solidFill>
                  </a:rPr>
                  <a:t>velocidade </a:t>
                </a:r>
                <a:r>
                  <a:rPr lang="en-GB" sz="2000" b="1" dirty="0" err="1" smtClean="0">
                    <a:solidFill>
                      <a:srgbClr val="FFAB00"/>
                    </a:solidFill>
                  </a:rPr>
                  <a:t>relativa</a:t>
                </a:r>
                <a:r>
                  <a:rPr lang="en-GB" sz="2000" b="1" dirty="0" smtClean="0">
                    <a:solidFill>
                      <a:srgbClr val="FFAB00"/>
                    </a:solidFill>
                  </a:rPr>
                  <a:t> </a:t>
                </a:r>
                <a:r>
                  <a:rPr lang="en-GB" sz="2000" dirty="0"/>
                  <a:t>entre </a:t>
                </a:r>
                <a:r>
                  <a:rPr lang="en-GB" sz="2000" dirty="0" err="1"/>
                  <a:t>eles</a:t>
                </a:r>
                <a:r>
                  <a:rPr lang="en-GB" sz="2000" dirty="0"/>
                  <a:t> </a:t>
                </a:r>
                <a:r>
                  <a:rPr lang="en-GB" sz="2000" dirty="0" smtClean="0"/>
                  <a:t>for </a:t>
                </a:r>
                <a:r>
                  <a:rPr lang="en-GB" sz="2000" b="1" dirty="0" err="1" smtClean="0">
                    <a:solidFill>
                      <a:srgbClr val="FFAB00"/>
                    </a:solidFill>
                  </a:rPr>
                  <a:t>nula</a:t>
                </a:r>
                <a:r>
                  <a:rPr lang="en-GB" sz="2000" dirty="0"/>
                  <a:t>: </a:t>
                </a:r>
                <a:endParaRPr lang="en-GB" sz="20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GB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pt-PT" sz="20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𝒓𝒆𝒄𝒆𝒕𝒐𝒓</m:t>
                              </m:r>
                            </m:sub>
                          </m:sSub>
                          <m:r>
                            <a:rPr lang="pt-PT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PT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pt-PT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𝒆𝒎𝒊𝒔𝒔𝒐𝒓</m:t>
                          </m:r>
                        </m:sub>
                      </m:sSub>
                    </m:oMath>
                  </m:oMathPara>
                </a14:m>
                <a:endParaRPr lang="en-GB" sz="2000" b="1" dirty="0" smtClean="0">
                  <a:solidFill>
                    <a:srgbClr val="FFAB00"/>
                  </a:solidFill>
                </a:endParaRPr>
              </a:p>
              <a:p>
                <a:pPr algn="just"/>
                <a:r>
                  <a:rPr lang="pt-BR" sz="2000" dirty="0" smtClean="0"/>
                  <a:t>• </a:t>
                </a:r>
                <a:r>
                  <a:rPr lang="pt-BR" sz="2000" dirty="0"/>
                  <a:t>maior do que a </a:t>
                </a:r>
                <a:r>
                  <a:rPr lang="pt-BR" sz="2000" dirty="0" smtClean="0"/>
                  <a:t>emitida (som </a:t>
                </a:r>
                <a:r>
                  <a:rPr lang="pt-BR" sz="2000" dirty="0"/>
                  <a:t>mais </a:t>
                </a:r>
                <a:r>
                  <a:rPr lang="pt-BR" sz="2000" dirty="0" smtClean="0"/>
                  <a:t>agudo), </a:t>
                </a:r>
                <a:r>
                  <a:rPr lang="pt-BR" sz="2000" dirty="0"/>
                  <a:t>se </a:t>
                </a:r>
                <a:r>
                  <a:rPr lang="pt-BR" sz="2000" dirty="0" smtClean="0"/>
                  <a:t>houver </a:t>
                </a:r>
                <a:r>
                  <a:rPr lang="en-GB" sz="2000" b="1" dirty="0" err="1" smtClean="0">
                    <a:solidFill>
                      <a:srgbClr val="FFAB00"/>
                    </a:solidFill>
                  </a:rPr>
                  <a:t>aproximação</a:t>
                </a:r>
                <a:r>
                  <a:rPr lang="en-GB" sz="2000" dirty="0" smtClean="0"/>
                  <a:t> entre </a:t>
                </a:r>
                <a:r>
                  <a:rPr lang="en-GB" sz="2000" dirty="0" err="1" smtClean="0"/>
                  <a:t>eles</a:t>
                </a:r>
                <a:r>
                  <a:rPr lang="en-GB" sz="2000" dirty="0"/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GB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pt-PT" sz="20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𝒓𝒆𝒄𝒆𝒕𝒐𝒓</m:t>
                              </m:r>
                            </m:sub>
                          </m:sSub>
                          <m:r>
                            <a:rPr lang="pt-PT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&gt;</m:t>
                          </m:r>
                          <m:r>
                            <a:rPr lang="pt-PT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pt-PT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𝒆𝒎𝒊𝒔𝒔𝒐𝒓</m:t>
                          </m:r>
                        </m:sub>
                      </m:sSub>
                    </m:oMath>
                  </m:oMathPara>
                </a14:m>
                <a:endParaRPr lang="en-GB" sz="2000" b="1" dirty="0" smtClean="0"/>
              </a:p>
              <a:p>
                <a:pPr algn="just"/>
                <a:r>
                  <a:rPr lang="pt-BR" sz="2000" dirty="0" smtClean="0"/>
                  <a:t>• </a:t>
                </a:r>
                <a:r>
                  <a:rPr lang="pt-BR" sz="2000" dirty="0"/>
                  <a:t>menor do que a </a:t>
                </a:r>
                <a:r>
                  <a:rPr lang="pt-BR" sz="2000" dirty="0" smtClean="0"/>
                  <a:t>emitida (som </a:t>
                </a:r>
                <a:r>
                  <a:rPr lang="pt-BR" sz="2000" dirty="0"/>
                  <a:t>mais </a:t>
                </a:r>
                <a:r>
                  <a:rPr lang="pt-BR" sz="2000" dirty="0" smtClean="0"/>
                  <a:t>grave), </a:t>
                </a:r>
                <a:r>
                  <a:rPr lang="pt-BR" sz="2000" dirty="0"/>
                  <a:t>se </a:t>
                </a:r>
                <a:r>
                  <a:rPr lang="pt-BR" sz="2000" dirty="0" smtClean="0"/>
                  <a:t>houver </a:t>
                </a:r>
                <a:r>
                  <a:rPr lang="en-GB" sz="2000" b="1" dirty="0" err="1" smtClean="0">
                    <a:solidFill>
                      <a:srgbClr val="FFAB00"/>
                    </a:solidFill>
                  </a:rPr>
                  <a:t>afastamento</a:t>
                </a:r>
                <a:r>
                  <a:rPr lang="en-GB" sz="2000" dirty="0" smtClean="0"/>
                  <a:t> </a:t>
                </a:r>
                <a:r>
                  <a:rPr lang="en-GB" sz="2000" dirty="0"/>
                  <a:t>entre </a:t>
                </a:r>
                <a:r>
                  <a:rPr lang="en-GB" sz="2000" dirty="0" err="1" smtClean="0"/>
                  <a:t>eles</a:t>
                </a:r>
                <a:r>
                  <a:rPr lang="en-GB" sz="2000" dirty="0" smtClean="0"/>
                  <a:t>:</a:t>
                </a:r>
                <a:endParaRPr lang="en-GB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GB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pt-PT" sz="20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𝒓𝒆𝒄𝒆𝒕𝒐𝒓</m:t>
                              </m:r>
                            </m:sub>
                          </m:sSub>
                          <m:r>
                            <a:rPr lang="pt-PT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&lt;</m:t>
                          </m:r>
                          <m:r>
                            <a:rPr lang="pt-PT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pt-PT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𝒆𝒎𝒊𝒔𝒔𝒐𝒓</m:t>
                          </m:r>
                        </m:sub>
                      </m:sSub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356992"/>
                <a:ext cx="8352928" cy="3170099"/>
              </a:xfrm>
              <a:prstGeom prst="rect">
                <a:avLst/>
              </a:prstGeom>
              <a:blipFill rotWithShape="1">
                <a:blip r:embed="rId2"/>
                <a:stretch>
                  <a:fillRect l="-803" t="-769" r="-730" b="-134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835696" y="316285"/>
            <a:ext cx="6192688" cy="808459"/>
          </a:xfrm>
        </p:spPr>
        <p:txBody>
          <a:bodyPr/>
          <a:lstStyle/>
          <a:p>
            <a:r>
              <a:rPr lang="pt-PT" sz="3200" dirty="0"/>
              <a:t>O efeito Doppler em ondas sonoras</a:t>
            </a:r>
            <a:endParaRPr lang="pt-PT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788" y="1386898"/>
            <a:ext cx="268605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1824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554" y="2348880"/>
            <a:ext cx="6302895" cy="21602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2607" y="1412776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Os espetros </a:t>
            </a:r>
            <a:r>
              <a:rPr lang="pt-BR" sz="2000" dirty="0" smtClean="0"/>
              <a:t>(de absorção) das </a:t>
            </a:r>
            <a:r>
              <a:rPr lang="pt-BR" sz="2000" dirty="0"/>
              <a:t>estrelas têm riscas pretas </a:t>
            </a:r>
            <a:r>
              <a:rPr lang="pt-BR" sz="2000" dirty="0" smtClean="0"/>
              <a:t>sobre </a:t>
            </a:r>
            <a:r>
              <a:rPr lang="pt-BR" sz="2000" dirty="0"/>
              <a:t>um </a:t>
            </a:r>
            <a:r>
              <a:rPr lang="pt-BR" sz="2000" dirty="0" smtClean="0"/>
              <a:t>espetro de radiação visível contínuo. Devido a esta razão </a:t>
            </a:r>
            <a:r>
              <a:rPr lang="pt-BR" sz="2000" dirty="0"/>
              <a:t>também se chamam </a:t>
            </a:r>
            <a:r>
              <a:rPr lang="pt-BR" sz="2000" b="1" dirty="0">
                <a:solidFill>
                  <a:srgbClr val="FF9900"/>
                </a:solidFill>
              </a:rPr>
              <a:t>espetros de riscas</a:t>
            </a:r>
            <a:r>
              <a:rPr lang="pt-BR" sz="2000" dirty="0" smtClean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537" y="4437112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Estas </a:t>
            </a:r>
            <a:r>
              <a:rPr lang="pt-BR" sz="2000" dirty="0"/>
              <a:t>riscas escuras correspondem a comprimentos de onda da radiação</a:t>
            </a:r>
            <a:r>
              <a:rPr lang="pt-BR" sz="2000" dirty="0" smtClean="0"/>
              <a:t>, emitida </a:t>
            </a:r>
            <a:r>
              <a:rPr lang="pt-BR" sz="2000" dirty="0"/>
              <a:t>pela estrela, que não chegam ao </a:t>
            </a:r>
            <a:r>
              <a:rPr lang="pt-BR" sz="2000" dirty="0" smtClean="0"/>
              <a:t>observador, </a:t>
            </a:r>
            <a:r>
              <a:rPr lang="pt-BR" sz="2000" dirty="0"/>
              <a:t>devido à absorção </a:t>
            </a:r>
            <a:r>
              <a:rPr lang="pt-BR" sz="2000" dirty="0" smtClean="0"/>
              <a:t>por material </a:t>
            </a:r>
            <a:r>
              <a:rPr lang="pt-BR" sz="2000" dirty="0"/>
              <a:t>gasoso que se encontra entre a estrela e o </a:t>
            </a:r>
            <a:r>
              <a:rPr lang="pt-BR" sz="2000" dirty="0" smtClean="0"/>
              <a:t>observador.</a:t>
            </a:r>
          </a:p>
          <a:p>
            <a:pPr algn="just"/>
            <a:r>
              <a:rPr lang="pt-BR" sz="2000" dirty="0" smtClean="0"/>
              <a:t>As </a:t>
            </a:r>
            <a:r>
              <a:rPr lang="pt-BR" sz="2000" dirty="0"/>
              <a:t>riscas </a:t>
            </a:r>
            <a:r>
              <a:rPr lang="pt-BR" sz="2000" dirty="0" smtClean="0"/>
              <a:t>escuras permitem identificar os elementos químicos constituintes desse material gasoso.</a:t>
            </a:r>
            <a:endParaRPr lang="en-GB" sz="20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sz="3200" dirty="0"/>
              <a:t>O efeito Doppler em ondas eletromagnéticas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113892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1692" y="1556792"/>
            <a:ext cx="8352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A observação do espetro de outras estrelas, de galáxias ou </a:t>
            </a:r>
            <a:r>
              <a:rPr lang="pt-BR" sz="2000" dirty="0" smtClean="0"/>
              <a:t>quasares mostra </a:t>
            </a:r>
            <a:r>
              <a:rPr lang="pt-BR" sz="2000" dirty="0"/>
              <a:t>que, geralmente, as riscas </a:t>
            </a:r>
            <a:r>
              <a:rPr lang="pt-BR" sz="2000" dirty="0" smtClean="0"/>
              <a:t>escuras estão </a:t>
            </a:r>
            <a:r>
              <a:rPr lang="pt-BR" sz="2000" dirty="0"/>
              <a:t>deslocadas relativamente à posição de </a:t>
            </a:r>
            <a:r>
              <a:rPr lang="pt-BR" sz="2000" dirty="0" smtClean="0"/>
              <a:t>um espetro </a:t>
            </a:r>
            <a:r>
              <a:rPr lang="pt-BR" sz="2000" dirty="0"/>
              <a:t>de emissão de </a:t>
            </a:r>
            <a:r>
              <a:rPr lang="pt-BR" sz="2000" dirty="0" smtClean="0"/>
              <a:t>referência</a:t>
            </a: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856" y="2572455"/>
            <a:ext cx="4170308" cy="1881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5342" y="2584667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Exemplo de um espetro de emissão de referência obtido em laboratório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650164" y="3435781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Exemplo de um espetro de absorção de uma estrela.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73700" y="4509120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Na maior parte dos casos, as riscas dos espetros de corpos celestes surgem deslocadas </a:t>
            </a:r>
            <a:r>
              <a:rPr lang="pt-BR" sz="2000" dirty="0"/>
              <a:t>para o sentido dos maiores comprimentos de onda </a:t>
            </a:r>
            <a:r>
              <a:rPr lang="pt-BR" sz="2000" dirty="0" smtClean="0"/>
              <a:t>(no sentido da limite vermelho </a:t>
            </a:r>
            <a:r>
              <a:rPr lang="pt-BR" sz="2000" dirty="0"/>
              <a:t>do </a:t>
            </a:r>
            <a:r>
              <a:rPr lang="pt-BR" sz="2000" dirty="0" smtClean="0"/>
              <a:t>espetro visível). </a:t>
            </a:r>
            <a:r>
              <a:rPr lang="pt-BR" sz="2000" dirty="0"/>
              <a:t>Por esta </a:t>
            </a:r>
            <a:r>
              <a:rPr lang="pt-BR" sz="2000" dirty="0" smtClean="0"/>
              <a:t>razão </a:t>
            </a:r>
            <a:r>
              <a:rPr lang="en-GB" sz="2000" dirty="0" err="1" smtClean="0"/>
              <a:t>designam</a:t>
            </a:r>
            <a:r>
              <a:rPr lang="en-GB" sz="2000" dirty="0" smtClean="0"/>
              <a:t>-</a:t>
            </a:r>
            <a:r>
              <a:rPr lang="pt-BR" sz="2000" dirty="0" smtClean="0"/>
              <a:t>se </a:t>
            </a:r>
            <a:r>
              <a:rPr lang="pt-BR" sz="2000" b="1" dirty="0">
                <a:solidFill>
                  <a:srgbClr val="FF9900"/>
                </a:solidFill>
              </a:rPr>
              <a:t>desvios para o vermelho</a:t>
            </a:r>
            <a:r>
              <a:rPr lang="pt-BR" sz="2000" dirty="0"/>
              <a:t>.</a:t>
            </a:r>
            <a:endParaRPr lang="en-GB" sz="20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O efeito Doppler em ondas eletromagnéticas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2925266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1556792"/>
            <a:ext cx="84249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Mas há </a:t>
            </a:r>
            <a:r>
              <a:rPr lang="pt-BR" sz="2000" dirty="0"/>
              <a:t>espetros de alguns corpos celestes, que apresentam </a:t>
            </a:r>
            <a:r>
              <a:rPr lang="pt-BR" sz="2000" dirty="0" smtClean="0"/>
              <a:t>desvios para </a:t>
            </a:r>
            <a:r>
              <a:rPr lang="pt-BR" sz="2000" dirty="0"/>
              <a:t>a região de menores comprimentos de onda </a:t>
            </a:r>
            <a:r>
              <a:rPr lang="pt-BR" sz="2000" dirty="0" smtClean="0"/>
              <a:t>(deslocamentos no sentido da extremidade azul/violeta do espetro visível, também designados por </a:t>
            </a:r>
            <a:r>
              <a:rPr lang="pt-BR" sz="2000" b="1" dirty="0" smtClean="0">
                <a:solidFill>
                  <a:srgbClr val="FF9900"/>
                </a:solidFill>
              </a:rPr>
              <a:t>desvios </a:t>
            </a:r>
            <a:r>
              <a:rPr lang="pt-BR" sz="2000" b="1" dirty="0">
                <a:solidFill>
                  <a:srgbClr val="FF9900"/>
                </a:solidFill>
              </a:rPr>
              <a:t>para o </a:t>
            </a:r>
            <a:r>
              <a:rPr lang="pt-BR" sz="2000" b="1" dirty="0" smtClean="0">
                <a:solidFill>
                  <a:srgbClr val="FF9900"/>
                </a:solidFill>
              </a:rPr>
              <a:t>azul</a:t>
            </a:r>
            <a:r>
              <a:rPr lang="pt-BR" sz="2000" dirty="0" smtClean="0"/>
              <a:t>.</a:t>
            </a:r>
            <a:endParaRPr lang="pt-BR" sz="2000" dirty="0"/>
          </a:p>
          <a:p>
            <a:pPr algn="just"/>
            <a:r>
              <a:rPr lang="pt-BR" sz="2000" dirty="0" smtClean="0"/>
              <a:t>Os </a:t>
            </a:r>
            <a:r>
              <a:rPr lang="pt-BR" sz="2000" dirty="0"/>
              <a:t>desvios observados, para o azul ou para </a:t>
            </a:r>
            <a:r>
              <a:rPr lang="pt-BR" sz="2000" dirty="0" smtClean="0"/>
              <a:t>o vermelho</a:t>
            </a:r>
            <a:r>
              <a:rPr lang="pt-BR" sz="2000" dirty="0"/>
              <a:t>, estão </a:t>
            </a:r>
            <a:r>
              <a:rPr lang="pt-BR" sz="2000" dirty="0">
                <a:solidFill>
                  <a:srgbClr val="FF9900"/>
                </a:solidFill>
              </a:rPr>
              <a:t>relacionados com o </a:t>
            </a:r>
            <a:r>
              <a:rPr lang="pt-BR" sz="2000" b="1" dirty="0">
                <a:solidFill>
                  <a:srgbClr val="FF9900"/>
                </a:solidFill>
              </a:rPr>
              <a:t>efeito Doppler</a:t>
            </a:r>
            <a:r>
              <a:rPr lang="pt-BR" sz="2000" dirty="0"/>
              <a:t>.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645024"/>
            <a:ext cx="3590091" cy="1592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67944" y="3645024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Exemplo de um espetro de absorção de referência obtido em laboratório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067944" y="429309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Desvio para o vermelho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067944" y="4725144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Desvio para o azul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O efeito Doppler em ondas eletromagnéticas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3202345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1268760"/>
            <a:ext cx="3590091" cy="15922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772816"/>
            <a:ext cx="3263719" cy="2487891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3131840" y="2204864"/>
            <a:ext cx="2160240" cy="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75856" y="2708920"/>
            <a:ext cx="2088232" cy="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87824" y="1916832"/>
            <a:ext cx="26730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/>
              <a:t>Desvio para o vermelho</a:t>
            </a:r>
            <a:endParaRPr lang="en-GB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3275856" y="2420888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/>
              <a:t>Desvio para o azul</a:t>
            </a:r>
            <a:endParaRPr lang="en-GB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3059832" y="1268760"/>
            <a:ext cx="267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Espetro de referência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23528" y="4260707"/>
            <a:ext cx="84249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• </a:t>
            </a:r>
            <a:r>
              <a:rPr lang="pt-BR" sz="2000" dirty="0"/>
              <a:t>se os astros se estão a </a:t>
            </a:r>
            <a:r>
              <a:rPr lang="pt-BR" sz="2000" b="1" dirty="0">
                <a:solidFill>
                  <a:srgbClr val="FF9900"/>
                </a:solidFill>
              </a:rPr>
              <a:t>afastar</a:t>
            </a:r>
            <a:r>
              <a:rPr lang="pt-BR" sz="2000" dirty="0"/>
              <a:t>, a frequência detetada da radiação </a:t>
            </a:r>
            <a:r>
              <a:rPr lang="pt-BR" sz="2000" dirty="0" smtClean="0"/>
              <a:t>emitida </a:t>
            </a:r>
            <a:r>
              <a:rPr lang="en-GB" sz="2000" dirty="0" err="1" smtClean="0"/>
              <a:t>pelo</a:t>
            </a:r>
            <a:r>
              <a:rPr lang="en-GB" sz="2000" dirty="0" smtClean="0"/>
              <a:t> </a:t>
            </a:r>
            <a:r>
              <a:rPr lang="en-GB" sz="2000" dirty="0" err="1"/>
              <a:t>astro</a:t>
            </a:r>
            <a:r>
              <a:rPr lang="en-GB" sz="2000" dirty="0"/>
              <a:t> </a:t>
            </a:r>
            <a:r>
              <a:rPr lang="en-GB" sz="2000" dirty="0" err="1" smtClean="0"/>
              <a:t>encontra</a:t>
            </a:r>
            <a:r>
              <a:rPr lang="en-GB" sz="2000" dirty="0" smtClean="0"/>
              <a:t>-</a:t>
            </a:r>
            <a:r>
              <a:rPr lang="pt-BR" sz="2000" dirty="0" smtClean="0"/>
              <a:t>se </a:t>
            </a:r>
            <a:r>
              <a:rPr lang="pt-BR" sz="2000" dirty="0"/>
              <a:t>desviada para frequências menores </a:t>
            </a:r>
            <a:r>
              <a:rPr lang="pt-BR" sz="2000" dirty="0" smtClean="0"/>
              <a:t>(maiores comprimentos </a:t>
            </a:r>
            <a:r>
              <a:rPr lang="pt-BR" sz="2000" dirty="0"/>
              <a:t>de </a:t>
            </a:r>
            <a:r>
              <a:rPr lang="pt-BR" sz="2000" dirty="0" smtClean="0"/>
              <a:t>onda) - </a:t>
            </a:r>
            <a:r>
              <a:rPr lang="pt-BR" sz="2000" b="1" dirty="0">
                <a:solidFill>
                  <a:srgbClr val="FF9900"/>
                </a:solidFill>
              </a:rPr>
              <a:t>desvio </a:t>
            </a:r>
            <a:r>
              <a:rPr lang="pt-BR" sz="2000" b="1" dirty="0" smtClean="0">
                <a:solidFill>
                  <a:srgbClr val="FF9900"/>
                </a:solidFill>
              </a:rPr>
              <a:t>para </a:t>
            </a:r>
            <a:r>
              <a:rPr lang="en-GB" sz="2000" b="1" dirty="0" smtClean="0">
                <a:solidFill>
                  <a:srgbClr val="FF9900"/>
                </a:solidFill>
              </a:rPr>
              <a:t>o </a:t>
            </a:r>
            <a:r>
              <a:rPr lang="en-GB" sz="2000" b="1" dirty="0" err="1">
                <a:solidFill>
                  <a:srgbClr val="FF9900"/>
                </a:solidFill>
              </a:rPr>
              <a:t>vermelho</a:t>
            </a:r>
            <a:r>
              <a:rPr lang="en-GB" sz="2000" dirty="0"/>
              <a:t>;</a:t>
            </a:r>
          </a:p>
          <a:p>
            <a:pPr algn="just"/>
            <a:r>
              <a:rPr lang="pt-BR" sz="2000" dirty="0"/>
              <a:t>• se os astros se estão a </a:t>
            </a:r>
            <a:r>
              <a:rPr lang="pt-BR" sz="2000" b="1" dirty="0">
                <a:solidFill>
                  <a:srgbClr val="FF9900"/>
                </a:solidFill>
              </a:rPr>
              <a:t>aproximar</a:t>
            </a:r>
            <a:r>
              <a:rPr lang="pt-BR" sz="2000" dirty="0"/>
              <a:t>, a frequência detetada da radiação </a:t>
            </a:r>
            <a:r>
              <a:rPr lang="pt-BR" sz="2000" dirty="0" smtClean="0"/>
              <a:t>emitida </a:t>
            </a:r>
            <a:r>
              <a:rPr lang="en-GB" sz="2000" dirty="0" err="1" smtClean="0"/>
              <a:t>pelo</a:t>
            </a:r>
            <a:r>
              <a:rPr lang="en-GB" sz="2000" dirty="0" smtClean="0"/>
              <a:t> </a:t>
            </a:r>
            <a:r>
              <a:rPr lang="en-GB" sz="2000" dirty="0" err="1"/>
              <a:t>astro</a:t>
            </a:r>
            <a:r>
              <a:rPr lang="en-GB" sz="2000" dirty="0"/>
              <a:t> </a:t>
            </a:r>
            <a:r>
              <a:rPr lang="en-GB" sz="2000" dirty="0" err="1" smtClean="0"/>
              <a:t>encontra</a:t>
            </a:r>
            <a:r>
              <a:rPr lang="en-GB" sz="2000" dirty="0" smtClean="0"/>
              <a:t>-</a:t>
            </a:r>
            <a:r>
              <a:rPr lang="pt-BR" sz="2000" dirty="0" smtClean="0"/>
              <a:t>se </a:t>
            </a:r>
            <a:r>
              <a:rPr lang="pt-BR" sz="2000" dirty="0"/>
              <a:t>desviada para frequências maiores </a:t>
            </a:r>
            <a:r>
              <a:rPr lang="pt-BR" sz="2000" dirty="0" smtClean="0"/>
              <a:t>(menores comprimentos </a:t>
            </a:r>
            <a:r>
              <a:rPr lang="pt-BR" sz="2000" dirty="0"/>
              <a:t>de </a:t>
            </a:r>
            <a:r>
              <a:rPr lang="pt-BR" sz="2000" dirty="0" smtClean="0"/>
              <a:t>onda) - </a:t>
            </a:r>
            <a:r>
              <a:rPr lang="pt-BR" sz="2000" b="1" dirty="0">
                <a:solidFill>
                  <a:srgbClr val="FF9900"/>
                </a:solidFill>
              </a:rPr>
              <a:t>desvio para o azul</a:t>
            </a:r>
            <a:r>
              <a:rPr lang="pt-BR" sz="2000" dirty="0"/>
              <a:t>.</a:t>
            </a:r>
            <a:endParaRPr lang="en-GB" sz="2000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O efeito Doppler em ondas eletromagnéticas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1432270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628800"/>
            <a:ext cx="8000631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22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5688" y="1196752"/>
            <a:ext cx="690751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/>
              <a:t>A maior parte dos espetros de riscas de absorção dos astros e galáxias estudados apresentam </a:t>
            </a:r>
            <a:r>
              <a:rPr lang="pt-BR" sz="2000" b="1" dirty="0" smtClean="0">
                <a:solidFill>
                  <a:srgbClr val="FF9900"/>
                </a:solidFill>
              </a:rPr>
              <a:t>desvios </a:t>
            </a:r>
            <a:r>
              <a:rPr lang="pt-BR" sz="2000" b="1" dirty="0">
                <a:solidFill>
                  <a:srgbClr val="FF9900"/>
                </a:solidFill>
              </a:rPr>
              <a:t>para </a:t>
            </a:r>
            <a:r>
              <a:rPr lang="en-GB" sz="2000" b="1" dirty="0">
                <a:solidFill>
                  <a:srgbClr val="FF9900"/>
                </a:solidFill>
              </a:rPr>
              <a:t>o </a:t>
            </a:r>
            <a:r>
              <a:rPr lang="en-GB" sz="2000" b="1" dirty="0" err="1" smtClean="0">
                <a:solidFill>
                  <a:srgbClr val="FF9900"/>
                </a:solidFill>
              </a:rPr>
              <a:t>vermelho</a:t>
            </a:r>
            <a:r>
              <a:rPr lang="en-GB" sz="2000" dirty="0" smtClean="0"/>
              <a:t>. </a:t>
            </a:r>
            <a:r>
              <a:rPr lang="en-GB" sz="2000" dirty="0" err="1" smtClean="0"/>
              <a:t>Esta</a:t>
            </a:r>
            <a:r>
              <a:rPr lang="en-GB" sz="2000" dirty="0" smtClean="0"/>
              <a:t> </a:t>
            </a:r>
            <a:r>
              <a:rPr lang="en-GB" sz="2000" dirty="0" err="1" smtClean="0"/>
              <a:t>constatação</a:t>
            </a:r>
            <a:r>
              <a:rPr lang="en-GB" sz="2000" dirty="0" smtClean="0"/>
              <a:t> </a:t>
            </a:r>
            <a:r>
              <a:rPr lang="en-GB" sz="2000" dirty="0" err="1" smtClean="0"/>
              <a:t>contribui</a:t>
            </a:r>
            <a:r>
              <a:rPr lang="en-GB" sz="2000" dirty="0" smtClean="0"/>
              <a:t> para</a:t>
            </a:r>
            <a:r>
              <a:rPr lang="pt-BR" sz="2000" dirty="0" smtClean="0"/>
              <a:t> </a:t>
            </a:r>
            <a:r>
              <a:rPr lang="pt-BR" sz="2000" dirty="0"/>
              <a:t>aceitação, quase generalizada, do modelo do </a:t>
            </a:r>
            <a:r>
              <a:rPr lang="pt-BR" sz="2000" i="1" dirty="0"/>
              <a:t>Big Bang </a:t>
            </a:r>
            <a:r>
              <a:rPr lang="pt-BR" sz="2000" dirty="0"/>
              <a:t>e da expansão do Universo </a:t>
            </a:r>
            <a:endParaRPr lang="en-GB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2805896"/>
            <a:ext cx="6696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Em 1927, o padre astrónomo belga </a:t>
            </a:r>
            <a:r>
              <a:rPr lang="pt-BR" sz="2000" b="1" dirty="0" smtClean="0">
                <a:solidFill>
                  <a:srgbClr val="FFAB00"/>
                </a:solidFill>
              </a:rPr>
              <a:t>Georges Lemaître </a:t>
            </a:r>
            <a:r>
              <a:rPr lang="pt-BR" sz="2000" dirty="0" smtClean="0"/>
              <a:t>propôs uma </a:t>
            </a:r>
            <a:r>
              <a:rPr lang="pt-BR" sz="2000" b="1" dirty="0" smtClean="0">
                <a:solidFill>
                  <a:srgbClr val="FFAB00"/>
                </a:solidFill>
              </a:rPr>
              <a:t>teoria de expansão do Universo </a:t>
            </a:r>
            <a:r>
              <a:rPr lang="pt-BR" sz="2000" dirty="0" smtClean="0"/>
              <a:t>e foi o primeiro a estabelecer uma relação que posteriormente viria a ser conhecida como a Lei de Hubble.</a:t>
            </a: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4293096"/>
            <a:ext cx="66967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Em 1919, o </a:t>
            </a:r>
            <a:r>
              <a:rPr lang="pt-BR" sz="2000" b="1" dirty="0" smtClean="0">
                <a:solidFill>
                  <a:srgbClr val="FFAB00"/>
                </a:solidFill>
              </a:rPr>
              <a:t>Edwin </a:t>
            </a:r>
            <a:r>
              <a:rPr lang="pt-BR" sz="2000" b="1" dirty="0">
                <a:solidFill>
                  <a:srgbClr val="FFAB00"/>
                </a:solidFill>
              </a:rPr>
              <a:t>Hubble </a:t>
            </a:r>
            <a:r>
              <a:rPr lang="pt-BR" sz="2000" dirty="0"/>
              <a:t>foi trabalhar para o Observatório </a:t>
            </a:r>
            <a:r>
              <a:rPr lang="pt-BR" sz="2000" dirty="0" smtClean="0"/>
              <a:t>de Monte </a:t>
            </a:r>
            <a:r>
              <a:rPr lang="pt-BR" sz="2000" dirty="0"/>
              <a:t>Wilson </a:t>
            </a:r>
            <a:r>
              <a:rPr lang="pt-BR" sz="2000" dirty="0" smtClean="0"/>
              <a:t>(Califórnia). Ao </a:t>
            </a:r>
            <a:r>
              <a:rPr lang="pt-BR" sz="2000" dirty="0"/>
              <a:t>calcular as distâncias de um </a:t>
            </a:r>
            <a:r>
              <a:rPr lang="pt-BR" sz="2000" dirty="0" smtClean="0"/>
              <a:t>determinado tipo </a:t>
            </a:r>
            <a:r>
              <a:rPr lang="pt-BR" sz="2000" dirty="0"/>
              <a:t>de estrelas, designadas cefeidas, </a:t>
            </a:r>
            <a:r>
              <a:rPr lang="pt-BR" sz="2000" dirty="0" smtClean="0"/>
              <a:t>percebeu-se </a:t>
            </a:r>
            <a:r>
              <a:rPr lang="pt-BR" sz="2000" dirty="0"/>
              <a:t>que o Universo era </a:t>
            </a:r>
            <a:r>
              <a:rPr lang="pt-BR" sz="2000" dirty="0" smtClean="0"/>
              <a:t>constituído por </a:t>
            </a:r>
            <a:r>
              <a:rPr lang="pt-BR" sz="2000" dirty="0"/>
              <a:t>milhares de milhões </a:t>
            </a:r>
            <a:r>
              <a:rPr lang="pt-BR" sz="2000" dirty="0" smtClean="0"/>
              <a:t>de </a:t>
            </a:r>
            <a:r>
              <a:rPr lang="pt-BR" sz="2000" dirty="0"/>
              <a:t>galáxias, cada uma delas com </a:t>
            </a:r>
            <a:r>
              <a:rPr lang="pt-BR" sz="2000" dirty="0" smtClean="0"/>
              <a:t>10</a:t>
            </a:r>
            <a:r>
              <a:rPr lang="pt-BR" sz="2000" baseline="30000" dirty="0" smtClean="0"/>
              <a:t>11 </a:t>
            </a:r>
            <a:r>
              <a:rPr lang="en-GB" sz="2000" dirty="0" smtClean="0"/>
              <a:t>a </a:t>
            </a:r>
            <a:r>
              <a:rPr lang="en-GB" sz="2000" dirty="0"/>
              <a:t>10</a:t>
            </a:r>
            <a:r>
              <a:rPr lang="en-GB" sz="2000" baseline="30000" dirty="0"/>
              <a:t>12</a:t>
            </a:r>
            <a:r>
              <a:rPr lang="en-GB" sz="2000" dirty="0"/>
              <a:t> </a:t>
            </a:r>
            <a:r>
              <a:rPr lang="en-GB" sz="2000" dirty="0" err="1"/>
              <a:t>estrelas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O efeito Doppler e expansão do Universo</a:t>
            </a:r>
            <a:endParaRPr lang="pt-PT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485" y="2012156"/>
            <a:ext cx="151447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781" y="4293096"/>
            <a:ext cx="15049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593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628800"/>
            <a:ext cx="83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Hubble </a:t>
            </a:r>
            <a:r>
              <a:rPr lang="pt-BR" sz="2000" dirty="0"/>
              <a:t>usou observações de </a:t>
            </a:r>
            <a:r>
              <a:rPr lang="pt-BR" sz="2000" b="1" dirty="0">
                <a:solidFill>
                  <a:srgbClr val="FFAB00"/>
                </a:solidFill>
              </a:rPr>
              <a:t>desvios para o vermelho </a:t>
            </a:r>
            <a:r>
              <a:rPr lang="pt-BR" sz="2000" dirty="0"/>
              <a:t>de espetros </a:t>
            </a:r>
            <a:r>
              <a:rPr lang="pt-BR" sz="2000" dirty="0" smtClean="0"/>
              <a:t>obtidos pelo </a:t>
            </a:r>
            <a:r>
              <a:rPr lang="pt-BR" sz="2000" dirty="0"/>
              <a:t>astrónomo americano Vesto Slipher e por si próprio, que </a:t>
            </a:r>
            <a:r>
              <a:rPr lang="pt-BR" sz="2000" dirty="0" smtClean="0"/>
              <a:t>comparou com </a:t>
            </a:r>
            <a:r>
              <a:rPr lang="pt-BR" sz="2000" dirty="0"/>
              <a:t>as distâncias a que ficavam </a:t>
            </a:r>
            <a:r>
              <a:rPr lang="pt-BR" sz="2000" dirty="0" smtClean="0"/>
              <a:t>algumas </a:t>
            </a:r>
            <a:r>
              <a:rPr lang="pt-BR" sz="2000" dirty="0"/>
              <a:t>galáxias. Verificou também </a:t>
            </a:r>
            <a:r>
              <a:rPr lang="pt-BR" sz="2000" dirty="0" smtClean="0"/>
              <a:t>que </a:t>
            </a:r>
            <a:r>
              <a:rPr lang="pt-BR" sz="2000" dirty="0"/>
              <a:t>quanto mais afastada estivesse a galáxia </a:t>
            </a:r>
            <a:r>
              <a:rPr lang="pt-BR" sz="2000" dirty="0" smtClean="0"/>
              <a:t>estudada, </a:t>
            </a:r>
            <a:r>
              <a:rPr lang="pt-BR" sz="2000" dirty="0"/>
              <a:t>relativamente à nossa, maior era o desvio das riscas do espetro para o lado do </a:t>
            </a:r>
            <a:r>
              <a:rPr lang="pt-BR" sz="2000" dirty="0" smtClean="0"/>
              <a:t>vermelho. Hubble associou </a:t>
            </a:r>
            <a:r>
              <a:rPr lang="pt-BR" sz="2000" dirty="0"/>
              <a:t>estes </a:t>
            </a:r>
            <a:r>
              <a:rPr lang="pt-BR" sz="2000" dirty="0" smtClean="0"/>
              <a:t>desvios ao </a:t>
            </a:r>
            <a:r>
              <a:rPr lang="pt-BR" sz="2000" b="1" dirty="0">
                <a:solidFill>
                  <a:srgbClr val="FFAB00"/>
                </a:solidFill>
              </a:rPr>
              <a:t>efeito Doppler</a:t>
            </a:r>
            <a:r>
              <a:rPr lang="pt-BR" sz="2000" dirty="0" smtClean="0"/>
              <a:t>.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995772"/>
            <a:ext cx="3201250" cy="18722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95936" y="5291916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/>
              <a:t>Exemplo de espetro de referência (em repouso)</a:t>
            </a:r>
            <a:endParaRPr lang="en-GB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259632" y="5795972"/>
            <a:ext cx="267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Linhas de referência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995936" y="4571836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Exemplo de um espetro de de riscas de uma galáxia mais próxima.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995936" y="3923764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Exemplo de um espetro de de riscas de uma galáxia longínqua.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O efeito Doppler e expansão do Universo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3223258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295728"/>
            <a:ext cx="4579620" cy="27508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131708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Hubble comparou a velocidade de afastamento de algumas </a:t>
            </a:r>
            <a:r>
              <a:rPr lang="pt-BR" sz="2000" dirty="0" smtClean="0"/>
              <a:t>galáxias observadas </a:t>
            </a:r>
            <a:r>
              <a:rPr lang="pt-BR" sz="2000" dirty="0"/>
              <a:t>com a distância a que se encontravam da Terra e obteve </a:t>
            </a:r>
            <a:r>
              <a:rPr lang="pt-BR" sz="2000" dirty="0" smtClean="0"/>
              <a:t>o resultado </a:t>
            </a:r>
            <a:r>
              <a:rPr lang="pt-BR" sz="2000" dirty="0"/>
              <a:t>que se ilustra no </a:t>
            </a:r>
            <a:r>
              <a:rPr lang="pt-BR" sz="2000" dirty="0" smtClean="0"/>
              <a:t>gráfico.</a:t>
            </a:r>
            <a:endParaRPr lang="en-GB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67544" y="5011340"/>
                <a:ext cx="835292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BR" sz="2000" dirty="0"/>
                  <a:t>O gráfico revela que a velocidade de afastamento das galáxias é </a:t>
                </a:r>
                <a:r>
                  <a:rPr lang="pt-BR" sz="2000" dirty="0" smtClean="0"/>
                  <a:t>diretamente proporcional </a:t>
                </a:r>
                <a:r>
                  <a:rPr lang="pt-BR" sz="2000" dirty="0"/>
                  <a:t>à distância a que elas se encontram da Terra. </a:t>
                </a:r>
                <a:r>
                  <a:rPr lang="pt-BR" sz="2000" dirty="0" smtClean="0"/>
                  <a:t>A </a:t>
                </a:r>
                <a:r>
                  <a:rPr lang="pt-BR" sz="2000" dirty="0"/>
                  <a:t>equação da reta de ajuste aos valores obtidos </a:t>
                </a:r>
                <a:r>
                  <a:rPr lang="pt-BR" sz="2000" dirty="0" smtClean="0"/>
                  <a:t>(</a:t>
                </a:r>
                <a14:m>
                  <m:oMath xmlns:m="http://schemas.openxmlformats.org/officeDocument/2006/math">
                    <m:r>
                      <a:rPr lang="pt-PT" sz="2000" b="1" i="1" smtClean="0">
                        <a:solidFill>
                          <a:srgbClr val="FF990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pt-PT" sz="2000" b="1" i="1" smtClean="0">
                        <a:solidFill>
                          <a:srgbClr val="FF99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b="1" i="1" smtClean="0">
                        <a:solidFill>
                          <a:srgbClr val="FF9900"/>
                        </a:solidFill>
                        <a:latin typeface="Cambria Math" panose="02040503050406030204" pitchFamily="18" charset="0"/>
                      </a:rPr>
                      <m:t>𝑯</m:t>
                    </m:r>
                    <m:r>
                      <a:rPr lang="pt-PT" sz="2000" b="1" i="1" smtClean="0">
                        <a:solidFill>
                          <a:srgbClr val="FF99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pt-PT" sz="2000" b="1" i="1" smtClean="0">
                        <a:solidFill>
                          <a:srgbClr val="FF9900"/>
                        </a:solidFill>
                        <a:latin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pt-BR" sz="2000" dirty="0" smtClean="0"/>
                  <a:t>) é conhecida como </a:t>
                </a:r>
                <a:r>
                  <a:rPr lang="pt-BR" sz="2000" dirty="0"/>
                  <a:t>a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Lei de Hubble</a:t>
                </a:r>
                <a:r>
                  <a:rPr lang="pt-BR" sz="2000" dirty="0"/>
                  <a:t>. O declive </a:t>
                </a:r>
                <a:r>
                  <a:rPr lang="pt-BR" sz="2000" dirty="0" smtClean="0"/>
                  <a:t>da reta (</a:t>
                </a:r>
                <a:r>
                  <a:rPr lang="pt-BR" sz="2000" b="1" i="1" dirty="0" smtClean="0">
                    <a:solidFill>
                      <a:srgbClr val="FF9900"/>
                    </a:solidFill>
                  </a:rPr>
                  <a:t>H</a:t>
                </a:r>
                <a:r>
                  <a:rPr lang="pt-BR" sz="2000" dirty="0" smtClean="0"/>
                  <a:t>) </a:t>
                </a:r>
                <a:r>
                  <a:rPr lang="pt-BR" sz="2000" dirty="0"/>
                  <a:t>é a </a:t>
                </a:r>
                <a:r>
                  <a:rPr lang="pt-BR" sz="2000" b="1" dirty="0">
                    <a:solidFill>
                      <a:srgbClr val="FF9900"/>
                    </a:solidFill>
                  </a:rPr>
                  <a:t>constante de Hubble</a:t>
                </a:r>
                <a:r>
                  <a:rPr lang="pt-BR" sz="2000" dirty="0" smtClean="0"/>
                  <a:t>.</a:t>
                </a:r>
                <a:endParaRPr lang="pt-BR" sz="20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011340"/>
                <a:ext cx="8352928" cy="1323439"/>
              </a:xfrm>
              <a:prstGeom prst="rect">
                <a:avLst/>
              </a:prstGeom>
              <a:blipFill rotWithShape="1">
                <a:blip r:embed="rId3"/>
                <a:stretch>
                  <a:fillRect l="-803" t="-1843" r="-730" b="-783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452320" y="2708920"/>
                <a:ext cx="8639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pt-PT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pt-PT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320" y="2708920"/>
                <a:ext cx="863954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2817" r="-4930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Curved Connector 9"/>
          <p:cNvCxnSpPr>
            <a:stCxn id="8" idx="2"/>
          </p:cNvCxnSpPr>
          <p:nvPr/>
        </p:nvCxnSpPr>
        <p:spPr>
          <a:xfrm rot="5400000">
            <a:off x="6654681" y="2055367"/>
            <a:ext cx="299065" cy="2160169"/>
          </a:xfrm>
          <a:prstGeom prst="curved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O efeito Doppler e expansão do Universo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2884630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484784"/>
            <a:ext cx="60486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 smtClean="0">
                <a:solidFill>
                  <a:srgbClr val="FF9900"/>
                </a:solidFill>
              </a:rPr>
              <a:t>Se </a:t>
            </a:r>
            <a:r>
              <a:rPr lang="pt-BR" sz="2000" b="1" dirty="0">
                <a:solidFill>
                  <a:srgbClr val="FF9900"/>
                </a:solidFill>
              </a:rPr>
              <a:t>as galáxias se estão a afastar umas das outras, então significa que </a:t>
            </a:r>
            <a:r>
              <a:rPr lang="pt-BR" sz="2000" b="1" dirty="0" smtClean="0">
                <a:solidFill>
                  <a:srgbClr val="FF9900"/>
                </a:solidFill>
              </a:rPr>
              <a:t>no passado </a:t>
            </a:r>
            <a:r>
              <a:rPr lang="pt-BR" sz="2000" b="1" dirty="0">
                <a:solidFill>
                  <a:srgbClr val="FF9900"/>
                </a:solidFill>
              </a:rPr>
              <a:t>estiveram juntas</a:t>
            </a:r>
            <a:r>
              <a:rPr lang="pt-BR" sz="2000" dirty="0"/>
              <a:t>. As indicações fornecidas pela constante </a:t>
            </a:r>
            <a:r>
              <a:rPr lang="pt-BR" sz="2000" dirty="0" smtClean="0"/>
              <a:t>de Hubble </a:t>
            </a:r>
            <a:r>
              <a:rPr lang="pt-BR" sz="2000" dirty="0"/>
              <a:t>permitem estimar a idade do Universo.</a:t>
            </a:r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3717032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 err="1" smtClean="0"/>
              <a:t>Considera</a:t>
            </a:r>
            <a:r>
              <a:rPr lang="en-GB" sz="2000" dirty="0" smtClean="0"/>
              <a:t>-</a:t>
            </a:r>
            <a:r>
              <a:rPr lang="pt-BR" sz="2000" dirty="0" smtClean="0"/>
              <a:t>se </a:t>
            </a:r>
            <a:r>
              <a:rPr lang="pt-BR" sz="2000" dirty="0"/>
              <a:t>que o valor da constante de Hubble é cerca </a:t>
            </a:r>
            <a:r>
              <a:rPr lang="pt-BR" sz="2000" dirty="0" smtClean="0"/>
              <a:t>de </a:t>
            </a: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70 </a:t>
            </a:r>
            <a:r>
              <a:rPr lang="pt-BR" sz="2000" dirty="0"/>
              <a:t>km s</a:t>
            </a:r>
            <a:r>
              <a:rPr lang="pt-BR" sz="2000" baseline="30000" dirty="0"/>
              <a:t>-1</a:t>
            </a:r>
            <a:r>
              <a:rPr lang="pt-BR" sz="2000" dirty="0"/>
              <a:t> pc</a:t>
            </a:r>
            <a:r>
              <a:rPr lang="pt-BR" sz="2000" baseline="30000" dirty="0"/>
              <a:t>-1</a:t>
            </a:r>
            <a:r>
              <a:rPr lang="pt-BR" sz="2000" dirty="0"/>
              <a:t>. Se este for o valor da constante, a idade do Universo é </a:t>
            </a:r>
            <a:r>
              <a:rPr lang="pt-BR" sz="2000" dirty="0" smtClean="0"/>
              <a:t>cerca de </a:t>
            </a:r>
            <a:r>
              <a:rPr lang="pt-BR" sz="2000" dirty="0"/>
              <a:t>14 000 000 000 de anos.</a:t>
            </a:r>
          </a:p>
          <a:p>
            <a:pPr algn="just"/>
            <a:r>
              <a:rPr lang="pt-BR" sz="2000" dirty="0"/>
              <a:t>As observações de Hubble e a investigação que se seguiu </a:t>
            </a:r>
            <a:r>
              <a:rPr lang="pt-BR" sz="2000" dirty="0" smtClean="0"/>
              <a:t>permitiram estabelecer </a:t>
            </a:r>
            <a:r>
              <a:rPr lang="pt-BR" sz="2000" dirty="0"/>
              <a:t>um dos mais fortes </a:t>
            </a:r>
            <a:r>
              <a:rPr lang="pt-BR" sz="2000" b="1" dirty="0">
                <a:solidFill>
                  <a:srgbClr val="FF9900"/>
                </a:solidFill>
              </a:rPr>
              <a:t>argumentos a favor do modelo do </a:t>
            </a:r>
            <a:r>
              <a:rPr lang="pt-BR" sz="2000" b="1" dirty="0" smtClean="0">
                <a:solidFill>
                  <a:srgbClr val="FF9900"/>
                </a:solidFill>
              </a:rPr>
              <a:t>Universo </a:t>
            </a:r>
            <a:r>
              <a:rPr lang="en-GB" sz="2000" b="1" dirty="0" smtClean="0">
                <a:solidFill>
                  <a:srgbClr val="FF9900"/>
                </a:solidFill>
              </a:rPr>
              <a:t>em </a:t>
            </a:r>
            <a:r>
              <a:rPr lang="en-GB" sz="2000" b="1" dirty="0" err="1" smtClean="0">
                <a:solidFill>
                  <a:srgbClr val="FF9900"/>
                </a:solidFill>
              </a:rPr>
              <a:t>expansão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O efeito Doppler e expansão do Universo</a:t>
            </a:r>
            <a:endParaRPr lang="pt-PT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448780"/>
            <a:ext cx="2749696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3546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052736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Andrómeda e a Via Láctea são as maiores galáxias do Grupo Local de galáxias e a distância entre elas é cerca de 2,6 × 10</a:t>
            </a:r>
            <a:r>
              <a:rPr lang="pt-BR" sz="2000" baseline="30000" dirty="0" smtClean="0"/>
              <a:t>6</a:t>
            </a:r>
            <a:r>
              <a:rPr lang="pt-BR" sz="2000" dirty="0" smtClean="0"/>
              <a:t> anos-</a:t>
            </a:r>
            <a:r>
              <a:rPr lang="en-GB" sz="2000" dirty="0" smtClean="0"/>
              <a:t>luz.</a:t>
            </a:r>
          </a:p>
          <a:p>
            <a:pPr algn="just"/>
            <a:endParaRPr lang="pt-PT" sz="2000" dirty="0"/>
          </a:p>
          <a:p>
            <a:pPr algn="just"/>
            <a:endParaRPr lang="pt-PT" sz="2000" dirty="0" smtClean="0"/>
          </a:p>
          <a:p>
            <a:pPr algn="just"/>
            <a:endParaRPr lang="pt-PT" sz="2000" dirty="0"/>
          </a:p>
          <a:p>
            <a:pPr algn="just"/>
            <a:endParaRPr lang="pt-PT" sz="2000" dirty="0" smtClean="0"/>
          </a:p>
          <a:p>
            <a:pPr algn="just"/>
            <a:endParaRPr lang="pt-PT" sz="2000" dirty="0"/>
          </a:p>
          <a:p>
            <a:pPr algn="just"/>
            <a:endParaRPr lang="pt-PT" sz="2000" dirty="0" smtClean="0"/>
          </a:p>
          <a:p>
            <a:pPr algn="just"/>
            <a:endParaRPr lang="pt-PT" sz="2000" dirty="0"/>
          </a:p>
          <a:p>
            <a:pPr algn="just"/>
            <a:r>
              <a:rPr lang="pt-BR" sz="2000" dirty="0" smtClean="0"/>
              <a:t>Para </a:t>
            </a:r>
            <a:r>
              <a:rPr lang="pt-BR" sz="2000" dirty="0"/>
              <a:t>algumas galáxias, que estejam mais próximas entre si, a </a:t>
            </a:r>
            <a:r>
              <a:rPr lang="pt-BR" sz="2000" dirty="0" smtClean="0"/>
              <a:t>intensidade da </a:t>
            </a:r>
            <a:r>
              <a:rPr lang="pt-BR" sz="2000" dirty="0"/>
              <a:t>força de interação gravítica pode ser </a:t>
            </a:r>
            <a:r>
              <a:rPr lang="pt-BR" sz="2000" dirty="0" smtClean="0"/>
              <a:t>suficiente </a:t>
            </a:r>
            <a:r>
              <a:rPr lang="pt-BR" sz="2000" dirty="0"/>
              <a:t>para travar o </a:t>
            </a:r>
            <a:r>
              <a:rPr lang="pt-BR" sz="2000" dirty="0" smtClean="0"/>
              <a:t>afastamento e </a:t>
            </a:r>
            <a:r>
              <a:rPr lang="pt-BR" sz="2000" dirty="0"/>
              <a:t>provocar uma atração entre as galáxias</a:t>
            </a:r>
            <a:r>
              <a:rPr lang="pt-BR" sz="2000" dirty="0" smtClean="0"/>
              <a:t>. </a:t>
            </a:r>
            <a:r>
              <a:rPr lang="pt-BR" sz="2000" dirty="0" smtClean="0"/>
              <a:t>Este </a:t>
            </a:r>
            <a:r>
              <a:rPr lang="pt-BR" sz="2000" dirty="0"/>
              <a:t>efeito </a:t>
            </a:r>
            <a:r>
              <a:rPr lang="pt-BR" sz="2000" dirty="0" smtClean="0"/>
              <a:t>acontece entre </a:t>
            </a:r>
            <a:r>
              <a:rPr lang="pt-BR" sz="2000" dirty="0"/>
              <a:t>a galáxia Via Láctea e a galáxia Andrómeda</a:t>
            </a:r>
            <a:endParaRPr lang="en-GB" sz="2000" dirty="0"/>
          </a:p>
          <a:p>
            <a:endParaRPr lang="en-GB" sz="2000" dirty="0" smtClean="0"/>
          </a:p>
          <a:p>
            <a:r>
              <a:rPr lang="pt-PT" sz="2000" dirty="0" smtClean="0"/>
              <a:t>Indicar o tipo de desvio observado no espetro de riscas obtido a partir da radiação emitida pela Galáxia Andrómeda.</a:t>
            </a:r>
            <a:endParaRPr lang="en-GB" sz="20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/>
              <a:t>O efeito Doppler e expansão do Universo</a:t>
            </a:r>
            <a:endParaRPr lang="pt-PT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034" y="1772816"/>
            <a:ext cx="2977931" cy="1932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1374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916832"/>
            <a:ext cx="8591990" cy="2304256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 smtClean="0"/>
              <a:t>Questão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3229761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052736"/>
            <a:ext cx="83529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>
                <a:solidFill>
                  <a:srgbClr val="FF9900"/>
                </a:solidFill>
              </a:rPr>
              <a:t>Efeito Doppler</a:t>
            </a:r>
            <a:r>
              <a:rPr lang="pt-BR" sz="2000" dirty="0"/>
              <a:t> é um </a:t>
            </a:r>
            <a:r>
              <a:rPr lang="pt-BR" sz="2000" dirty="0" smtClean="0"/>
              <a:t>fenómeno </a:t>
            </a:r>
            <a:r>
              <a:rPr lang="pt-BR" sz="2000" dirty="0"/>
              <a:t>físico observado </a:t>
            </a:r>
            <a:r>
              <a:rPr lang="pt-BR" sz="2000" dirty="0" smtClean="0"/>
              <a:t>quando há movimento relativo entre uma fonte de ondas (mecânicas ou eletromagnéticas) e um observador: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 smtClean="0"/>
              <a:t>Quando  </a:t>
            </a:r>
            <a:r>
              <a:rPr lang="pt-BR" sz="2000" dirty="0" smtClean="0"/>
              <a:t>a fonte e o observador se  </a:t>
            </a:r>
            <a:r>
              <a:rPr lang="pt-BR" sz="2000" b="1" dirty="0">
                <a:solidFill>
                  <a:srgbClr val="FF9900"/>
                </a:solidFill>
              </a:rPr>
              <a:t>aproximam</a:t>
            </a:r>
            <a:r>
              <a:rPr lang="pt-BR" sz="2000" dirty="0"/>
              <a:t>,  </a:t>
            </a:r>
            <a:r>
              <a:rPr lang="pt-BR" sz="2000" dirty="0" smtClean="0"/>
              <a:t>o observador deteta </a:t>
            </a:r>
            <a:r>
              <a:rPr lang="pt-BR" sz="2000" b="1" dirty="0" smtClean="0">
                <a:solidFill>
                  <a:srgbClr val="FF9900"/>
                </a:solidFill>
              </a:rPr>
              <a:t>ondas </a:t>
            </a:r>
            <a:r>
              <a:rPr lang="pt-BR" sz="2000" b="1" dirty="0">
                <a:solidFill>
                  <a:srgbClr val="FF9900"/>
                </a:solidFill>
              </a:rPr>
              <a:t>com maior </a:t>
            </a:r>
            <a:r>
              <a:rPr lang="pt-BR" sz="2000" b="1" dirty="0" smtClean="0">
                <a:solidFill>
                  <a:srgbClr val="FF9900"/>
                </a:solidFill>
              </a:rPr>
              <a:t>frequência</a:t>
            </a:r>
            <a:r>
              <a:rPr lang="pt-BR" sz="2000" dirty="0" smtClean="0"/>
              <a:t>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000" dirty="0" smtClean="0"/>
              <a:t>Quando  </a:t>
            </a:r>
            <a:r>
              <a:rPr lang="pt-BR" sz="2000" dirty="0"/>
              <a:t>a fonte e o observador</a:t>
            </a:r>
            <a:r>
              <a:rPr lang="pt-BR" sz="2000" dirty="0" smtClean="0"/>
              <a:t> </a:t>
            </a:r>
            <a:r>
              <a:rPr lang="pt-BR" sz="2000" dirty="0"/>
              <a:t>se </a:t>
            </a:r>
            <a:r>
              <a:rPr lang="pt-BR" sz="2000" b="1" dirty="0">
                <a:solidFill>
                  <a:srgbClr val="FF9900"/>
                </a:solidFill>
              </a:rPr>
              <a:t>afastam</a:t>
            </a:r>
            <a:r>
              <a:rPr lang="pt-BR" sz="2000" dirty="0"/>
              <a:t>, </a:t>
            </a:r>
            <a:r>
              <a:rPr lang="pt-BR" sz="2000" dirty="0" smtClean="0"/>
              <a:t>o observador deteta-se </a:t>
            </a:r>
            <a:r>
              <a:rPr lang="pt-BR" sz="2000" b="1" dirty="0" smtClean="0">
                <a:solidFill>
                  <a:srgbClr val="FF9900"/>
                </a:solidFill>
              </a:rPr>
              <a:t>ondas </a:t>
            </a:r>
            <a:r>
              <a:rPr lang="pt-BR" sz="2000" b="1" dirty="0">
                <a:solidFill>
                  <a:srgbClr val="FF9900"/>
                </a:solidFill>
              </a:rPr>
              <a:t>com menor </a:t>
            </a:r>
            <a:r>
              <a:rPr lang="pt-BR" sz="2000" b="1" dirty="0" smtClean="0">
                <a:solidFill>
                  <a:srgbClr val="FF9900"/>
                </a:solidFill>
              </a:rPr>
              <a:t>frequência</a:t>
            </a:r>
            <a:r>
              <a:rPr lang="pt-BR" sz="2000" dirty="0" smtClean="0"/>
              <a:t>.</a:t>
            </a:r>
            <a:endParaRPr lang="en-GB" sz="2000" dirty="0"/>
          </a:p>
          <a:p>
            <a:pPr algn="just"/>
            <a:r>
              <a:rPr lang="pt-BR" sz="2000" dirty="0" smtClean="0"/>
              <a:t>Uma </a:t>
            </a:r>
            <a:r>
              <a:rPr lang="pt-BR" sz="2000" dirty="0"/>
              <a:t>das principais </a:t>
            </a:r>
            <a:r>
              <a:rPr lang="pt-BR" sz="2000" b="1" dirty="0">
                <a:solidFill>
                  <a:srgbClr val="FF9900"/>
                </a:solidFill>
              </a:rPr>
              <a:t>evidências do </a:t>
            </a:r>
            <a:r>
              <a:rPr lang="pt-BR" sz="2000" b="1" i="1" dirty="0">
                <a:solidFill>
                  <a:srgbClr val="FF9900"/>
                </a:solidFill>
              </a:rPr>
              <a:t>Big Bang </a:t>
            </a:r>
            <a:r>
              <a:rPr lang="pt-BR" sz="2000" i="1" dirty="0"/>
              <a:t>é </a:t>
            </a:r>
            <a:r>
              <a:rPr lang="pt-BR" sz="2000" dirty="0"/>
              <a:t>o </a:t>
            </a:r>
            <a:r>
              <a:rPr lang="pt-BR" sz="2000" b="1" dirty="0">
                <a:solidFill>
                  <a:srgbClr val="FF9900"/>
                </a:solidFill>
              </a:rPr>
              <a:t>afastamento das galáxias</a:t>
            </a:r>
            <a:r>
              <a:rPr lang="pt-BR" sz="2000" dirty="0"/>
              <a:t>, detetado pelo </a:t>
            </a:r>
            <a:r>
              <a:rPr lang="pt-BR" sz="2000" b="1" dirty="0">
                <a:solidFill>
                  <a:srgbClr val="FF9900"/>
                </a:solidFill>
              </a:rPr>
              <a:t>desvio para o </a:t>
            </a:r>
            <a:r>
              <a:rPr lang="en-GB" sz="2000" b="1" dirty="0" err="1">
                <a:solidFill>
                  <a:srgbClr val="FF9900"/>
                </a:solidFill>
              </a:rPr>
              <a:t>vermelho</a:t>
            </a:r>
            <a:r>
              <a:rPr lang="en-GB" sz="2000" b="1" dirty="0">
                <a:solidFill>
                  <a:srgbClr val="FF9900"/>
                </a:solidFill>
              </a:rPr>
              <a:t> </a:t>
            </a:r>
            <a:r>
              <a:rPr lang="en-GB" sz="2000" b="1" dirty="0" err="1">
                <a:solidFill>
                  <a:srgbClr val="FF9900"/>
                </a:solidFill>
              </a:rPr>
              <a:t>nos</a:t>
            </a:r>
            <a:r>
              <a:rPr lang="en-GB" sz="2000" b="1" dirty="0">
                <a:solidFill>
                  <a:srgbClr val="FF9900"/>
                </a:solidFill>
              </a:rPr>
              <a:t> </a:t>
            </a:r>
            <a:r>
              <a:rPr lang="en-GB" sz="2000" b="1" dirty="0" err="1">
                <a:solidFill>
                  <a:srgbClr val="FF9900"/>
                </a:solidFill>
              </a:rPr>
              <a:t>seus</a:t>
            </a:r>
            <a:r>
              <a:rPr lang="en-GB" sz="2000" b="1" dirty="0">
                <a:solidFill>
                  <a:srgbClr val="FF9900"/>
                </a:solidFill>
              </a:rPr>
              <a:t> </a:t>
            </a:r>
            <a:r>
              <a:rPr lang="en-GB" sz="2000" b="1" dirty="0" err="1" smtClean="0">
                <a:solidFill>
                  <a:srgbClr val="FF9900"/>
                </a:solidFill>
              </a:rPr>
              <a:t>espetros</a:t>
            </a:r>
            <a:r>
              <a:rPr lang="pt-BR" sz="2000" dirty="0" smtClean="0">
                <a:solidFill>
                  <a:srgbClr val="FF9900"/>
                </a:solidFill>
              </a:rPr>
              <a:t>, </a:t>
            </a:r>
            <a:r>
              <a:rPr lang="pt-BR" sz="2000" dirty="0">
                <a:solidFill>
                  <a:srgbClr val="FF9900"/>
                </a:solidFill>
              </a:rPr>
              <a:t>efeito equivalente ao</a:t>
            </a:r>
            <a:r>
              <a:rPr lang="pt-BR" sz="2000" dirty="0"/>
              <a:t> </a:t>
            </a:r>
            <a:r>
              <a:rPr lang="pt-BR" sz="2000" b="1" dirty="0">
                <a:solidFill>
                  <a:srgbClr val="FF9900"/>
                </a:solidFill>
              </a:rPr>
              <a:t>efeito Doppler</a:t>
            </a:r>
            <a:r>
              <a:rPr lang="pt-BR" sz="2000" dirty="0" smtClean="0"/>
              <a:t>.</a:t>
            </a:r>
            <a:endParaRPr lang="pt-BR" sz="2000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63688" y="332656"/>
            <a:ext cx="6192688" cy="808459"/>
          </a:xfrm>
        </p:spPr>
        <p:txBody>
          <a:bodyPr/>
          <a:lstStyle/>
          <a:p>
            <a:r>
              <a:rPr lang="pt-PT" sz="3200" dirty="0" smtClean="0"/>
              <a:t>Conclusão</a:t>
            </a:r>
            <a:endParaRPr lang="pt-PT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988" y="4349140"/>
            <a:ext cx="2744813" cy="1512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539552" y="4233521"/>
            <a:ext cx="58326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/>
              <a:t>Outra das </a:t>
            </a:r>
            <a:r>
              <a:rPr lang="pt-BR" sz="2000" b="1" dirty="0"/>
              <a:t>evidências do </a:t>
            </a:r>
            <a:r>
              <a:rPr lang="pt-BR" sz="2000" b="1" i="1" dirty="0"/>
              <a:t>Big Bang </a:t>
            </a:r>
            <a:r>
              <a:rPr lang="pt-BR" sz="2000" i="1" dirty="0"/>
              <a:t>é </a:t>
            </a:r>
            <a:r>
              <a:rPr lang="pt-BR" sz="2000" dirty="0"/>
              <a:t>a existência da </a:t>
            </a:r>
            <a:r>
              <a:rPr lang="pt-BR" sz="2000" b="1" dirty="0"/>
              <a:t>radiação de fundo</a:t>
            </a:r>
            <a:r>
              <a:rPr lang="pt-BR" sz="2000" dirty="0" smtClean="0"/>
              <a:t>. Esta </a:t>
            </a:r>
            <a:r>
              <a:rPr lang="pt-BR" sz="2000" dirty="0"/>
              <a:t>radiação espalhou-se pelo Universo quando se </a:t>
            </a:r>
            <a:r>
              <a:rPr lang="pt-BR" sz="2000" b="1" dirty="0"/>
              <a:t>formaram os primeiros átomos </a:t>
            </a:r>
            <a:r>
              <a:rPr lang="en-GB" sz="2000" dirty="0"/>
              <a:t>(</a:t>
            </a:r>
            <a:r>
              <a:rPr lang="en-GB" sz="2000" dirty="0" err="1"/>
              <a:t>principalmente</a:t>
            </a:r>
            <a:r>
              <a:rPr lang="en-GB" sz="2000" dirty="0"/>
              <a:t> H e He) no </a:t>
            </a:r>
            <a:r>
              <a:rPr lang="en-GB" sz="2000" b="1" dirty="0" err="1"/>
              <a:t>Universo</a:t>
            </a:r>
            <a:r>
              <a:rPr lang="en-GB" sz="2000" b="1" dirty="0"/>
              <a:t> primordial</a:t>
            </a:r>
            <a:r>
              <a:rPr lang="en-GB" sz="2000" dirty="0"/>
              <a:t> e é </a:t>
            </a:r>
            <a:r>
              <a:rPr lang="en-GB" sz="2000" dirty="0" err="1"/>
              <a:t>detetada</a:t>
            </a:r>
            <a:r>
              <a:rPr lang="en-GB" sz="2000" dirty="0"/>
              <a:t> </a:t>
            </a:r>
            <a:r>
              <a:rPr lang="en-GB" sz="2000" dirty="0" err="1"/>
              <a:t>hoje</a:t>
            </a:r>
            <a:r>
              <a:rPr lang="en-GB" sz="2000" dirty="0"/>
              <a:t> </a:t>
            </a:r>
            <a:r>
              <a:rPr lang="en-GB" sz="2000" dirty="0" err="1"/>
              <a:t>na</a:t>
            </a:r>
            <a:r>
              <a:rPr lang="en-GB" sz="2000" dirty="0"/>
              <a:t> </a:t>
            </a:r>
            <a:r>
              <a:rPr lang="en-GB" sz="2000" dirty="0" err="1"/>
              <a:t>região</a:t>
            </a:r>
            <a:r>
              <a:rPr lang="en-GB" sz="2000" dirty="0"/>
              <a:t> das micro-</a:t>
            </a:r>
            <a:r>
              <a:rPr lang="en-GB" sz="2000" dirty="0" err="1"/>
              <a:t>ondas</a:t>
            </a:r>
            <a:r>
              <a:rPr lang="en-GB" sz="2000" dirty="0"/>
              <a:t>.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1419685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>
          <a:defRPr sz="32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to xmlns="8cf94773-6c8f-4790-861d-5a6385a6e75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646EE1C4503824A9632234F99B2D2AB" ma:contentTypeVersion="27" ma:contentTypeDescription="Criar um novo documento." ma:contentTypeScope="" ma:versionID="934cd6991d1871eb240ce1e6dcd7ff50">
  <xsd:schema xmlns:xsd="http://www.w3.org/2001/XMLSchema" xmlns:xs="http://www.w3.org/2001/XMLSchema" xmlns:p="http://schemas.microsoft.com/office/2006/metadata/properties" xmlns:ns2="8cf94773-6c8f-4790-861d-5a6385a6e758" targetNamespace="http://schemas.microsoft.com/office/2006/metadata/properties" ma:root="true" ma:fieldsID="3a29ed10e20b1d7a3e139cc0ae54d326" ns2:_="">
    <xsd:import namespace="8cf94773-6c8f-4790-861d-5a6385a6e758"/>
    <xsd:element name="properties">
      <xsd:complexType>
        <xsd:sequence>
          <xsd:element name="documentManagement">
            <xsd:complexType>
              <xsd:all>
                <xsd:element ref="ns2:Projeto" minOccurs="0"/>
                <xsd:element ref="ns2:Projeto_x003a_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f94773-6c8f-4790-861d-5a6385a6e758" elementFormDefault="qualified">
    <xsd:import namespace="http://schemas.microsoft.com/office/2006/documentManagement/types"/>
    <xsd:import namespace="http://schemas.microsoft.com/office/infopath/2007/PartnerControls"/>
    <xsd:element name="Projeto" ma:index="9" nillable="true" ma:displayName="Projeto" ma:indexed="true" ma:list="{5f6fa6f8-ea82-4a40-875c-42f6688a0942}" ma:internalName="Projeto" ma:readOnly="false" ma:showField="Title">
      <xsd:simpleType>
        <xsd:restriction base="dms:Lookup"/>
      </xsd:simpleType>
    </xsd:element>
    <xsd:element name="Projeto_x003a_ID" ma:index="10" nillable="true" ma:displayName="Projeto:ID" ma:list="{5f6fa6f8-ea82-4a40-875c-42f6688a0942}" ma:internalName="Projeto_x003a_ID" ma:readOnly="true" ma:showField="ID" ma:web="bc0f98de-31e3-4e89-81f8-9ccd8dfa388d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C5192B-886B-412E-BFF4-6E06AC97A949}">
  <ds:schemaRefs>
    <ds:schemaRef ds:uri="http://purl.org/dc/dcmitype/"/>
    <ds:schemaRef ds:uri="http://schemas.microsoft.com/office/2006/metadata/properties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8cf94773-6c8f-4790-861d-5a6385a6e758"/>
    <ds:schemaRef ds:uri="http://purl.org/dc/elements/1.1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B567D03A-0793-48C2-94F5-A6453CC635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f94773-6c8f-4790-861d-5a6385a6e7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3B59DA-4D26-4FC4-B4D5-A57BEB1D8E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56360</TotalTime>
  <Words>1534</Words>
  <Application>Microsoft Office PowerPoint</Application>
  <PresentationFormat>Apresentação no Ecrã (4:3)</PresentationFormat>
  <Paragraphs>90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21</vt:i4>
      </vt:variant>
    </vt:vector>
  </HeadingPairs>
  <TitlesOfParts>
    <vt:vector size="22" baseType="lpstr">
      <vt:lpstr>Office Theme</vt:lpstr>
      <vt:lpstr>O Efeito Doppler e a expansão do Universo </vt:lpstr>
      <vt:lpstr>Resultados da aprendizagem</vt:lpstr>
      <vt:lpstr>O efeito Doppler em ondas sonoras</vt:lpstr>
      <vt:lpstr>O efeito Doppler em ondas sonoras</vt:lpstr>
      <vt:lpstr>O efeito Doppler em ondas sonoras</vt:lpstr>
      <vt:lpstr>O efeito Doppler em ondas sonoras</vt:lpstr>
      <vt:lpstr>O efeito Doppler em ondas sonoras</vt:lpstr>
      <vt:lpstr>O efeito Doppler em ondas sonoras</vt:lpstr>
      <vt:lpstr>O efeito Doppler em ondas sonoras</vt:lpstr>
      <vt:lpstr>O efeito Doppler em ondas eletromagnéticas</vt:lpstr>
      <vt:lpstr>O efeito Doppler em ondas eletromagnéticas</vt:lpstr>
      <vt:lpstr>O efeito Doppler em ondas eletromagnéticas</vt:lpstr>
      <vt:lpstr>O efeito Doppler em ondas eletromagnéticas</vt:lpstr>
      <vt:lpstr>Apresentação do PowerPoint</vt:lpstr>
      <vt:lpstr>O efeito Doppler e expansão do Universo</vt:lpstr>
      <vt:lpstr>O efeito Doppler e expansão do Universo</vt:lpstr>
      <vt:lpstr>O efeito Doppler e expansão do Universo</vt:lpstr>
      <vt:lpstr>O efeito Doppler e expansão do Universo</vt:lpstr>
      <vt:lpstr>O efeito Doppler e expansão do Universo</vt:lpstr>
      <vt:lpstr>Questão</vt:lpstr>
      <vt:lpstr>Conclusão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Nuno Manoel</cp:lastModifiedBy>
  <cp:revision>250</cp:revision>
  <dcterms:created xsi:type="dcterms:W3CDTF">2011-12-12T15:36:58Z</dcterms:created>
  <dcterms:modified xsi:type="dcterms:W3CDTF">2016-07-04T15:05:58Z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0x0101009646EE1C4503824A9632234F99B2D2AB</vt:lpwstr>
  </property>
</Properties>
</file>