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256" r:id="rId5"/>
    <p:sldId id="257" r:id="rId6"/>
    <p:sldId id="258" r:id="rId7"/>
    <p:sldId id="268" r:id="rId8"/>
    <p:sldId id="269" r:id="rId9"/>
    <p:sldId id="275" r:id="rId10"/>
    <p:sldId id="259" r:id="rId11"/>
    <p:sldId id="260" r:id="rId12"/>
    <p:sldId id="261" r:id="rId13"/>
    <p:sldId id="262" r:id="rId14"/>
    <p:sldId id="263" r:id="rId15"/>
    <p:sldId id="271" r:id="rId16"/>
    <p:sldId id="270" r:id="rId17"/>
    <p:sldId id="264" r:id="rId18"/>
    <p:sldId id="274" r:id="rId19"/>
    <p:sldId id="273" r:id="rId20"/>
    <p:sldId id="265" r:id="rId21"/>
    <p:sldId id="266" r:id="rId22"/>
    <p:sldId id="267" r:id="rId23"/>
  </p:sldIdLst>
  <p:sldSz cx="9144000" cy="6858000" type="screen4x3"/>
  <p:notesSz cx="6858000" cy="9144000"/>
  <p:custDataLst>
    <p:tags r:id="rId25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AB00"/>
    <a:srgbClr val="FF99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15" autoAdjust="0"/>
    <p:restoredTop sz="69805" autoAdjust="0"/>
  </p:normalViewPr>
  <p:slideViewPr>
    <p:cSldViewPr snapToGrid="0">
      <p:cViewPr>
        <p:scale>
          <a:sx n="100" d="100"/>
          <a:sy n="100" d="100"/>
        </p:scale>
        <p:origin x="-1230" y="-3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03-06-2016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</a:t>
            </a:r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7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95301" y="2852936"/>
            <a:ext cx="8161834" cy="1470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PT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INDUÇÃO ELETROMAGNÉTICA: </a:t>
            </a:r>
            <a:br>
              <a:rPr lang="pt-PT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Lei de Faraday</a:t>
            </a:r>
            <a:r>
              <a:rPr lang="pt-PT" sz="4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sz="4000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276872"/>
            <a:ext cx="7920880" cy="2459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Identificar  condições  em  que  aparecem  </a:t>
            </a:r>
            <a:r>
              <a:rPr lang="pt-PT" sz="2000" b="1" dirty="0">
                <a:solidFill>
                  <a:srgbClr val="FF9900"/>
                </a:solidFill>
              </a:rPr>
              <a:t>correntes  </a:t>
            </a:r>
            <a:r>
              <a:rPr lang="pt-PT" sz="2000" b="1" dirty="0" smtClean="0">
                <a:solidFill>
                  <a:srgbClr val="FF9900"/>
                </a:solidFill>
              </a:rPr>
              <a:t>induzidas.</a:t>
            </a:r>
            <a:endParaRPr lang="pt-PT" sz="2000" dirty="0" smtClean="0">
              <a:solidFill>
                <a:srgbClr val="FF99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Identificar o fenómeno  </a:t>
            </a: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de</a:t>
            </a:r>
            <a:r>
              <a:rPr lang="pt-PT" sz="2000" b="1" dirty="0">
                <a:solidFill>
                  <a:srgbClr val="FFAB00"/>
                </a:solidFill>
              </a:rPr>
              <a:t>  </a:t>
            </a:r>
            <a:r>
              <a:rPr lang="pt-PT" sz="2000" b="1" dirty="0" smtClean="0">
                <a:solidFill>
                  <a:srgbClr val="FF9900"/>
                </a:solidFill>
              </a:rPr>
              <a:t>indução eletromagnética.</a:t>
            </a:r>
            <a:endParaRPr lang="pt-PT" sz="2000" dirty="0">
              <a:solidFill>
                <a:srgbClr val="FF9900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tx1">
                    <a:lumMod val="75000"/>
                  </a:schemeClr>
                </a:solidFill>
              </a:rPr>
              <a:t>I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nterpretar a </a:t>
            </a:r>
            <a:r>
              <a:rPr lang="pt-PT" sz="2000" b="1" dirty="0">
                <a:solidFill>
                  <a:srgbClr val="FF9900"/>
                </a:solidFill>
              </a:rPr>
              <a:t>Lei de </a:t>
            </a:r>
            <a:r>
              <a:rPr lang="pt-PT" sz="2000" b="1" dirty="0" smtClean="0">
                <a:solidFill>
                  <a:srgbClr val="FF9900"/>
                </a:solidFill>
              </a:rPr>
              <a:t>Faraday.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Aplicar a Lei de Faraday.</a:t>
            </a:r>
            <a:endParaRPr lang="pt-PT" sz="200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dirty="0" smtClean="0"/>
              <a:t>Resultados da aprendizagem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Experiência 1 </a:t>
            </a:r>
            <a:endParaRPr lang="pt-P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6861" y="1462310"/>
            <a:ext cx="3081089" cy="2358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76301" y="4236368"/>
            <a:ext cx="74866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smtClean="0"/>
              <a:t>Quando  </a:t>
            </a:r>
            <a:r>
              <a:rPr lang="pt-PT" sz="2000" dirty="0"/>
              <a:t>o  </a:t>
            </a:r>
            <a:r>
              <a:rPr lang="pt-PT" sz="2000" b="1" dirty="0">
                <a:solidFill>
                  <a:srgbClr val="FF9900"/>
                </a:solidFill>
              </a:rPr>
              <a:t>íman</a:t>
            </a:r>
            <a:r>
              <a:rPr lang="pt-PT" sz="2000" dirty="0"/>
              <a:t>  se  encontra  no </a:t>
            </a:r>
            <a:r>
              <a:rPr lang="pt-PT" sz="2000" dirty="0" smtClean="0"/>
              <a:t>interior </a:t>
            </a:r>
            <a:r>
              <a:rPr lang="pt-PT" sz="2000" dirty="0"/>
              <a:t>do solenoide </a:t>
            </a:r>
            <a:r>
              <a:rPr lang="pt-PT" sz="2000" b="1" dirty="0">
                <a:solidFill>
                  <a:srgbClr val="FF9900"/>
                </a:solidFill>
              </a:rPr>
              <a:t>em repouso</a:t>
            </a:r>
            <a:r>
              <a:rPr lang="pt-PT" sz="2000" dirty="0"/>
              <a:t>, </a:t>
            </a:r>
            <a:r>
              <a:rPr lang="pt-PT" sz="2000" dirty="0" smtClean="0"/>
              <a:t>o </a:t>
            </a:r>
            <a:r>
              <a:rPr lang="pt-PT" sz="2000" dirty="0"/>
              <a:t>ponteiro do galvanómetro indica o valor zero, o que significa que </a:t>
            </a:r>
            <a:r>
              <a:rPr lang="pt-PT" sz="2000" b="1" dirty="0">
                <a:solidFill>
                  <a:srgbClr val="FF9900"/>
                </a:solidFill>
              </a:rPr>
              <a:t>não há </a:t>
            </a:r>
            <a:r>
              <a:rPr lang="pt-PT" sz="2000" b="1" dirty="0" smtClean="0">
                <a:solidFill>
                  <a:srgbClr val="FF9900"/>
                </a:solidFill>
              </a:rPr>
              <a:t>corrente </a:t>
            </a:r>
            <a:r>
              <a:rPr lang="pt-PT" sz="2000" b="1" dirty="0">
                <a:solidFill>
                  <a:srgbClr val="FF9900"/>
                </a:solidFill>
              </a:rPr>
              <a:t>elétrica no </a:t>
            </a:r>
            <a:r>
              <a:rPr lang="pt-PT" sz="2000" b="1" dirty="0" smtClean="0">
                <a:solidFill>
                  <a:srgbClr val="FF9900"/>
                </a:solidFill>
              </a:rPr>
              <a:t>circuito</a:t>
            </a:r>
            <a:r>
              <a:rPr lang="pt-PT" sz="2000" dirty="0"/>
              <a:t>.</a:t>
            </a:r>
            <a:r>
              <a:rPr lang="pt-PT" sz="2000" dirty="0" smtClean="0"/>
              <a:t>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45466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Experiência 1 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447800"/>
            <a:ext cx="3036380" cy="243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636713" y="4117851"/>
            <a:ext cx="80881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smtClean="0"/>
              <a:t>quando  </a:t>
            </a:r>
            <a:r>
              <a:rPr lang="pt-PT" sz="2000" dirty="0"/>
              <a:t>o  </a:t>
            </a:r>
            <a:r>
              <a:rPr lang="pt-PT" sz="2000" b="1" dirty="0">
                <a:solidFill>
                  <a:srgbClr val="FF9900"/>
                </a:solidFill>
              </a:rPr>
              <a:t>íman</a:t>
            </a:r>
            <a:r>
              <a:rPr lang="pt-PT" sz="2000" dirty="0"/>
              <a:t>  </a:t>
            </a:r>
            <a:r>
              <a:rPr lang="pt-PT" sz="2000" b="1" dirty="0">
                <a:solidFill>
                  <a:srgbClr val="FF9900"/>
                </a:solidFill>
              </a:rPr>
              <a:t>se  </a:t>
            </a:r>
            <a:r>
              <a:rPr lang="pt-PT" sz="2000" b="1" dirty="0" smtClean="0">
                <a:solidFill>
                  <a:srgbClr val="FF9900"/>
                </a:solidFill>
              </a:rPr>
              <a:t>movimenta para o interior </a:t>
            </a:r>
            <a:r>
              <a:rPr lang="pt-PT" sz="2000" dirty="0"/>
              <a:t>do </a:t>
            </a:r>
            <a:r>
              <a:rPr lang="pt-PT" sz="2000" dirty="0" smtClean="0"/>
              <a:t>solenoide, o </a:t>
            </a:r>
            <a:r>
              <a:rPr lang="pt-PT" sz="2000" dirty="0"/>
              <a:t>ponteiro do galvanómetro </a:t>
            </a:r>
            <a:r>
              <a:rPr lang="pt-PT" sz="2000" dirty="0" smtClean="0"/>
              <a:t>começa a desviar-se para a esquerda, </a:t>
            </a:r>
            <a:r>
              <a:rPr lang="pt-PT" sz="2000" dirty="0"/>
              <a:t>o que significa que </a:t>
            </a:r>
            <a:r>
              <a:rPr lang="pt-PT" sz="2000" b="1" dirty="0" smtClean="0">
                <a:solidFill>
                  <a:srgbClr val="FF9900"/>
                </a:solidFill>
              </a:rPr>
              <a:t>há corrente </a:t>
            </a:r>
            <a:r>
              <a:rPr lang="pt-PT" sz="2000" b="1" dirty="0">
                <a:solidFill>
                  <a:srgbClr val="FF9900"/>
                </a:solidFill>
              </a:rPr>
              <a:t>elétrica no </a:t>
            </a:r>
            <a:r>
              <a:rPr lang="pt-PT" sz="2000" b="1" dirty="0" smtClean="0">
                <a:solidFill>
                  <a:srgbClr val="FF9900"/>
                </a:solidFill>
              </a:rPr>
              <a:t>circuito.</a:t>
            </a:r>
            <a:r>
              <a:rPr lang="pt-PT" sz="2000" dirty="0" smtClean="0"/>
              <a:t>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57346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Experiência 1 </a:t>
            </a:r>
            <a:endParaRPr lang="pt-P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009" y="1531993"/>
            <a:ext cx="3177421" cy="2401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66800" y="4184501"/>
            <a:ext cx="70199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dirty="0" smtClean="0"/>
              <a:t>Quando  </a:t>
            </a:r>
            <a:r>
              <a:rPr lang="pt-PT" sz="2000" dirty="0"/>
              <a:t>o  </a:t>
            </a:r>
            <a:r>
              <a:rPr lang="pt-PT" sz="2000" b="1" dirty="0">
                <a:solidFill>
                  <a:srgbClr val="FF9900"/>
                </a:solidFill>
              </a:rPr>
              <a:t>íman</a:t>
            </a:r>
            <a:r>
              <a:rPr lang="pt-PT" sz="2000" dirty="0"/>
              <a:t>  </a:t>
            </a:r>
            <a:r>
              <a:rPr lang="pt-PT" sz="2000" b="1" dirty="0">
                <a:solidFill>
                  <a:srgbClr val="FF9900"/>
                </a:solidFill>
              </a:rPr>
              <a:t>se  movimenta para o </a:t>
            </a:r>
            <a:r>
              <a:rPr lang="pt-PT" sz="2000" b="1" dirty="0" smtClean="0">
                <a:solidFill>
                  <a:srgbClr val="FF9900"/>
                </a:solidFill>
              </a:rPr>
              <a:t>exterior </a:t>
            </a:r>
            <a:r>
              <a:rPr lang="pt-PT" sz="2000" dirty="0"/>
              <a:t>do solenoide, o ponteiro do galvanómetro começa a desviar-se para a </a:t>
            </a:r>
            <a:r>
              <a:rPr lang="pt-PT" sz="2000" dirty="0" smtClean="0"/>
              <a:t>direita, </a:t>
            </a:r>
            <a:r>
              <a:rPr lang="pt-PT" sz="2000" dirty="0"/>
              <a:t>o que significa que </a:t>
            </a:r>
            <a:r>
              <a:rPr lang="pt-PT" sz="2000" b="1" dirty="0" smtClean="0">
                <a:solidFill>
                  <a:srgbClr val="FF9900"/>
                </a:solidFill>
              </a:rPr>
              <a:t>há </a:t>
            </a:r>
            <a:r>
              <a:rPr lang="pt-PT" sz="2000" b="1" dirty="0">
                <a:solidFill>
                  <a:srgbClr val="FF9900"/>
                </a:solidFill>
              </a:rPr>
              <a:t>corrente elétrica no </a:t>
            </a:r>
            <a:r>
              <a:rPr lang="pt-PT" sz="2000" b="1" dirty="0" smtClean="0">
                <a:solidFill>
                  <a:srgbClr val="FF9900"/>
                </a:solidFill>
              </a:rPr>
              <a:t>circuito</a:t>
            </a:r>
            <a:r>
              <a:rPr lang="pt-PT" sz="2000" dirty="0"/>
              <a:t>.</a:t>
            </a:r>
            <a:r>
              <a:rPr lang="pt-PT" sz="2000" dirty="0" smtClean="0"/>
              <a:t> 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85399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Simulação da experiência 1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99" y="1371601"/>
            <a:ext cx="7994372" cy="397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00350" y="5363260"/>
            <a:ext cx="57054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u="sng" dirty="0">
                <a:solidFill>
                  <a:srgbClr val="0070C0"/>
                </a:solidFill>
              </a:rPr>
              <a:t>https://phet.colorado.edu/en/simulation/faradays-law</a:t>
            </a:r>
          </a:p>
        </p:txBody>
      </p:sp>
    </p:spTree>
    <p:extLst>
      <p:ext uri="{BB962C8B-B14F-4D97-AF65-F5344CB8AC3E}">
        <p14:creationId xmlns:p14="http://schemas.microsoft.com/office/powerpoint/2010/main" val="268907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6408712" cy="808459"/>
          </a:xfrm>
        </p:spPr>
        <p:txBody>
          <a:bodyPr/>
          <a:lstStyle/>
          <a:p>
            <a:r>
              <a:rPr lang="pt-PT" sz="2800" dirty="0" smtClean="0"/>
              <a:t>O que mostra a experiência ? </a:t>
            </a:r>
            <a:endParaRPr lang="pt-PT" sz="2800" dirty="0"/>
          </a:p>
        </p:txBody>
      </p:sp>
      <p:sp>
        <p:nvSpPr>
          <p:cNvPr id="5" name="Right Arrow 4"/>
          <p:cNvSpPr/>
          <p:nvPr/>
        </p:nvSpPr>
        <p:spPr>
          <a:xfrm>
            <a:off x="3563888" y="1268760"/>
            <a:ext cx="978408" cy="484632"/>
          </a:xfrm>
          <a:prstGeom prst="rightArrow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TextBox 6"/>
          <p:cNvSpPr txBox="1"/>
          <p:nvPr/>
        </p:nvSpPr>
        <p:spPr>
          <a:xfrm>
            <a:off x="4932040" y="1316385"/>
            <a:ext cx="3888432" cy="369332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/>
              <a:t>Não há corrente</a:t>
            </a:r>
            <a:r>
              <a:rPr lang="pt-PT" dirty="0" smtClean="0"/>
              <a:t> elétrica no circuito</a:t>
            </a:r>
            <a:endParaRPr lang="pt-PT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1225327"/>
            <a:ext cx="2520280" cy="646331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 smtClean="0"/>
              <a:t>Íman em </a:t>
            </a:r>
            <a:r>
              <a:rPr lang="pt-PT" b="1" dirty="0" smtClean="0"/>
              <a:t>repouso</a:t>
            </a:r>
            <a:r>
              <a:rPr lang="pt-PT" dirty="0" smtClean="0"/>
              <a:t> no interior do solenoide  </a:t>
            </a:r>
            <a:endParaRPr lang="pt-PT" dirty="0"/>
          </a:p>
        </p:txBody>
      </p:sp>
      <p:sp>
        <p:nvSpPr>
          <p:cNvPr id="12" name="Right Arrow 11"/>
          <p:cNvSpPr/>
          <p:nvPr/>
        </p:nvSpPr>
        <p:spPr>
          <a:xfrm>
            <a:off x="3563888" y="2204864"/>
            <a:ext cx="978408" cy="484632"/>
          </a:xfrm>
          <a:prstGeom prst="rightArrow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2"/>
          <p:cNvSpPr txBox="1"/>
          <p:nvPr/>
        </p:nvSpPr>
        <p:spPr>
          <a:xfrm>
            <a:off x="5004048" y="2276872"/>
            <a:ext cx="3528392" cy="369332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smtClean="0"/>
              <a:t>Há corrente </a:t>
            </a:r>
            <a:r>
              <a:rPr lang="pt-PT" dirty="0" smtClean="0"/>
              <a:t>elétrica no circuito</a:t>
            </a:r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485775" y="2132856"/>
            <a:ext cx="2790081" cy="646331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dirty="0" smtClean="0"/>
              <a:t>Íman em </a:t>
            </a:r>
            <a:r>
              <a:rPr lang="pt-PT" b="1" dirty="0" smtClean="0"/>
              <a:t>movimento</a:t>
            </a:r>
            <a:r>
              <a:rPr lang="pt-PT" dirty="0" smtClean="0"/>
              <a:t>  no interior do solenoide  </a:t>
            </a:r>
            <a:endParaRPr lang="pt-PT" dirty="0"/>
          </a:p>
        </p:txBody>
      </p:sp>
      <p:sp>
        <p:nvSpPr>
          <p:cNvPr id="16" name="Right Arrow 15"/>
          <p:cNvSpPr/>
          <p:nvPr/>
        </p:nvSpPr>
        <p:spPr>
          <a:xfrm>
            <a:off x="2248694" y="5445224"/>
            <a:ext cx="978408" cy="484632"/>
          </a:xfrm>
          <a:prstGeom prst="rightArrow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Rounded Rectangle 8"/>
          <p:cNvSpPr/>
          <p:nvPr/>
        </p:nvSpPr>
        <p:spPr>
          <a:xfrm>
            <a:off x="160462" y="5229200"/>
            <a:ext cx="2016224" cy="914400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Movimento do íman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75856" y="4941168"/>
            <a:ext cx="2520280" cy="1584176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Alteração do fluxo magnético através do solenoide</a:t>
            </a:r>
            <a:endParaRPr lang="pt-PT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6948264" y="5157192"/>
            <a:ext cx="2016224" cy="1130424"/>
          </a:xfrm>
          <a:prstGeom prst="roundRect">
            <a:avLst/>
          </a:prstGeom>
          <a:ln>
            <a:solidFill>
              <a:srgbClr val="FF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/>
              <a:t>Corrente elétrica induzida no solenoide</a:t>
            </a:r>
            <a:endParaRPr lang="pt-PT" b="1" dirty="0"/>
          </a:p>
        </p:txBody>
      </p:sp>
      <p:sp>
        <p:nvSpPr>
          <p:cNvPr id="20" name="Right Arrow 19"/>
          <p:cNvSpPr/>
          <p:nvPr/>
        </p:nvSpPr>
        <p:spPr>
          <a:xfrm>
            <a:off x="5868144" y="5517232"/>
            <a:ext cx="978408" cy="484632"/>
          </a:xfrm>
          <a:prstGeom prst="rightArrow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17" name="Straight Arrow Connector 16"/>
          <p:cNvCxnSpPr>
            <a:stCxn id="14" idx="2"/>
            <a:endCxn id="9" idx="0"/>
          </p:cNvCxnSpPr>
          <p:nvPr/>
        </p:nvCxnSpPr>
        <p:spPr>
          <a:xfrm flipH="1">
            <a:off x="1168574" y="2779187"/>
            <a:ext cx="712242" cy="2450013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3" idx="2"/>
            <a:endCxn id="19" idx="0"/>
          </p:cNvCxnSpPr>
          <p:nvPr/>
        </p:nvCxnSpPr>
        <p:spPr>
          <a:xfrm>
            <a:off x="6768244" y="2646204"/>
            <a:ext cx="1188132" cy="2510988"/>
          </a:xfrm>
          <a:prstGeom prst="straightConnector1">
            <a:avLst/>
          </a:prstGeom>
          <a:ln w="38100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902965"/>
            <a:ext cx="2462793" cy="198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71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971" y="181794"/>
            <a:ext cx="6192688" cy="808459"/>
          </a:xfrm>
        </p:spPr>
        <p:txBody>
          <a:bodyPr/>
          <a:lstStyle/>
          <a:p>
            <a:r>
              <a:rPr lang="pt-PT" dirty="0" smtClean="0"/>
              <a:t>CONCLUSÃO</a:t>
            </a:r>
            <a:endParaRPr lang="pt-PT" dirty="0"/>
          </a:p>
        </p:txBody>
      </p:sp>
      <p:sp>
        <p:nvSpPr>
          <p:cNvPr id="3" name="TextBox 2"/>
          <p:cNvSpPr txBox="1"/>
          <p:nvPr/>
        </p:nvSpPr>
        <p:spPr>
          <a:xfrm>
            <a:off x="314325" y="4381500"/>
            <a:ext cx="8686800" cy="1420325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/>
              <a:t>Num solenoide, geram-se </a:t>
            </a:r>
            <a:r>
              <a:rPr lang="pt-PT" sz="2000" b="1" dirty="0">
                <a:solidFill>
                  <a:srgbClr val="FF9900"/>
                </a:solidFill>
              </a:rPr>
              <a:t>correntes elétricas induzidas</a:t>
            </a:r>
            <a:r>
              <a:rPr lang="pt-PT" sz="2000" b="1" dirty="0"/>
              <a:t>, se houver </a:t>
            </a:r>
            <a:r>
              <a:rPr lang="pt-PT" sz="2000" b="1" dirty="0" smtClean="0">
                <a:solidFill>
                  <a:srgbClr val="FF9900"/>
                </a:solidFill>
              </a:rPr>
              <a:t>variação </a:t>
            </a:r>
            <a:r>
              <a:rPr lang="pt-PT" sz="2000" b="1" dirty="0">
                <a:solidFill>
                  <a:srgbClr val="FF9900"/>
                </a:solidFill>
              </a:rPr>
              <a:t>do fluxo magnético </a:t>
            </a:r>
            <a:r>
              <a:rPr lang="pt-PT" sz="2000" b="1" dirty="0"/>
              <a:t>através do solenoide, originado pelo </a:t>
            </a:r>
            <a:r>
              <a:rPr lang="pt-PT" sz="2000" b="1" dirty="0" smtClean="0">
                <a:solidFill>
                  <a:srgbClr val="FF9900"/>
                </a:solidFill>
              </a:rPr>
              <a:t>movimento </a:t>
            </a:r>
            <a:r>
              <a:rPr lang="pt-PT" sz="2000" b="1" dirty="0">
                <a:solidFill>
                  <a:srgbClr val="FF9900"/>
                </a:solidFill>
              </a:rPr>
              <a:t>relativo entre o solenoide e um </a:t>
            </a:r>
            <a:r>
              <a:rPr lang="pt-PT" sz="2000" b="1" dirty="0" smtClean="0">
                <a:solidFill>
                  <a:srgbClr val="FF9900"/>
                </a:solidFill>
              </a:rPr>
              <a:t>íman</a:t>
            </a:r>
            <a:r>
              <a:rPr lang="pt-PT" sz="2000" b="1" dirty="0" smtClean="0"/>
              <a:t>.</a:t>
            </a:r>
            <a:endParaRPr lang="pt-PT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054" y="1355034"/>
            <a:ext cx="3254065" cy="262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38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471" y="143694"/>
            <a:ext cx="6192688" cy="808459"/>
          </a:xfrm>
        </p:spPr>
        <p:txBody>
          <a:bodyPr/>
          <a:lstStyle/>
          <a:p>
            <a:r>
              <a:rPr lang="pt-PT" dirty="0" smtClean="0"/>
              <a:t>STOP</a:t>
            </a:r>
            <a:endParaRPr lang="pt-PT" dirty="0"/>
          </a:p>
        </p:txBody>
      </p:sp>
      <p:sp>
        <p:nvSpPr>
          <p:cNvPr id="3" name="TextBox 2"/>
          <p:cNvSpPr txBox="1"/>
          <p:nvPr/>
        </p:nvSpPr>
        <p:spPr>
          <a:xfrm>
            <a:off x="5819775" y="5143500"/>
            <a:ext cx="3118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198 -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86" y="2170064"/>
            <a:ext cx="8338303" cy="2517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611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7121" y="305619"/>
            <a:ext cx="6192688" cy="808459"/>
          </a:xfrm>
        </p:spPr>
        <p:txBody>
          <a:bodyPr/>
          <a:lstStyle/>
          <a:p>
            <a:r>
              <a:rPr lang="pt-PT" dirty="0" smtClean="0"/>
              <a:t>Experiência 2 </a:t>
            </a:r>
            <a:br>
              <a:rPr lang="pt-PT" dirty="0" smtClean="0"/>
            </a:br>
            <a:r>
              <a:rPr lang="pt-PT" sz="3200" dirty="0" smtClean="0"/>
              <a:t>(experiência de Faraday)</a:t>
            </a:r>
            <a:endParaRPr lang="pt-PT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323850" y="4060686"/>
            <a:ext cx="86487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No instante em que o interruptor é:</a:t>
            </a:r>
          </a:p>
          <a:p>
            <a:endParaRPr lang="pt-PT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</a:rPr>
              <a:t>fechado </a:t>
            </a:r>
            <a:r>
              <a:rPr lang="pt-PT" sz="2000" dirty="0" smtClean="0">
                <a:sym typeface="Symbol"/>
              </a:rPr>
              <a:t> desvio do ponteiro do galvanómetro  depois retorna a zero;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b="1" dirty="0" smtClean="0">
              <a:sym typeface="Symbo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  <a:sym typeface="Symbol"/>
              </a:rPr>
              <a:t>aberto</a:t>
            </a:r>
            <a:r>
              <a:rPr lang="pt-PT" sz="2000" b="1" dirty="0" smtClean="0">
                <a:sym typeface="Symbol"/>
              </a:rPr>
              <a:t> </a:t>
            </a:r>
            <a:r>
              <a:rPr lang="pt-PT" sz="2000" dirty="0">
                <a:sym typeface="Symbol"/>
              </a:rPr>
              <a:t> desvio do ponteiro do galvanómetro </a:t>
            </a:r>
            <a:r>
              <a:rPr lang="pt-PT" sz="2000" dirty="0" smtClean="0">
                <a:sym typeface="Symbol"/>
              </a:rPr>
              <a:t>no sentido contrário  depois 		      retorna  a zero</a:t>
            </a:r>
            <a:endParaRPr lang="pt-PT" sz="2000" dirty="0">
              <a:sym typeface="Symbol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57175" y="3476625"/>
            <a:ext cx="86296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000" b="1" dirty="0" smtClean="0">
                <a:solidFill>
                  <a:srgbClr val="FF9900"/>
                </a:solidFill>
              </a:rPr>
              <a:t>Circuito aberto </a:t>
            </a:r>
            <a:r>
              <a:rPr lang="pt-PT" sz="2000" dirty="0" smtClean="0">
                <a:sym typeface="Symbol"/>
              </a:rPr>
              <a:t> </a:t>
            </a:r>
            <a:r>
              <a:rPr lang="pt-PT" sz="2000" b="1" dirty="0" smtClean="0">
                <a:sym typeface="Symbol"/>
              </a:rPr>
              <a:t>não há corrente elétrica </a:t>
            </a:r>
            <a:r>
              <a:rPr lang="pt-PT" sz="2000" dirty="0" smtClean="0">
                <a:sym typeface="Symbol"/>
              </a:rPr>
              <a:t>nos solenoides A e 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2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369" y="1345544"/>
            <a:ext cx="4324613" cy="2131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676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dirty="0" smtClean="0"/>
              <a:t>O que mostra a experiência ? </a:t>
            </a:r>
            <a:endParaRPr lang="pt-P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23849" y="1085850"/>
            <a:ext cx="8486776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AB00"/>
                </a:solidFill>
              </a:rPr>
              <a:t>Fecho do interruptor </a:t>
            </a:r>
          </a:p>
          <a:p>
            <a:pPr algn="ctr"/>
            <a:r>
              <a:rPr lang="pt-PT" dirty="0" smtClean="0">
                <a:solidFill>
                  <a:srgbClr val="FFAB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/>
              <a:t>Corrente </a:t>
            </a:r>
            <a:r>
              <a:rPr lang="pt-PT" dirty="0"/>
              <a:t>elétrica no </a:t>
            </a:r>
            <a:r>
              <a:rPr lang="pt-PT" dirty="0" smtClean="0"/>
              <a:t>solenoide </a:t>
            </a:r>
            <a:r>
              <a:rPr lang="pt-PT" dirty="0"/>
              <a:t>A </a:t>
            </a:r>
            <a:endParaRPr lang="pt-PT" dirty="0" smtClean="0"/>
          </a:p>
          <a:p>
            <a:pPr algn="ctr"/>
            <a:r>
              <a:rPr lang="pt-PT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>
                <a:sym typeface="Symbol"/>
              </a:rPr>
              <a:t> </a:t>
            </a:r>
            <a:r>
              <a:rPr lang="pt-PT" dirty="0" smtClean="0"/>
              <a:t>Induz uma </a:t>
            </a:r>
            <a:r>
              <a:rPr lang="pt-PT" dirty="0"/>
              <a:t>corrente elétrica no solenoide </a:t>
            </a:r>
            <a:r>
              <a:rPr lang="pt-PT" dirty="0" smtClean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1475" y="4857750"/>
            <a:ext cx="8505825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9900"/>
                </a:solidFill>
              </a:rPr>
              <a:t>Interruptor fechado</a:t>
            </a:r>
          </a:p>
          <a:p>
            <a:pPr algn="ctr"/>
            <a:r>
              <a:rPr lang="pt-PT" dirty="0" smtClean="0">
                <a:solidFill>
                  <a:srgbClr val="FFAB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/>
              <a:t>Corrente </a:t>
            </a:r>
            <a:r>
              <a:rPr lang="pt-PT" dirty="0"/>
              <a:t>elétrica no </a:t>
            </a:r>
            <a:r>
              <a:rPr lang="pt-PT" dirty="0" smtClean="0"/>
              <a:t>solenoide </a:t>
            </a:r>
            <a:r>
              <a:rPr lang="pt-PT" dirty="0"/>
              <a:t>A </a:t>
            </a:r>
            <a:endParaRPr lang="pt-PT" dirty="0" smtClean="0"/>
          </a:p>
          <a:p>
            <a:pPr algn="ctr"/>
            <a:r>
              <a:rPr lang="pt-PT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>
                <a:sym typeface="Symbol"/>
              </a:rPr>
              <a:t> </a:t>
            </a:r>
            <a:r>
              <a:rPr lang="pt-PT" dirty="0" smtClean="0"/>
              <a:t>Não há corrente </a:t>
            </a:r>
            <a:r>
              <a:rPr lang="pt-PT" dirty="0"/>
              <a:t>elétrica no solenoide </a:t>
            </a:r>
            <a:r>
              <a:rPr lang="pt-PT" dirty="0" smtClean="0"/>
              <a:t>B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184" y="2892302"/>
            <a:ext cx="3495806" cy="172266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434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dirty="0" smtClean="0"/>
              <a:t>O que mostra a experiência ? </a:t>
            </a:r>
            <a:endParaRPr lang="pt-PT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09576" y="1076325"/>
            <a:ext cx="8610600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AB00"/>
                </a:solidFill>
              </a:rPr>
              <a:t>Abertura do interruptor</a:t>
            </a:r>
          </a:p>
          <a:p>
            <a:pPr algn="ctr"/>
            <a:r>
              <a:rPr lang="pt-PT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/>
              <a:t>Corrente </a:t>
            </a:r>
            <a:r>
              <a:rPr lang="pt-PT" dirty="0"/>
              <a:t>elétrica no </a:t>
            </a:r>
            <a:r>
              <a:rPr lang="pt-PT" dirty="0" smtClean="0"/>
              <a:t>solenoide </a:t>
            </a:r>
            <a:r>
              <a:rPr lang="pt-PT" dirty="0"/>
              <a:t>A </a:t>
            </a:r>
            <a:endParaRPr lang="pt-PT" dirty="0" smtClean="0"/>
          </a:p>
          <a:p>
            <a:pPr algn="ctr"/>
            <a:r>
              <a:rPr lang="pt-PT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>
                <a:sym typeface="Symbol"/>
              </a:rPr>
              <a:t> </a:t>
            </a:r>
            <a:r>
              <a:rPr lang="pt-PT" dirty="0" smtClean="0"/>
              <a:t>Induz uma </a:t>
            </a:r>
            <a:r>
              <a:rPr lang="pt-PT" dirty="0"/>
              <a:t>corrente elétrica no solenoide </a:t>
            </a:r>
            <a:r>
              <a:rPr lang="pt-PT" dirty="0" smtClean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475" y="4676775"/>
            <a:ext cx="8343899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FFAB00"/>
                </a:solidFill>
              </a:rPr>
              <a:t>Interruptor aberto</a:t>
            </a:r>
          </a:p>
          <a:p>
            <a:pPr algn="ctr"/>
            <a:r>
              <a:rPr lang="pt-PT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/>
              <a:t>Não há corrente </a:t>
            </a:r>
            <a:r>
              <a:rPr lang="pt-PT" dirty="0"/>
              <a:t>elétrica no </a:t>
            </a:r>
            <a:r>
              <a:rPr lang="pt-PT" dirty="0" smtClean="0"/>
              <a:t>solenoide </a:t>
            </a:r>
            <a:r>
              <a:rPr lang="pt-PT" dirty="0"/>
              <a:t>A </a:t>
            </a:r>
            <a:r>
              <a:rPr lang="pt-PT" dirty="0" smtClean="0"/>
              <a:t> </a:t>
            </a:r>
          </a:p>
          <a:p>
            <a:pPr algn="ctr"/>
            <a:r>
              <a:rPr lang="pt-PT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dirty="0" smtClean="0">
                <a:sym typeface="Symbol"/>
              </a:rPr>
              <a:t> </a:t>
            </a:r>
            <a:r>
              <a:rPr lang="pt-PT" dirty="0" smtClean="0"/>
              <a:t>Não há corrente </a:t>
            </a:r>
            <a:r>
              <a:rPr lang="pt-PT" dirty="0"/>
              <a:t>elétrica no solenoide </a:t>
            </a:r>
            <a:r>
              <a:rPr lang="pt-PT" dirty="0" smtClean="0"/>
              <a:t>B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184" y="2816102"/>
            <a:ext cx="3495806" cy="172266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2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z="2800" dirty="0" smtClean="0"/>
              <a:t>O que mostra a experiência ? </a:t>
            </a:r>
            <a:endParaRPr lang="pt-P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209549" y="1123950"/>
            <a:ext cx="2800351" cy="1815882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Fecho do interruptor </a:t>
            </a:r>
          </a:p>
          <a:p>
            <a:pPr algn="ctr"/>
            <a:r>
              <a:rPr lang="pt-PT" sz="1600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/>
              <a:t>Corrente </a:t>
            </a:r>
            <a:r>
              <a:rPr lang="pt-PT" sz="1600" dirty="0"/>
              <a:t>elétrica no </a:t>
            </a:r>
            <a:r>
              <a:rPr lang="pt-PT" sz="1600" dirty="0" smtClean="0"/>
              <a:t>solenoide </a:t>
            </a:r>
            <a:r>
              <a:rPr lang="pt-PT" sz="1600" dirty="0"/>
              <a:t>A </a:t>
            </a:r>
            <a:endParaRPr lang="pt-PT" sz="1600" dirty="0" smtClean="0"/>
          </a:p>
          <a:p>
            <a:pPr algn="ctr"/>
            <a:r>
              <a:rPr lang="pt-PT" sz="1600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>
                <a:sym typeface="Symbol"/>
              </a:rPr>
              <a:t> </a:t>
            </a:r>
            <a:r>
              <a:rPr lang="pt-PT" sz="1600" dirty="0" smtClean="0"/>
              <a:t>Induz uma </a:t>
            </a:r>
            <a:r>
              <a:rPr lang="pt-PT" sz="1600" dirty="0"/>
              <a:t>corrente elétrica no solenoide </a:t>
            </a:r>
            <a:r>
              <a:rPr lang="pt-PT" sz="1600" dirty="0" smtClean="0"/>
              <a:t>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7750" y="5267325"/>
            <a:ext cx="6724650" cy="923330"/>
          </a:xfrm>
          <a:prstGeom prst="rect">
            <a:avLst/>
          </a:prstGeom>
          <a:noFill/>
          <a:ln w="28575"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 smtClean="0"/>
              <a:t>Quando a </a:t>
            </a:r>
            <a:r>
              <a:rPr lang="pt-PT" b="1" dirty="0" smtClean="0">
                <a:solidFill>
                  <a:srgbClr val="FF9900"/>
                </a:solidFill>
              </a:rPr>
              <a:t>corrente </a:t>
            </a:r>
            <a:r>
              <a:rPr lang="pt-PT" b="1" dirty="0">
                <a:solidFill>
                  <a:srgbClr val="FF9900"/>
                </a:solidFill>
              </a:rPr>
              <a:t>elétrica</a:t>
            </a:r>
            <a:r>
              <a:rPr lang="pt-PT" b="1" dirty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pt-PT" b="1" dirty="0" smtClean="0"/>
              <a:t>se mantém </a:t>
            </a:r>
            <a:r>
              <a:rPr lang="pt-PT" b="1" dirty="0" smtClean="0">
                <a:solidFill>
                  <a:srgbClr val="FF9900"/>
                </a:solidFill>
              </a:rPr>
              <a:t>constante</a:t>
            </a:r>
            <a:r>
              <a:rPr lang="pt-PT" b="1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pt-PT" b="1" dirty="0"/>
              <a:t>ao longo </a:t>
            </a:r>
          </a:p>
          <a:p>
            <a:pPr algn="ctr">
              <a:lnSpc>
                <a:spcPct val="150000"/>
              </a:lnSpc>
            </a:pPr>
            <a:r>
              <a:rPr lang="pt-PT" b="1" dirty="0"/>
              <a:t>do </a:t>
            </a:r>
            <a:r>
              <a:rPr lang="pt-PT" b="1" dirty="0" smtClean="0"/>
              <a:t>tempo o </a:t>
            </a:r>
            <a:r>
              <a:rPr lang="pt-PT" b="1" dirty="0">
                <a:solidFill>
                  <a:srgbClr val="FF9900"/>
                </a:solidFill>
              </a:rPr>
              <a:t>fluxo magnético não varia</a:t>
            </a:r>
            <a:r>
              <a:rPr lang="pt-PT" b="1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  <a:endParaRPr lang="pt-PT" b="1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025" y="3105150"/>
            <a:ext cx="3152775" cy="1569660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Interruptor fechado</a:t>
            </a:r>
          </a:p>
          <a:p>
            <a:pPr algn="ctr"/>
            <a:r>
              <a:rPr lang="pt-PT" sz="1600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/>
              <a:t>Corrente </a:t>
            </a:r>
            <a:r>
              <a:rPr lang="pt-PT" sz="1600" dirty="0"/>
              <a:t>elétrica no </a:t>
            </a:r>
            <a:r>
              <a:rPr lang="pt-PT" sz="1600" dirty="0" smtClean="0"/>
              <a:t>solenoide </a:t>
            </a:r>
            <a:r>
              <a:rPr lang="pt-PT" sz="1600" dirty="0"/>
              <a:t>A </a:t>
            </a:r>
            <a:endParaRPr lang="pt-PT" sz="1600" dirty="0" smtClean="0"/>
          </a:p>
          <a:p>
            <a:pPr algn="ctr"/>
            <a:r>
              <a:rPr lang="pt-PT" sz="1600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>
                <a:sym typeface="Symbol"/>
              </a:rPr>
              <a:t> </a:t>
            </a:r>
            <a:r>
              <a:rPr lang="pt-PT" sz="1600" dirty="0" smtClean="0"/>
              <a:t>Não há corrente </a:t>
            </a:r>
            <a:r>
              <a:rPr lang="pt-PT" sz="1600" dirty="0"/>
              <a:t>elétrica no solenoide </a:t>
            </a:r>
            <a:r>
              <a:rPr lang="pt-PT" sz="1600" dirty="0" smtClean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91250" y="1076325"/>
            <a:ext cx="2828925" cy="1815882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Abertura do interruptor</a:t>
            </a:r>
          </a:p>
          <a:p>
            <a:pPr algn="ctr"/>
            <a:r>
              <a:rPr lang="pt-PT" sz="1600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/>
              <a:t>Corrente </a:t>
            </a:r>
            <a:r>
              <a:rPr lang="pt-PT" sz="1600" dirty="0"/>
              <a:t>elétrica no </a:t>
            </a:r>
            <a:r>
              <a:rPr lang="pt-PT" sz="1600" dirty="0" smtClean="0"/>
              <a:t>solenoide </a:t>
            </a:r>
            <a:r>
              <a:rPr lang="pt-PT" sz="1600" dirty="0"/>
              <a:t>A </a:t>
            </a:r>
            <a:endParaRPr lang="pt-PT" sz="1600" dirty="0" smtClean="0"/>
          </a:p>
          <a:p>
            <a:pPr algn="ctr"/>
            <a:r>
              <a:rPr lang="pt-PT" sz="1600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>
                <a:sym typeface="Symbol"/>
              </a:rPr>
              <a:t> </a:t>
            </a:r>
            <a:r>
              <a:rPr lang="pt-PT" sz="1600" dirty="0" smtClean="0"/>
              <a:t>Induz uma </a:t>
            </a:r>
            <a:r>
              <a:rPr lang="pt-PT" sz="1600" dirty="0"/>
              <a:t>corrente elétrica no solenoide </a:t>
            </a:r>
            <a:r>
              <a:rPr lang="pt-PT" sz="1600" dirty="0" smtClean="0"/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7876" y="3000375"/>
            <a:ext cx="3162300" cy="1815882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96C832"/>
                </a:solidFill>
              </a:rPr>
              <a:t>Interruptor aberto</a:t>
            </a:r>
          </a:p>
          <a:p>
            <a:pPr algn="ctr"/>
            <a:r>
              <a:rPr lang="pt-PT" sz="1600" dirty="0" smtClean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/>
              <a:t>Não há corrente </a:t>
            </a:r>
            <a:r>
              <a:rPr lang="pt-PT" sz="1600" dirty="0"/>
              <a:t>elétrica no </a:t>
            </a:r>
            <a:r>
              <a:rPr lang="pt-PT" sz="1600" dirty="0" smtClean="0"/>
              <a:t>solenoide </a:t>
            </a:r>
            <a:r>
              <a:rPr lang="pt-PT" sz="1600" dirty="0"/>
              <a:t>A </a:t>
            </a:r>
            <a:r>
              <a:rPr lang="pt-PT" sz="1600" dirty="0" smtClean="0"/>
              <a:t> </a:t>
            </a:r>
          </a:p>
          <a:p>
            <a:pPr algn="ctr"/>
            <a:r>
              <a:rPr lang="pt-PT" sz="1600" dirty="0">
                <a:solidFill>
                  <a:srgbClr val="FF9900"/>
                </a:solidFill>
                <a:sym typeface="Symbol"/>
              </a:rPr>
              <a:t></a:t>
            </a:r>
          </a:p>
          <a:p>
            <a:pPr algn="ctr"/>
            <a:r>
              <a:rPr lang="pt-PT" sz="1600" dirty="0" smtClean="0">
                <a:sym typeface="Symbol"/>
              </a:rPr>
              <a:t> </a:t>
            </a:r>
            <a:r>
              <a:rPr lang="pt-PT" sz="1600" dirty="0" smtClean="0"/>
              <a:t>Não há corrente </a:t>
            </a:r>
            <a:r>
              <a:rPr lang="pt-PT" sz="1600" dirty="0"/>
              <a:t>elétrica no solenoide </a:t>
            </a:r>
            <a:r>
              <a:rPr lang="pt-PT" sz="1600" dirty="0" smtClean="0"/>
              <a:t>B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4438650" y="2933699"/>
            <a:ext cx="266700" cy="2171701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4361" y="1247351"/>
            <a:ext cx="2863064" cy="141086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35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Lei de Faraday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7225" y="4124325"/>
                <a:ext cx="8210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b="1" dirty="0" smtClean="0">
                    <a:solidFill>
                      <a:srgbClr val="FFAB00"/>
                    </a:solidFill>
                  </a:rPr>
                  <a:t>Variações no fluxo magnético        </a:t>
                </a:r>
                <a:r>
                  <a:rPr lang="pt-PT" b="1" dirty="0" smtClean="0">
                    <a:solidFill>
                      <a:srgbClr val="FFAB00"/>
                    </a:solidFill>
                    <a:sym typeface="Symbol"/>
                  </a:rPr>
                  <a:t>            Corrente elétrica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b="1" i="1" smtClean="0">
                            <a:solidFill>
                              <a:srgbClr val="FFAB00"/>
                            </a:solidFill>
                            <a:latin typeface="Cambria Math"/>
                            <a:sym typeface="Symbol"/>
                          </a:rPr>
                        </m:ctrlPr>
                      </m:dPr>
                      <m:e>
                        <m:r>
                          <a:rPr lang="pt-PT" b="1" i="1" smtClean="0">
                            <a:solidFill>
                              <a:srgbClr val="FFAB00"/>
                            </a:solidFill>
                            <a:latin typeface="Cambria Math"/>
                            <a:sym typeface="Symbol"/>
                          </a:rPr>
                          <m:t>𝑰</m:t>
                        </m:r>
                      </m:e>
                    </m:d>
                  </m:oMath>
                </a14:m>
                <a:endParaRPr lang="pt-PT" b="1" dirty="0">
                  <a:solidFill>
                    <a:srgbClr val="FFAB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4124325"/>
                <a:ext cx="8210550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668" t="-8333" b="-28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b="1" dirty="0" smtClean="0">
                    <a:solidFill>
                      <a:srgbClr val="FF9900"/>
                    </a:solidFill>
                  </a:rPr>
                  <a:t>Força 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3448" b="-17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074" y="1039306"/>
            <a:ext cx="3000377" cy="1779149"/>
          </a:xfrm>
          <a:prstGeom prst="rect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6200" y="2924175"/>
            <a:ext cx="87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Espira afasta-se do íman </a:t>
            </a:r>
            <a:r>
              <a:rPr lang="pt-PT" b="1" dirty="0" smtClean="0">
                <a:sym typeface="Symbol"/>
              </a:rPr>
              <a:t> Fluxo </a:t>
            </a:r>
            <a:r>
              <a:rPr lang="pt-PT" b="1" dirty="0">
                <a:sym typeface="Symbol"/>
              </a:rPr>
              <a:t>magnético </a:t>
            </a:r>
            <a:r>
              <a:rPr lang="pt-PT" b="1" dirty="0" smtClean="0">
                <a:sym typeface="Symbol"/>
              </a:rPr>
              <a:t>diminuiu</a:t>
            </a:r>
            <a:r>
              <a:rPr lang="pt-PT" b="1" dirty="0">
                <a:sym typeface="Symbol"/>
              </a:rPr>
              <a:t> </a:t>
            </a:r>
            <a:r>
              <a:rPr lang="pt-PT" b="1" dirty="0" smtClean="0">
                <a:sym typeface="Symbol"/>
              </a:rPr>
              <a:t> Lâmpada acende</a:t>
            </a:r>
            <a:endParaRPr lang="pt-PT" dirty="0">
              <a:ln>
                <a:solidFill>
                  <a:srgbClr val="FF9900"/>
                </a:solidFill>
              </a:ln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6486525" y="4533900"/>
            <a:ext cx="171450" cy="68580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/>
          <p:cNvSpPr txBox="1"/>
          <p:nvPr/>
        </p:nvSpPr>
        <p:spPr>
          <a:xfrm>
            <a:off x="428624" y="5054084"/>
            <a:ext cx="3933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A força eletromotriz induzida é a </a:t>
            </a:r>
          </a:p>
          <a:p>
            <a:r>
              <a:rPr lang="pt-PT" sz="1600" dirty="0"/>
              <a:t>energia transferida por unidade de carga elétrica para a corrente induzida. A força eletromotriz exprime-se em volt no SI</a:t>
            </a:r>
            <a:r>
              <a:rPr lang="pt-PT" sz="1600" dirty="0" smtClean="0"/>
              <a:t>.</a:t>
            </a:r>
            <a:endParaRPr lang="pt-PT" sz="1600" dirty="0"/>
          </a:p>
        </p:txBody>
      </p:sp>
      <p:sp>
        <p:nvSpPr>
          <p:cNvPr id="5" name="Right Brace 4"/>
          <p:cNvSpPr/>
          <p:nvPr/>
        </p:nvSpPr>
        <p:spPr>
          <a:xfrm rot="5400000">
            <a:off x="3217070" y="416718"/>
            <a:ext cx="261936" cy="5838827"/>
          </a:xfrm>
          <a:prstGeom prst="rightBrace">
            <a:avLst>
              <a:gd name="adj1" fmla="val 0"/>
              <a:gd name="adj2" fmla="val 4966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Down Arrow 9"/>
          <p:cNvSpPr/>
          <p:nvPr/>
        </p:nvSpPr>
        <p:spPr>
          <a:xfrm>
            <a:off x="3333750" y="3543300"/>
            <a:ext cx="180975" cy="523875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Down Arrow 22"/>
          <p:cNvSpPr/>
          <p:nvPr/>
        </p:nvSpPr>
        <p:spPr>
          <a:xfrm flipV="1">
            <a:off x="7096125" y="3267075"/>
            <a:ext cx="180975" cy="74295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142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Lei de Faraday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7225" y="4124325"/>
                <a:ext cx="82105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b="1" dirty="0" smtClean="0">
                    <a:solidFill>
                      <a:srgbClr val="FFAB00"/>
                    </a:solidFill>
                  </a:rPr>
                  <a:t>Variações no fluxo magnético        </a:t>
                </a:r>
                <a:r>
                  <a:rPr lang="pt-PT" b="1" dirty="0" smtClean="0">
                    <a:solidFill>
                      <a:srgbClr val="FFAB00"/>
                    </a:solidFill>
                    <a:sym typeface="Symbol"/>
                  </a:rPr>
                  <a:t>            Corrente elétrica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b="1" i="1">
                            <a:solidFill>
                              <a:srgbClr val="FFAB00"/>
                            </a:solidFill>
                            <a:latin typeface="Cambria Math"/>
                            <a:sym typeface="Symbol"/>
                          </a:rPr>
                        </m:ctrlPr>
                      </m:dPr>
                      <m:e>
                        <m:r>
                          <a:rPr lang="pt-PT" b="1" i="1">
                            <a:solidFill>
                              <a:srgbClr val="FFAB00"/>
                            </a:solidFill>
                            <a:latin typeface="Cambria Math"/>
                            <a:sym typeface="Symbol"/>
                          </a:rPr>
                          <m:t>𝑰</m:t>
                        </m:r>
                      </m:e>
                    </m:d>
                  </m:oMath>
                </a14:m>
                <a:r>
                  <a:rPr lang="pt-PT" b="1" dirty="0" smtClean="0">
                    <a:solidFill>
                      <a:srgbClr val="FFAB00"/>
                    </a:solidFill>
                  </a:rPr>
                  <a:t> </a:t>
                </a:r>
                <a:endParaRPr lang="pt-PT" b="1" dirty="0">
                  <a:solidFill>
                    <a:srgbClr val="FFAB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225" y="4124325"/>
                <a:ext cx="8210550" cy="369332"/>
              </a:xfrm>
              <a:prstGeom prst="rect">
                <a:avLst/>
              </a:prstGeom>
              <a:blipFill rotWithShape="1">
                <a:blip r:embed="rId2"/>
                <a:stretch>
                  <a:fillRect l="-668" t="-8333" b="-283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b="1" dirty="0" smtClean="0">
                    <a:solidFill>
                      <a:srgbClr val="FF9900"/>
                    </a:solidFill>
                  </a:rPr>
                  <a:t>Força 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blipFill rotWithShape="1">
                <a:blip r:embed="rId3"/>
                <a:stretch>
                  <a:fillRect t="-3448" b="-17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76200" y="2924175"/>
            <a:ext cx="872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Espira aproxima-se do íman </a:t>
            </a:r>
            <a:r>
              <a:rPr lang="pt-PT" b="1" dirty="0" smtClean="0">
                <a:sym typeface="Symbol"/>
              </a:rPr>
              <a:t> Fluxo </a:t>
            </a:r>
            <a:r>
              <a:rPr lang="pt-PT" b="1" dirty="0">
                <a:sym typeface="Symbol"/>
              </a:rPr>
              <a:t>magnético </a:t>
            </a:r>
            <a:r>
              <a:rPr lang="pt-PT" b="1" dirty="0" smtClean="0">
                <a:sym typeface="Symbol"/>
              </a:rPr>
              <a:t>aumenta  Lâmpada acende</a:t>
            </a:r>
            <a:endParaRPr lang="pt-PT" dirty="0">
              <a:ln>
                <a:solidFill>
                  <a:srgbClr val="FF9900"/>
                </a:solidFill>
              </a:ln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6486525" y="4533900"/>
            <a:ext cx="171450" cy="68580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ight Brace 4"/>
          <p:cNvSpPr/>
          <p:nvPr/>
        </p:nvSpPr>
        <p:spPr>
          <a:xfrm rot="5400000">
            <a:off x="3236119" y="216694"/>
            <a:ext cx="242886" cy="6219825"/>
          </a:xfrm>
          <a:prstGeom prst="rightBrace">
            <a:avLst>
              <a:gd name="adj1" fmla="val 0"/>
              <a:gd name="adj2" fmla="val 49665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" name="Down Arrow 9"/>
          <p:cNvSpPr/>
          <p:nvPr/>
        </p:nvSpPr>
        <p:spPr>
          <a:xfrm>
            <a:off x="3333750" y="3543300"/>
            <a:ext cx="180975" cy="523875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Down Arrow 22"/>
          <p:cNvSpPr/>
          <p:nvPr/>
        </p:nvSpPr>
        <p:spPr>
          <a:xfrm flipV="1">
            <a:off x="7096125" y="3267075"/>
            <a:ext cx="180975" cy="74295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49" y="1057275"/>
            <a:ext cx="3094030" cy="1723176"/>
          </a:xfrm>
          <a:prstGeom prst="rect">
            <a:avLst/>
          </a:prstGeom>
          <a:noFill/>
          <a:ln w="9525">
            <a:solidFill>
              <a:srgbClr val="96C8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23824" y="5019675"/>
                <a:ext cx="4505325" cy="1308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1600" dirty="0" smtClean="0"/>
                  <a:t>Relação entre a força </a:t>
                </a:r>
                <a:r>
                  <a:rPr lang="pt-PT" sz="1600" dirty="0"/>
                  <a:t>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16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16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1600" i="1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pt-PT" sz="16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1600" dirty="0" smtClean="0"/>
                  <a:t> e corrente elétrica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16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1600" b="0" i="1" smtClean="0">
                            <a:latin typeface="Cambria Math"/>
                          </a:rPr>
                          <m:t>𝐼</m:t>
                        </m:r>
                      </m:e>
                    </m:d>
                  </m:oMath>
                </a14:m>
                <a:r>
                  <a:rPr lang="pt-PT" sz="1600" dirty="0" smtClean="0"/>
                  <a:t>: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16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160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pt-PT" sz="16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PT" sz="1600" b="0" i="1" smtClean="0">
                          <a:latin typeface="Cambria Math"/>
                        </a:rPr>
                        <m:t>=</m:t>
                      </m:r>
                      <m:r>
                        <a:rPr lang="pt-PT" sz="1600" b="0" i="1" smtClean="0">
                          <a:latin typeface="Cambria Math"/>
                        </a:rPr>
                        <m:t>𝑅</m:t>
                      </m:r>
                      <m:r>
                        <a:rPr lang="pt-PT" sz="1600" b="0" i="1" smtClean="0">
                          <a:latin typeface="Cambria Math"/>
                        </a:rPr>
                        <m:t> </m:t>
                      </m:r>
                      <m:r>
                        <a:rPr lang="pt-PT" sz="1600" b="0" i="1" smtClean="0">
                          <a:latin typeface="Cambria Math"/>
                        </a:rPr>
                        <m:t>𝐼</m:t>
                      </m:r>
                    </m:oMath>
                  </m:oMathPara>
                </a14:m>
                <a:endParaRPr lang="pt-PT" sz="1600" dirty="0" smtClean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pt-PT" sz="1600" i="1" dirty="0" smtClean="0">
                        <a:latin typeface="Cambria Math"/>
                      </a:rPr>
                      <m:t>𝑅</m:t>
                    </m:r>
                  </m:oMath>
                </a14:m>
                <a:r>
                  <a:rPr lang="pt-PT" sz="1600" dirty="0" smtClean="0"/>
                  <a:t> – resistência da espira</a:t>
                </a:r>
                <a:endParaRPr lang="pt-PT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24" y="5019675"/>
                <a:ext cx="4505325" cy="1308050"/>
              </a:xfrm>
              <a:prstGeom prst="rect">
                <a:avLst/>
              </a:prstGeom>
              <a:blipFill rotWithShape="1">
                <a:blip r:embed="rId5"/>
                <a:stretch>
                  <a:fillRect l="-677" t="-1395" b="-511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59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Lei de Faraday</a:t>
            </a:r>
            <a:endParaRPr lang="pt-PT" dirty="0"/>
          </a:p>
        </p:txBody>
      </p:sp>
      <p:sp>
        <p:nvSpPr>
          <p:cNvPr id="3" name="TextBox 2"/>
          <p:cNvSpPr txBox="1"/>
          <p:nvPr/>
        </p:nvSpPr>
        <p:spPr>
          <a:xfrm>
            <a:off x="657225" y="4124325"/>
            <a:ext cx="821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Variações no fluxo magnético     </a:t>
            </a:r>
            <a:r>
              <a:rPr lang="pt-PT" b="1" dirty="0" smtClean="0">
                <a:sym typeface="Symbol"/>
              </a:rPr>
              <a:t>       Corrente elétrica induzida</a:t>
            </a:r>
            <a:r>
              <a:rPr lang="pt-PT" b="1" dirty="0" smtClean="0"/>
              <a:t> </a:t>
            </a:r>
            <a:endParaRPr lang="pt-P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b="1" dirty="0" smtClean="0">
                    <a:solidFill>
                      <a:srgbClr val="FF9900"/>
                    </a:solidFill>
                  </a:rPr>
                  <a:t>Força 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sz="2000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6300" y="5238750"/>
                <a:ext cx="3895725" cy="707886"/>
              </a:xfrm>
              <a:prstGeom prst="rect">
                <a:avLst/>
              </a:prstGeom>
              <a:blipFill rotWithShape="1">
                <a:blip r:embed="rId2"/>
                <a:stretch>
                  <a:fillRect t="-3448" b="-172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1724026"/>
            <a:ext cx="2822092" cy="1571724"/>
          </a:xfrm>
          <a:prstGeom prst="rect">
            <a:avLst/>
          </a:prstGeom>
          <a:noFill/>
          <a:ln w="9525">
            <a:solidFill>
              <a:srgbClr val="96C83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" y="1717675"/>
            <a:ext cx="2755900" cy="1634180"/>
          </a:xfrm>
          <a:prstGeom prst="rect">
            <a:avLst/>
          </a:prstGeom>
          <a:solidFill>
            <a:srgbClr val="FF9900"/>
          </a:solidFill>
          <a:ln>
            <a:solidFill>
              <a:srgbClr val="96C83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5250" y="1295400"/>
            <a:ext cx="3362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Espira afasta-se do íman </a:t>
            </a:r>
            <a:endParaRPr lang="pt-PT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781675" y="1285875"/>
            <a:ext cx="3362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Espira aproxima-se do íman</a:t>
            </a:r>
          </a:p>
          <a:p>
            <a:pPr algn="ctr"/>
            <a:r>
              <a:rPr lang="pt-PT" b="1" dirty="0" smtClean="0"/>
              <a:t> </a:t>
            </a:r>
            <a:endParaRPr lang="pt-PT" b="1" dirty="0"/>
          </a:p>
        </p:txBody>
      </p:sp>
      <p:sp>
        <p:nvSpPr>
          <p:cNvPr id="7" name="Rectangle 6"/>
          <p:cNvSpPr/>
          <p:nvPr/>
        </p:nvSpPr>
        <p:spPr>
          <a:xfrm>
            <a:off x="247650" y="3439210"/>
            <a:ext cx="299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>
                <a:sym typeface="Symbol"/>
              </a:rPr>
              <a:t>Fluxo </a:t>
            </a:r>
            <a:r>
              <a:rPr lang="pt-PT" b="1" dirty="0">
                <a:sym typeface="Symbol"/>
              </a:rPr>
              <a:t>magnético diminuiu</a:t>
            </a:r>
          </a:p>
        </p:txBody>
      </p:sp>
      <p:sp>
        <p:nvSpPr>
          <p:cNvPr id="8" name="Rectangle 7"/>
          <p:cNvSpPr/>
          <p:nvPr/>
        </p:nvSpPr>
        <p:spPr>
          <a:xfrm>
            <a:off x="5743575" y="3477310"/>
            <a:ext cx="332422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 smtClean="0">
                <a:sym typeface="Symbol"/>
              </a:rPr>
              <a:t>Fluxo </a:t>
            </a:r>
            <a:r>
              <a:rPr lang="pt-PT" b="1" dirty="0">
                <a:sym typeface="Symbol"/>
              </a:rPr>
              <a:t>magnético aumenta</a:t>
            </a:r>
            <a:endParaRPr lang="pt-PT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600450" y="2486025"/>
            <a:ext cx="20288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PT" dirty="0" smtClean="0">
                <a:ln>
                  <a:solidFill>
                    <a:srgbClr val="FF9900"/>
                  </a:solidFill>
                </a:ln>
              </a:rPr>
              <a:t>Lâmpada acende</a:t>
            </a:r>
            <a:endParaRPr lang="pt-PT" dirty="0">
              <a:ln>
                <a:solidFill>
                  <a:srgbClr val="FF9900"/>
                </a:solidFill>
              </a:ln>
            </a:endParaRPr>
          </a:p>
        </p:txBody>
      </p:sp>
      <p:sp>
        <p:nvSpPr>
          <p:cNvPr id="19" name="Down Arrow 18"/>
          <p:cNvSpPr/>
          <p:nvPr/>
        </p:nvSpPr>
        <p:spPr>
          <a:xfrm rot="2340000">
            <a:off x="5293868" y="1463003"/>
            <a:ext cx="91451" cy="1129643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Down Arrow 26"/>
          <p:cNvSpPr/>
          <p:nvPr/>
        </p:nvSpPr>
        <p:spPr>
          <a:xfrm rot="19260000" flipV="1">
            <a:off x="5562723" y="2805427"/>
            <a:ext cx="93535" cy="899811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Down Arrow 27"/>
          <p:cNvSpPr/>
          <p:nvPr/>
        </p:nvSpPr>
        <p:spPr>
          <a:xfrm rot="19260000" flipH="1">
            <a:off x="3693667" y="1443953"/>
            <a:ext cx="91451" cy="1129643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Down Arrow 28"/>
          <p:cNvSpPr/>
          <p:nvPr/>
        </p:nvSpPr>
        <p:spPr>
          <a:xfrm rot="2340000" flipH="1" flipV="1">
            <a:off x="3478335" y="2829661"/>
            <a:ext cx="90326" cy="89898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Down Arrow 19"/>
          <p:cNvSpPr/>
          <p:nvPr/>
        </p:nvSpPr>
        <p:spPr>
          <a:xfrm>
            <a:off x="6486525" y="4524375"/>
            <a:ext cx="171450" cy="68580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TextBox 4"/>
          <p:cNvSpPr txBox="1"/>
          <p:nvPr/>
        </p:nvSpPr>
        <p:spPr>
          <a:xfrm>
            <a:off x="282282" y="5210175"/>
            <a:ext cx="4438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O </a:t>
            </a:r>
            <a:r>
              <a:rPr lang="pt-PT" sz="1600" dirty="0"/>
              <a:t>sentido da </a:t>
            </a:r>
            <a:r>
              <a:rPr lang="pt-PT" sz="1600" dirty="0" smtClean="0"/>
              <a:t>corrente </a:t>
            </a:r>
            <a:r>
              <a:rPr lang="pt-PT" sz="1600" dirty="0"/>
              <a:t>elétrica depende da variação do fluxo magnético </a:t>
            </a:r>
            <a:r>
              <a:rPr lang="pt-PT" sz="1600" dirty="0" smtClean="0"/>
              <a:t>que </a:t>
            </a:r>
            <a:r>
              <a:rPr lang="pt-PT" sz="1600" dirty="0"/>
              <a:t>atravessa a espira </a:t>
            </a:r>
            <a:r>
              <a:rPr lang="pt-PT" sz="1600" dirty="0" smtClean="0"/>
              <a:t>(se </a:t>
            </a:r>
            <a:r>
              <a:rPr lang="pt-PT" sz="1600" dirty="0"/>
              <a:t>aumenta ou se </a:t>
            </a:r>
            <a:r>
              <a:rPr lang="pt-PT" sz="1600" dirty="0" smtClean="0"/>
              <a:t>diminui).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162865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Lei de Faraday</a:t>
            </a:r>
            <a:endParaRPr lang="pt-P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" y="1743074"/>
            <a:ext cx="2583719" cy="314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3425" y="1171575"/>
            <a:ext cx="8210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Variações no fluxo magnético     </a:t>
            </a:r>
            <a:r>
              <a:rPr lang="pt-PT" dirty="0" smtClean="0">
                <a:sym typeface="Symbol"/>
              </a:rPr>
              <a:t>       </a:t>
            </a:r>
            <a:r>
              <a:rPr lang="pt-PT" b="1" dirty="0" smtClean="0">
                <a:sym typeface="Symbol"/>
              </a:rPr>
              <a:t>Corrente elétrica induzida</a:t>
            </a:r>
            <a:r>
              <a:rPr lang="pt-PT" b="1" dirty="0" smtClean="0"/>
              <a:t> </a:t>
            </a:r>
            <a:endParaRPr lang="pt-PT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62500" y="2286000"/>
            <a:ext cx="3895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Força eletromotriz induzida</a:t>
            </a:r>
            <a:endParaRPr lang="pt-PT" b="1" dirty="0"/>
          </a:p>
        </p:txBody>
      </p:sp>
      <p:sp>
        <p:nvSpPr>
          <p:cNvPr id="6" name="Down Arrow 5"/>
          <p:cNvSpPr/>
          <p:nvPr/>
        </p:nvSpPr>
        <p:spPr>
          <a:xfrm>
            <a:off x="6562725" y="1571625"/>
            <a:ext cx="171450" cy="685800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019424" y="3400425"/>
                <a:ext cx="5915025" cy="1795363"/>
              </a:xfrm>
              <a:prstGeom prst="rect">
                <a:avLst/>
              </a:prstGeom>
              <a:noFill/>
              <a:ln w="28575">
                <a:solidFill>
                  <a:srgbClr val="96C83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pt-PT" dirty="0" smtClean="0"/>
                  <a:t>A força 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 smtClean="0">
                                <a:latin typeface="Cambria Math"/>
                                <a:ea typeface="Cambria Math"/>
                              </a:rPr>
                              <m:t>𝜀</m:t>
                            </m:r>
                          </m:e>
                          <m:sub>
                            <m:r>
                              <a:rPr lang="pt-PT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dirty="0" smtClean="0"/>
                  <a:t> nos terminais de uma espira é igual à </a:t>
                </a:r>
                <a:r>
                  <a:rPr lang="pt-PT" b="1" dirty="0" smtClean="0">
                    <a:solidFill>
                      <a:srgbClr val="FF9900"/>
                    </a:solidFill>
                  </a:rPr>
                  <a:t>taxa de variação temporal do fluxo magnético</a:t>
                </a:r>
                <a:r>
                  <a:rPr lang="pt-PT" dirty="0" smtClean="0">
                    <a:solidFill>
                      <a:srgbClr val="FF9900"/>
                    </a:solidFill>
                  </a:rPr>
                  <a:t>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pt-PT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l-GR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l-GR" sz="2000" b="0" i="1" smtClean="0">
                                      <a:latin typeface="Cambria Math"/>
                                      <a:ea typeface="Cambria Math"/>
                                    </a:rPr>
                                    <m:t>𝛷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9424" y="3400425"/>
                <a:ext cx="5915025" cy="1795363"/>
              </a:xfrm>
              <a:prstGeom prst="rect">
                <a:avLst/>
              </a:prstGeom>
              <a:blipFill rotWithShape="1">
                <a:blip r:embed="rId3"/>
                <a:stretch>
                  <a:fillRect l="-615" t="-1003"/>
                </a:stretch>
              </a:blipFill>
              <a:ln w="28575">
                <a:solidFill>
                  <a:srgbClr val="96C832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972050" y="297180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FF9900"/>
                </a:solidFill>
              </a:rPr>
              <a:t>Lei de Faraday</a:t>
            </a:r>
            <a:endParaRPr lang="pt-PT" b="1" dirty="0">
              <a:solidFill>
                <a:srgbClr val="FF99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71474" y="5282068"/>
                <a:ext cx="4878259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pt-PT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1600" i="1">
                            <a:latin typeface="Cambria Math"/>
                            <a:ea typeface="Cambria Math"/>
                          </a:rPr>
                          <m:t>𝜀</m:t>
                        </m:r>
                      </m:e>
                      <m:sub>
                        <m:r>
                          <a:rPr lang="pt-PT" sz="1600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pt-PT" sz="1600" dirty="0" smtClean="0"/>
                  <a:t> - força eletromotriz induzida (V)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pt-PT" sz="1200" i="1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l-GR" sz="1200" i="1" smtClean="0">
                            <a:latin typeface="Cambria Math"/>
                            <a:ea typeface="Cambria Math"/>
                          </a:rPr>
                          <m:t>Δ</m:t>
                        </m:r>
                        <m:sSub>
                          <m:sSubPr>
                            <m:ctrlPr>
                              <a:rPr lang="el-GR" sz="12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l-GR" sz="1600" i="1">
                                <a:latin typeface="Cambria Math"/>
                                <a:ea typeface="Cambria Math"/>
                              </a:rPr>
                              <m:t>𝛷</m:t>
                            </m:r>
                          </m:e>
                          <m:sub>
                            <m:r>
                              <a:rPr lang="pt-PT" sz="1200" i="1">
                                <a:latin typeface="Cambria Math"/>
                                <a:ea typeface="Cambria Math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sz="1600" dirty="0" smtClean="0"/>
                  <a:t> - módulo da variação do fluxo magnético (Wb)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600" i="1">
                        <a:latin typeface="Cambria Math"/>
                        <a:ea typeface="Cambria Math"/>
                      </a:rPr>
                      <m:t>Δ</m:t>
                    </m:r>
                    <m:r>
                      <a:rPr lang="pt-PT" sz="1600" i="1">
                        <a:latin typeface="Cambria Math"/>
                        <a:ea typeface="Cambria Math"/>
                      </a:rPr>
                      <m:t>𝑡</m:t>
                    </m:r>
                  </m:oMath>
                </a14:m>
                <a:r>
                  <a:rPr lang="pt-PT" sz="1600" dirty="0" smtClean="0"/>
                  <a:t> – intervalo de tempo (s)</a:t>
                </a:r>
              </a:p>
              <a:p>
                <a:pPr>
                  <a:lnSpc>
                    <a:spcPct val="150000"/>
                  </a:lnSpc>
                </a:pPr>
                <a:r>
                  <a:rPr lang="pt-PT" sz="1600" dirty="0" smtClean="0"/>
                  <a:t> </a:t>
                </a:r>
                <a:endParaRPr lang="pt-PT" sz="16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474" y="5282068"/>
                <a:ext cx="4878259" cy="156966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552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Lei de Faraday</a:t>
            </a:r>
            <a:endParaRPr lang="pt-P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2667000"/>
            <a:ext cx="2047875" cy="162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4300" y="1571625"/>
                <a:ext cx="7296149" cy="151836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3676650" indent="-3676650"/>
                <a:r>
                  <a:rPr lang="pt-PT" b="1" dirty="0" smtClean="0">
                    <a:solidFill>
                      <a:srgbClr val="FF9900"/>
                    </a:solidFill>
                  </a:rPr>
                  <a:t>A força eletromotriz induzida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b="1" i="1" smtClean="0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FF9900"/>
                                </a:solidFill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</m:oMath>
                </a14:m>
                <a:r>
                  <a:rPr lang="pt-PT" b="1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PT" dirty="0" smtClean="0"/>
                  <a:t>depende  </a:t>
                </a:r>
                <a:r>
                  <a:rPr lang="pt-PT" b="1" dirty="0" smtClean="0"/>
                  <a:t>taxa temporal de variação do </a:t>
                </a:r>
                <a:r>
                  <a:rPr lang="pt-PT" b="1" dirty="0" smtClean="0">
                    <a:solidFill>
                      <a:srgbClr val="FF9900"/>
                    </a:solidFill>
                  </a:rPr>
                  <a:t>fluxo magnético</a:t>
                </a:r>
                <a:r>
                  <a:rPr lang="pt-PT" dirty="0" smtClean="0">
                    <a:solidFill>
                      <a:srgbClr val="FF9900"/>
                    </a:solidFill>
                  </a:rPr>
                  <a:t>:</a:t>
                </a:r>
              </a:p>
              <a:p>
                <a:endParaRPr lang="pt-PT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sz="20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pt-PT" sz="2000" i="1" smtClean="0">
                              <a:latin typeface="Cambria Math"/>
                              <a:ea typeface="Cambria Math"/>
                            </a:rPr>
                            <m:t>𝜀</m:t>
                          </m:r>
                        </m:e>
                        <m:sub>
                          <m:r>
                            <a:rPr lang="pt-PT" sz="2000" b="0" i="1" smtClean="0">
                              <a:latin typeface="Cambria Math"/>
                            </a:rPr>
                            <m:t>𝑖</m:t>
                          </m:r>
                        </m:sub>
                      </m:sSub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pt-PT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l-GR" sz="2000" b="0" i="1" smtClean="0">
                                  <a:latin typeface="Cambria Math"/>
                                  <a:ea typeface="Cambria Math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l-GR" sz="2000" b="0" i="1" smtClean="0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l-GR" sz="2000" b="0" i="1" smtClean="0">
                                      <a:latin typeface="Cambria Math"/>
                                      <a:ea typeface="Cambria Math"/>
                                    </a:rPr>
                                    <m:t>𝛷</m:t>
                                  </m:r>
                                </m:e>
                                <m:sub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𝑚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/>
                              <a:ea typeface="Cambria Math"/>
                            </a:rPr>
                            <m:t>Δ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pt-PT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1571625"/>
                <a:ext cx="7296149" cy="1518364"/>
              </a:xfrm>
              <a:prstGeom prst="rect">
                <a:avLst/>
              </a:prstGeom>
              <a:blipFill rotWithShape="1">
                <a:blip r:embed="rId3"/>
                <a:stretch>
                  <a:fillRect l="-752" t="-2008"/>
                </a:stretch>
              </a:blipFill>
              <a:ln w="28575">
                <a:noFill/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010400" y="2181225"/>
                <a:ext cx="1915844" cy="369332"/>
              </a:xfrm>
              <a:prstGeom prst="rect">
                <a:avLst/>
              </a:prstGeom>
              <a:noFill/>
              <a:ln w="28575">
                <a:solidFill>
                  <a:srgbClr val="96C832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PT" b="1" i="1" smtClean="0">
                              <a:solidFill>
                                <a:srgbClr val="FF9900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l-GR" b="1" i="1">
                              <a:solidFill>
                                <a:srgbClr val="FF9900"/>
                              </a:solidFill>
                              <a:latin typeface="Cambria Math"/>
                              <a:ea typeface="Cambria Math"/>
                            </a:rPr>
                            <m:t>𝜱</m:t>
                          </m:r>
                        </m:e>
                        <m:sub>
                          <m:r>
                            <a:rPr lang="pt-PT" b="1" i="1" smtClean="0">
                              <a:solidFill>
                                <a:srgbClr val="FF9900"/>
                              </a:solidFill>
                              <a:latin typeface="Cambria Math"/>
                            </a:rPr>
                            <m:t>𝒎</m:t>
                          </m:r>
                        </m:sub>
                      </m:sSub>
                      <m:r>
                        <a:rPr lang="pt-PT" b="1" i="1" smtClean="0">
                          <a:solidFill>
                            <a:srgbClr val="FF9900"/>
                          </a:solidFill>
                          <a:latin typeface="Cambria Math"/>
                        </a:rPr>
                        <m:t>=</m:t>
                      </m:r>
                      <m:r>
                        <a:rPr lang="pt-PT" b="1" i="1" smtClean="0">
                          <a:solidFill>
                            <a:srgbClr val="FF9900"/>
                          </a:solidFill>
                          <a:latin typeface="Cambria Math"/>
                        </a:rPr>
                        <m:t>𝑩</m:t>
                      </m:r>
                      <m:r>
                        <a:rPr lang="pt-PT" b="1" i="1" smtClean="0">
                          <a:solidFill>
                            <a:srgbClr val="FF9900"/>
                          </a:solidFill>
                          <a:latin typeface="Cambria Math"/>
                        </a:rPr>
                        <m:t> </m:t>
                      </m:r>
                      <m:r>
                        <a:rPr lang="pt-PT" b="1" i="1" smtClean="0">
                          <a:solidFill>
                            <a:srgbClr val="FF9900"/>
                          </a:solidFill>
                          <a:latin typeface="Cambria Math"/>
                        </a:rPr>
                        <m:t>𝑨</m:t>
                      </m:r>
                      <m:r>
                        <a:rPr lang="pt-PT" b="1" i="1" smtClean="0">
                          <a:solidFill>
                            <a:srgbClr val="FF9900"/>
                          </a:solidFill>
                          <a:latin typeface="Cambria Math"/>
                        </a:rPr>
                        <m:t> </m:t>
                      </m:r>
                      <m:func>
                        <m:funcPr>
                          <m:ctrlPr>
                            <a:rPr lang="pt-PT" b="1" i="1" smtClean="0">
                              <a:solidFill>
                                <a:srgbClr val="FF99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pt-PT" b="1" i="0" smtClean="0">
                              <a:solidFill>
                                <a:srgbClr val="FF9900"/>
                              </a:solidFill>
                              <a:latin typeface="Cambria Math"/>
                            </a:rPr>
                            <m:t>𝐜𝐨𝐬</m:t>
                          </m:r>
                        </m:fName>
                        <m:e>
                          <m:r>
                            <a:rPr lang="pt-PT" b="1" i="1" smtClean="0">
                              <a:solidFill>
                                <a:srgbClr val="FF9900"/>
                              </a:solidFill>
                              <a:latin typeface="Cambria Math"/>
                              <a:ea typeface="Cambria Math"/>
                            </a:rPr>
                            <m:t>𝜶</m:t>
                          </m:r>
                        </m:e>
                      </m:func>
                    </m:oMath>
                  </m:oMathPara>
                </a14:m>
                <a:endParaRPr lang="pt-PT" b="1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2181225"/>
                <a:ext cx="1915844" cy="36933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 w="28575">
                <a:solidFill>
                  <a:srgbClr val="96C832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80974" y="3209925"/>
                <a:ext cx="6696076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dirty="0" smtClean="0">
                    <a:solidFill>
                      <a:schemeClr val="tx1"/>
                    </a:solidFill>
                  </a:rPr>
                  <a:t>Há </a:t>
                </a:r>
                <a:r>
                  <a:rPr lang="pt-PT" b="1" dirty="0" err="1" smtClean="0">
                    <a:solidFill>
                      <a:srgbClr val="FF9900"/>
                    </a:solidFill>
                  </a:rPr>
                  <a:t>f.e.m</a:t>
                </a:r>
                <a:r>
                  <a:rPr lang="pt-PT" b="1" dirty="0" smtClean="0">
                    <a:solidFill>
                      <a:srgbClr val="FF9900"/>
                    </a:solidFill>
                  </a:rPr>
                  <a:t>. induzida</a:t>
                </a:r>
                <a:r>
                  <a:rPr lang="pt-PT" b="1" i="1" dirty="0" smtClean="0">
                    <a:solidFill>
                      <a:srgbClr val="FF99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b="1" i="1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>
                                <a:solidFill>
                                  <a:srgbClr val="FF9900"/>
                                </a:solidFill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b="1" i="1">
                                <a:solidFill>
                                  <a:srgbClr val="FF9900"/>
                                </a:solidFill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pt-PT" b="1" i="0" smtClean="0">
                        <a:solidFill>
                          <a:srgbClr val="FFAB00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pt-PT" b="1" dirty="0" smtClean="0">
                    <a:solidFill>
                      <a:srgbClr val="FFAB00"/>
                    </a:solidFill>
                  </a:rPr>
                  <a:t> </a:t>
                </a:r>
                <a:r>
                  <a:rPr lang="pt-PT" dirty="0" smtClean="0">
                    <a:solidFill>
                      <a:schemeClr val="tx1"/>
                    </a:solidFill>
                  </a:rPr>
                  <a:t>numa espira, desde que num intervalo de tempo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Δ</m:t>
                    </m:r>
                    <m:r>
                      <a:rPr lang="pt-PT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𝑡</m:t>
                    </m:r>
                    <m:r>
                      <a:rPr lang="pt-PT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pt-PT" b="1" dirty="0" smtClean="0">
                    <a:solidFill>
                      <a:srgbClr val="FF9900"/>
                    </a:solidFill>
                  </a:rPr>
                  <a:t>haja variação </a:t>
                </a:r>
                <a:r>
                  <a:rPr lang="pt-PT" dirty="0" smtClean="0"/>
                  <a:t>na: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pt-PT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974" y="3209925"/>
                <a:ext cx="6696076" cy="892552"/>
              </a:xfrm>
              <a:prstGeom prst="rect">
                <a:avLst/>
              </a:prstGeom>
              <a:blipFill rotWithShape="1">
                <a:blip r:embed="rId5"/>
                <a:stretch>
                  <a:fillRect l="-820" t="-3425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Down Arrow 10"/>
          <p:cNvSpPr/>
          <p:nvPr/>
        </p:nvSpPr>
        <p:spPr>
          <a:xfrm>
            <a:off x="1419225" y="2019299"/>
            <a:ext cx="152400" cy="1152525"/>
          </a:xfrm>
          <a:prstGeom prst="downArrow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04825" y="4152900"/>
                <a:ext cx="619125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1600" dirty="0" smtClean="0"/>
                  <a:t>intensidade do campo magnético (</a:t>
                </a:r>
                <a14:m>
                  <m:oMath xmlns:m="http://schemas.openxmlformats.org/officeDocument/2006/math">
                    <m:r>
                      <a:rPr lang="pt-PT" sz="1600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1600" dirty="0" smtClean="0"/>
                  <a:t>);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1600" dirty="0" smtClean="0"/>
                  <a:t>área da espira (</a:t>
                </a:r>
                <a14:m>
                  <m:oMath xmlns:m="http://schemas.openxmlformats.org/officeDocument/2006/math">
                    <m:r>
                      <a:rPr lang="pt-PT" sz="16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1600" dirty="0" smtClean="0"/>
                  <a:t>);</a:t>
                </a:r>
              </a:p>
              <a:p>
                <a:pPr marL="285750" indent="-2857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pt-PT" sz="1600" dirty="0" smtClean="0"/>
                  <a:t>orientação da espira </a:t>
                </a:r>
                <a:r>
                  <a:rPr lang="pt-PT" sz="1600" dirty="0"/>
                  <a:t>(</a:t>
                </a:r>
                <a14:m>
                  <m:oMath xmlns:m="http://schemas.openxmlformats.org/officeDocument/2006/math">
                    <m:r>
                      <a:rPr lang="pt-PT" sz="1600" i="1" dirty="0" smtClean="0"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r>
                  <a:rPr lang="pt-PT" sz="1600" dirty="0" smtClean="0"/>
                  <a:t>).</a:t>
                </a:r>
                <a:endParaRPr lang="pt-PT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825" y="4152900"/>
                <a:ext cx="6191250" cy="1200329"/>
              </a:xfrm>
              <a:prstGeom prst="rect">
                <a:avLst/>
              </a:prstGeom>
              <a:blipFill rotWithShape="1">
                <a:blip r:embed="rId6"/>
                <a:stretch>
                  <a:fillRect l="-394" b="-20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47650" y="5619750"/>
                <a:ext cx="868680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dirty="0" smtClean="0"/>
                  <a:t>A </a:t>
                </a:r>
                <a:r>
                  <a:rPr lang="pt-PT" dirty="0"/>
                  <a:t>f.e.m. induzida</a:t>
                </a:r>
                <a:r>
                  <a:rPr lang="pt-PT" i="1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PT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pt-PT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>
                                <a:latin typeface="Cambria Math"/>
                                <a:ea typeface="Cambria Math"/>
                              </a:rPr>
                              <m:t>𝜺</m:t>
                            </m:r>
                          </m:e>
                          <m:sub>
                            <m:r>
                              <a:rPr lang="pt-PT" b="1" i="1">
                                <a:latin typeface="Cambria Math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pt-PT" b="1">
                        <a:latin typeface="Cambria Math"/>
                      </a:rPr>
                      <m:t>,</m:t>
                    </m:r>
                  </m:oMath>
                </a14:m>
                <a:r>
                  <a:rPr lang="pt-PT" dirty="0" smtClean="0"/>
                  <a:t> é </a:t>
                </a:r>
                <a:r>
                  <a:rPr lang="pt-PT" b="1" dirty="0" smtClean="0"/>
                  <a:t>tanto maior</a:t>
                </a:r>
                <a:r>
                  <a:rPr lang="pt-PT" dirty="0" smtClean="0"/>
                  <a:t> quanto </a:t>
                </a:r>
                <a:r>
                  <a:rPr lang="pt-PT" b="1" dirty="0" smtClean="0"/>
                  <a:t>mais rápida for a variação do fluxo </a:t>
                </a:r>
                <a:r>
                  <a:rPr lang="pt-PT" dirty="0" smtClean="0"/>
                  <a:t>magnético através da espira. </a:t>
                </a:r>
                <a:endParaRPr lang="pt-PT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50" y="5619750"/>
                <a:ext cx="8686800" cy="923330"/>
              </a:xfrm>
              <a:prstGeom prst="rect">
                <a:avLst/>
              </a:prstGeom>
              <a:blipFill rotWithShape="1">
                <a:blip r:embed="rId7"/>
                <a:stretch>
                  <a:fillRect l="-632" b="-46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9238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2257425"/>
            <a:ext cx="8258175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29300" y="5581650"/>
            <a:ext cx="3118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200 -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769021" y="362769"/>
            <a:ext cx="6192688" cy="808459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b="1" dirty="0" smtClean="0"/>
              <a:t>Aplicação da Lei de </a:t>
            </a:r>
            <a:r>
              <a:rPr lang="pt-PT" sz="3400" b="1" dirty="0" smtClean="0"/>
              <a:t>Faraday</a:t>
            </a:r>
            <a:r>
              <a:rPr lang="pt-PT" b="1" dirty="0" smtClean="0"/>
              <a:t/>
            </a:r>
            <a:br>
              <a:rPr lang="pt-PT" b="1" dirty="0" smtClean="0"/>
            </a:br>
            <a:r>
              <a:rPr lang="pt-PT" b="1" dirty="0" smtClean="0"/>
              <a:t>(exemplo: solenoide)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2838093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395ED2A-BD3B-4CAD-B9F5-2FED0EB02A86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8cf94773-6c8f-4790-861d-5a6385a6e758"/>
    <ds:schemaRef ds:uri="http://purl.org/dc/terms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DD2B0BA-3B2F-42C3-9221-8386DBD162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403ED2A-3966-43E6-A05A-1B27F76472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16867</TotalTime>
  <Words>859</Words>
  <Application>Microsoft Office PowerPoint</Application>
  <PresentationFormat>Apresentação no Ecrã (4:3)</PresentationFormat>
  <Paragraphs>125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19</vt:i4>
      </vt:variant>
    </vt:vector>
  </HeadingPairs>
  <TitlesOfParts>
    <vt:vector size="20" baseType="lpstr">
      <vt:lpstr>Office Theme</vt:lpstr>
      <vt:lpstr>INDUÇÃO ELETROMAGNÉTICA:  Lei de Faraday </vt:lpstr>
      <vt:lpstr>Resultados da aprendizagem</vt:lpstr>
      <vt:lpstr>Experiência 1 </vt:lpstr>
      <vt:lpstr>Experiência 1 </vt:lpstr>
      <vt:lpstr>Experiência 1 </vt:lpstr>
      <vt:lpstr>Simulação da experiência 1</vt:lpstr>
      <vt:lpstr>O que mostra a experiência ? </vt:lpstr>
      <vt:lpstr>CONCLUSÃO</vt:lpstr>
      <vt:lpstr>STOP</vt:lpstr>
      <vt:lpstr>Experiência 2  (experiência de Faraday)</vt:lpstr>
      <vt:lpstr>O que mostra a experiência ? </vt:lpstr>
      <vt:lpstr>O que mostra a experiência ? </vt:lpstr>
      <vt:lpstr>O que mostra a experiência ? </vt:lpstr>
      <vt:lpstr>Lei de Faraday</vt:lpstr>
      <vt:lpstr>Lei de Faraday</vt:lpstr>
      <vt:lpstr>Lei de Faraday</vt:lpstr>
      <vt:lpstr>Lei de Faraday</vt:lpstr>
      <vt:lpstr>Lei de Faraday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238</cp:revision>
  <dcterms:created xsi:type="dcterms:W3CDTF">2011-12-12T15:36:58Z</dcterms:created>
  <dcterms:modified xsi:type="dcterms:W3CDTF">2016-06-03T11:02:34Z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