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70" r:id="rId10"/>
    <p:sldId id="272" r:id="rId11"/>
    <p:sldId id="261" r:id="rId12"/>
    <p:sldId id="267" r:id="rId13"/>
    <p:sldId id="264" r:id="rId14"/>
    <p:sldId id="262" r:id="rId15"/>
    <p:sldId id="263" r:id="rId16"/>
    <p:sldId id="268" r:id="rId17"/>
    <p:sldId id="265" r:id="rId18"/>
    <p:sldId id="269" r:id="rId19"/>
    <p:sldId id="266" r:id="rId20"/>
    <p:sldId id="273" r:id="rId21"/>
  </p:sldIdLst>
  <p:sldSz cx="9144000" cy="6858000" type="screen4x3"/>
  <p:notesSz cx="6858000" cy="9144000"/>
  <p:custDataLst>
    <p:tags r:id="rId23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cilda" initials="CMour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00"/>
    <a:srgbClr val="FFAB00"/>
    <a:srgbClr val="CCCCEE"/>
    <a:srgbClr val="DDDDDD"/>
    <a:srgbClr val="EAEAEA"/>
    <a:srgbClr val="CCECFF"/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69805" autoAdjust="0"/>
  </p:normalViewPr>
  <p:slideViewPr>
    <p:cSldViewPr>
      <p:cViewPr varScale="1">
        <p:scale>
          <a:sx n="110" d="100"/>
          <a:sy n="110" d="100"/>
        </p:scale>
        <p:origin x="-93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01-07-2016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8770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179512" y="6382488"/>
            <a:ext cx="5190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11º ano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wmf"/><Relationship Id="rId7" Type="http://schemas.openxmlformats.org/officeDocument/2006/relationships/image" Target="../media/image22.pn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wmf"/><Relationship Id="rId4" Type="http://schemas.openxmlformats.org/officeDocument/2006/relationships/image" Target="../media/image19.wmf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55576" y="2060848"/>
            <a:ext cx="7772400" cy="183006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en-GB" b="1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</a:t>
            </a: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de </a:t>
            </a:r>
            <a:r>
              <a:rPr lang="en-GB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onda</a:t>
            </a:r>
            <a:r>
              <a:rPr lang="en-GB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harmónica</a:t>
            </a: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GB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onda</a:t>
            </a:r>
            <a:r>
              <a:rPr lang="en-GB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complexa</a:t>
            </a:r>
            <a:endParaRPr lang="en-US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83568" y="1844824"/>
                <a:ext cx="7920880" cy="4093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pt-BR" sz="2000" dirty="0">
                    <a:solidFill>
                      <a:schemeClr val="tx1">
                        <a:lumMod val="75000"/>
                      </a:schemeClr>
                    </a:solidFill>
                  </a:rPr>
                  <a:t> </a:t>
                </a:r>
                <a:r>
                  <a:rPr lang="pt-BR" sz="2000" dirty="0"/>
                  <a:t>Interpretar um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sinal sonoro </a:t>
                </a:r>
                <a:r>
                  <a:rPr lang="pt-BR" sz="2000" dirty="0"/>
                  <a:t>no ar como resultado da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vibração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do meio</a:t>
                </a:r>
                <a:r>
                  <a:rPr lang="pt-BR" sz="2000" dirty="0"/>
                  <a:t>, de </a:t>
                </a:r>
                <a:r>
                  <a:rPr lang="pt-BR" sz="2000" dirty="0" smtClean="0"/>
                  <a:t>cuja propagação </a:t>
                </a:r>
                <a:r>
                  <a:rPr lang="pt-BR" sz="2000" dirty="0"/>
                  <a:t>resulta uma onda longitudinal que se forma por sucessivas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compressões</a:t>
                </a:r>
                <a:r>
                  <a:rPr lang="pt-BR" sz="2000" dirty="0" smtClean="0"/>
                  <a:t> e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rarefações</a:t>
                </a:r>
                <a:r>
                  <a:rPr lang="pt-BR" sz="2000" dirty="0" smtClean="0"/>
                  <a:t> </a:t>
                </a:r>
                <a:r>
                  <a:rPr lang="pt-BR" sz="2000" dirty="0"/>
                  <a:t>do meio (</a:t>
                </a:r>
                <a:r>
                  <a:rPr lang="pt-BR" sz="2000" dirty="0" smtClean="0"/>
                  <a:t>variações </a:t>
                </a:r>
                <a:r>
                  <a:rPr lang="pt-BR" sz="2000" dirty="0"/>
                  <a:t>de </a:t>
                </a:r>
                <a:r>
                  <a:rPr lang="pt-BR" sz="2000" dirty="0" smtClean="0"/>
                  <a:t>pressão</a:t>
                </a:r>
                <a:r>
                  <a:rPr lang="pt-BR" sz="2000" dirty="0" smtClean="0"/>
                  <a:t>).</a:t>
                </a:r>
                <a:endParaRPr lang="pt-BR" sz="2000" dirty="0" smtClean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pt-BR" sz="2000" dirty="0"/>
                  <a:t>Identificar um sinal sonoro sinusoidal com a </a:t>
                </a:r>
                <a:r>
                  <a:rPr lang="pt-BR" sz="2000" dirty="0" smtClean="0"/>
                  <a:t>variação </a:t>
                </a:r>
                <a:r>
                  <a:rPr lang="pt-BR" sz="2000" dirty="0"/>
                  <a:t>temporal da </a:t>
                </a:r>
                <a:r>
                  <a:rPr lang="pt-BR" sz="2000" dirty="0" smtClean="0"/>
                  <a:t>pressão </a:t>
                </a:r>
                <a:r>
                  <a:rPr lang="pt-BR" sz="2000" dirty="0"/>
                  <a:t>num ponto </a:t>
                </a:r>
                <a:r>
                  <a:rPr lang="pt-BR" sz="2000" dirty="0" smtClean="0"/>
                  <a:t>do meio</a:t>
                </a:r>
                <a:r>
                  <a:rPr lang="pt-BR" sz="2000" dirty="0"/>
                  <a:t>, </a:t>
                </a:r>
                <a:r>
                  <a:rPr lang="pt-BR" sz="2000" dirty="0" smtClean="0"/>
                  <a:t>descrita </a:t>
                </a:r>
                <a:r>
                  <a:rPr lang="pt-BR" sz="2000" dirty="0" smtClean="0"/>
                  <a:t>por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t-PT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m:rPr>
                        <m:sty m:val="p"/>
                      </m:rPr>
                      <a:rPr lang="pt-PT" sz="2000">
                        <a:latin typeface="Cambria Math" panose="02040503050406030204" pitchFamily="18" charset="0"/>
                      </a:rPr>
                      <m:t>sen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sz="2000" dirty="0" smtClean="0"/>
                  <a:t>, </a:t>
                </a:r>
                <a:r>
                  <a:rPr lang="pt-BR" sz="2000" dirty="0"/>
                  <a:t>associando a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amplitude de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pressão</a:t>
                </a:r>
                <a:r>
                  <a:rPr lang="pt-BR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BR" sz="2000" dirty="0"/>
                  <a:t>, </a:t>
                </a:r>
                <a:r>
                  <a:rPr lang="pt-BR" sz="2000" dirty="0" smtClean="0"/>
                  <a:t>à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intensidade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do som </a:t>
                </a:r>
                <a:r>
                  <a:rPr lang="pt-BR" sz="2000" dirty="0"/>
                  <a:t>originado e a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frequência</a:t>
                </a:r>
                <a:r>
                  <a:rPr lang="pt-BR" sz="2000" dirty="0" smtClean="0"/>
                  <a:t> à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altura do som</a:t>
                </a:r>
                <a:r>
                  <a:rPr lang="pt-BR" sz="2000" dirty="0" smtClean="0"/>
                  <a:t>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pt-BR" sz="2000" dirty="0" smtClean="0"/>
                  <a:t>Associar, </a:t>
                </a:r>
                <a:r>
                  <a:rPr lang="pt-BR" sz="2000" dirty="0"/>
                  <a:t>a partir de </a:t>
                </a:r>
                <a:r>
                  <a:rPr lang="pt-BR" sz="2000" dirty="0" smtClean="0"/>
                  <a:t>representações </a:t>
                </a:r>
                <a:r>
                  <a:rPr lang="pt-BR" sz="2000" dirty="0"/>
                  <a:t>de ondas, que uma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onda complexa </a:t>
                </a:r>
                <a:r>
                  <a:rPr lang="pt-BR" sz="2000" dirty="0"/>
                  <a:t>pode </a:t>
                </a:r>
                <a:r>
                  <a:rPr lang="pt-BR" sz="2000" dirty="0" smtClean="0"/>
                  <a:t>ser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descrita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como a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sobreposição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de ondas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harmónicas</a:t>
                </a:r>
                <a:r>
                  <a:rPr lang="pt-BR" sz="2000" dirty="0"/>
                  <a:t>.</a:t>
                </a:r>
                <a:endParaRPr lang="pt-BR" sz="2000" dirty="0" smtClean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pt-BR" sz="2000" dirty="0"/>
                  <a:t>Associar os termos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sons puros </a:t>
                </a:r>
                <a:r>
                  <a:rPr lang="pt-BR" sz="2000" dirty="0"/>
                  <a:t>e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sons complexos </a:t>
                </a:r>
                <a:r>
                  <a:rPr lang="pt-BR" sz="2000" dirty="0"/>
                  <a:t>respetivamente a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ondas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sonoras </a:t>
                </a:r>
                <a:r>
                  <a:rPr lang="pt-PT" sz="2000" b="1" dirty="0" smtClean="0">
                    <a:solidFill>
                      <a:srgbClr val="FF9900"/>
                    </a:solidFill>
                  </a:rPr>
                  <a:t>harmónicas </a:t>
                </a:r>
                <a:r>
                  <a:rPr lang="pt-PT" sz="2000" dirty="0" smtClean="0"/>
                  <a:t>e</a:t>
                </a:r>
                <a:r>
                  <a:rPr lang="pt-PT" sz="2000" b="1" dirty="0" smtClean="0">
                    <a:solidFill>
                      <a:srgbClr val="FF9900"/>
                    </a:solidFill>
                  </a:rPr>
                  <a:t> complexas</a:t>
                </a:r>
                <a:r>
                  <a:rPr lang="en-GB" sz="2000" dirty="0" smtClean="0"/>
                  <a:t>.</a:t>
                </a:r>
                <a:endParaRPr lang="pt-PT" sz="2000" dirty="0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844824"/>
                <a:ext cx="7920880" cy="4093428"/>
              </a:xfrm>
              <a:prstGeom prst="rect">
                <a:avLst/>
              </a:prstGeom>
              <a:blipFill rotWithShape="1">
                <a:blip r:embed="rId2"/>
                <a:stretch>
                  <a:fillRect l="-616" t="-596" r="-847" b="-193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63688" y="692696"/>
            <a:ext cx="6192688" cy="808459"/>
          </a:xfrm>
        </p:spPr>
        <p:txBody>
          <a:bodyPr/>
          <a:lstStyle/>
          <a:p>
            <a:r>
              <a:rPr lang="pt-PT" sz="3200" dirty="0" smtClean="0"/>
              <a:t>Resultados da aprendizagem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134750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4170431"/>
            <a:ext cx="5544616" cy="15916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7544" y="1556792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Os sinais sonoros têm origem na vibração de um </a:t>
            </a:r>
            <a:r>
              <a:rPr lang="pt-BR" sz="2000" dirty="0" smtClean="0"/>
              <a:t>objeto, como por exemplo cordas vocais, corda </a:t>
            </a:r>
            <a:r>
              <a:rPr lang="pt-BR" sz="2000" dirty="0"/>
              <a:t>de uma guitarra </a:t>
            </a:r>
            <a:r>
              <a:rPr lang="pt-BR" sz="2000" dirty="0" smtClean="0"/>
              <a:t>ou diapasão.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A vibração do objeto origina a oscilação das </a:t>
            </a:r>
            <a:r>
              <a:rPr lang="pt-BR" sz="2000" dirty="0"/>
              <a:t>partículas </a:t>
            </a:r>
            <a:r>
              <a:rPr lang="pt-BR" sz="2000" dirty="0" smtClean="0"/>
              <a:t>constituintes do ar que por sua vez transmitem o movimento às </a:t>
            </a:r>
            <a:r>
              <a:rPr lang="pt-BR" sz="2000" dirty="0"/>
              <a:t>partículas vizinhas, </a:t>
            </a:r>
            <a:r>
              <a:rPr lang="pt-BR" sz="2000" dirty="0" smtClean="0"/>
              <a:t>dando origem </a:t>
            </a:r>
            <a:r>
              <a:rPr lang="pt-BR" sz="2000" dirty="0"/>
              <a:t>à propagação do som no espaço.</a:t>
            </a:r>
            <a:endParaRPr lang="en-GB" sz="200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192688" cy="808459"/>
          </a:xfrm>
        </p:spPr>
        <p:txBody>
          <a:bodyPr/>
          <a:lstStyle/>
          <a:p>
            <a:r>
              <a:rPr lang="pt-PT" sz="3600" dirty="0"/>
              <a:t>Sinais </a:t>
            </a:r>
            <a:r>
              <a:rPr lang="pt-PT" sz="3600" dirty="0" smtClean="0"/>
              <a:t>sonoros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556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628800"/>
            <a:ext cx="6424910" cy="20882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3789040"/>
            <a:ext cx="79928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As vibrações periódicas de uma membrana de um altifalante originam ondas de pressão que correspondem a compressões e rarefações do ar que se movimentam na direção de vibração da membrana (ondas longitudinais).</a:t>
            </a:r>
            <a:endParaRPr lang="pt-BR" sz="2000" dirty="0"/>
          </a:p>
          <a:p>
            <a:pPr algn="just"/>
            <a:r>
              <a:rPr lang="pt-BR" sz="2000" dirty="0" smtClean="0"/>
              <a:t>• </a:t>
            </a:r>
            <a:r>
              <a:rPr lang="pt-BR" sz="2000" dirty="0"/>
              <a:t>As </a:t>
            </a:r>
            <a:r>
              <a:rPr lang="pt-BR" sz="2000" b="1" dirty="0">
                <a:solidFill>
                  <a:srgbClr val="FF9900"/>
                </a:solidFill>
              </a:rPr>
              <a:t>compressões</a:t>
            </a:r>
            <a:r>
              <a:rPr lang="pt-BR" sz="2000" b="1" dirty="0"/>
              <a:t> </a:t>
            </a:r>
            <a:r>
              <a:rPr lang="pt-BR" sz="2000" dirty="0"/>
              <a:t>são regiões em que a </a:t>
            </a:r>
            <a:r>
              <a:rPr lang="pt-BR" sz="2000" b="1" dirty="0">
                <a:solidFill>
                  <a:srgbClr val="FF9900"/>
                </a:solidFill>
              </a:rPr>
              <a:t>pressão é superior à </a:t>
            </a:r>
            <a:r>
              <a:rPr lang="pt-BR" sz="2000" b="1" dirty="0" smtClean="0">
                <a:solidFill>
                  <a:srgbClr val="FF9900"/>
                </a:solidFill>
              </a:rPr>
              <a:t>pressão </a:t>
            </a:r>
            <a:r>
              <a:rPr lang="pt-PT" sz="2000" b="1" dirty="0" smtClean="0">
                <a:solidFill>
                  <a:srgbClr val="FF9900"/>
                </a:solidFill>
              </a:rPr>
              <a:t>atmosférica média </a:t>
            </a:r>
            <a:r>
              <a:rPr lang="en-GB" sz="2000" b="1" dirty="0" smtClean="0">
                <a:solidFill>
                  <a:srgbClr val="FF9900"/>
                </a:solidFill>
              </a:rPr>
              <a:t>do </a:t>
            </a:r>
            <a:r>
              <a:rPr lang="en-GB" sz="2000" b="1" dirty="0">
                <a:solidFill>
                  <a:srgbClr val="FF9900"/>
                </a:solidFill>
              </a:rPr>
              <a:t>local</a:t>
            </a:r>
            <a:r>
              <a:rPr lang="en-GB" sz="2000" b="1" dirty="0"/>
              <a:t>.</a:t>
            </a:r>
          </a:p>
          <a:p>
            <a:pPr algn="just"/>
            <a:r>
              <a:rPr lang="pt-BR" sz="2000" dirty="0"/>
              <a:t>• As </a:t>
            </a:r>
            <a:r>
              <a:rPr lang="pt-BR" sz="2000" b="1" dirty="0">
                <a:solidFill>
                  <a:srgbClr val="FF9900"/>
                </a:solidFill>
              </a:rPr>
              <a:t>rarefações</a:t>
            </a:r>
            <a:r>
              <a:rPr lang="pt-BR" sz="2000" b="1" dirty="0"/>
              <a:t> </a:t>
            </a:r>
            <a:r>
              <a:rPr lang="pt-BR" sz="2000" dirty="0"/>
              <a:t>são regiões com </a:t>
            </a:r>
            <a:r>
              <a:rPr lang="pt-BR" sz="2000" b="1" dirty="0">
                <a:solidFill>
                  <a:srgbClr val="FF9900"/>
                </a:solidFill>
              </a:rPr>
              <a:t>menor pressão do que a pressão </a:t>
            </a:r>
            <a:r>
              <a:rPr lang="pt-BR" sz="2000" b="1" dirty="0" smtClean="0">
                <a:solidFill>
                  <a:srgbClr val="FF9900"/>
                </a:solidFill>
              </a:rPr>
              <a:t>atmosférica </a:t>
            </a:r>
            <a:r>
              <a:rPr lang="pt-PT" sz="2000" b="1" dirty="0" smtClean="0">
                <a:solidFill>
                  <a:srgbClr val="FF9900"/>
                </a:solidFill>
              </a:rPr>
              <a:t>média</a:t>
            </a:r>
            <a:r>
              <a:rPr lang="en-GB" sz="2000" b="1" dirty="0" smtClean="0">
                <a:solidFill>
                  <a:srgbClr val="FF9900"/>
                </a:solidFill>
              </a:rPr>
              <a:t> </a:t>
            </a:r>
            <a:r>
              <a:rPr lang="en-GB" sz="2000" b="1" dirty="0">
                <a:solidFill>
                  <a:srgbClr val="FF9900"/>
                </a:solidFill>
              </a:rPr>
              <a:t>do local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192688" cy="808459"/>
          </a:xfrm>
        </p:spPr>
        <p:txBody>
          <a:bodyPr/>
          <a:lstStyle/>
          <a:p>
            <a:r>
              <a:rPr lang="pt-PT" sz="3600" dirty="0"/>
              <a:t>Sinais </a:t>
            </a:r>
            <a:r>
              <a:rPr lang="pt-PT" sz="3600" dirty="0" smtClean="0"/>
              <a:t>sonoros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8010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988840"/>
            <a:ext cx="6292089" cy="29523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568" y="1412776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Estas ondas de pressão, ao chegarem ao ouvido, criam sensações sonoras</a:t>
            </a:r>
            <a:r>
              <a:rPr lang="pt-BR" sz="2000" dirty="0" smtClean="0"/>
              <a:t>. </a:t>
            </a:r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5301208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O ouvido humano é um sensor de </a:t>
            </a:r>
            <a:r>
              <a:rPr lang="pt-BR" sz="2000" dirty="0" smtClean="0"/>
              <a:t>pressão. Um ouvido humano saudável é sensível a ondas de pressão com frequência entre os 16 a 20 Hz e os 20 000 Hz.</a:t>
            </a:r>
            <a:endParaRPr lang="en-GB" sz="2000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192688" cy="808459"/>
          </a:xfrm>
        </p:spPr>
        <p:txBody>
          <a:bodyPr/>
          <a:lstStyle/>
          <a:p>
            <a:r>
              <a:rPr lang="pt-PT" sz="3600" dirty="0" smtClean="0"/>
              <a:t>Ondas de pressão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0536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916832"/>
            <a:ext cx="5852995" cy="24482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4437112"/>
            <a:ext cx="86409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Um som mais </a:t>
            </a:r>
            <a:r>
              <a:rPr lang="pt-BR" sz="2000" b="1" dirty="0">
                <a:solidFill>
                  <a:srgbClr val="FF9900"/>
                </a:solidFill>
              </a:rPr>
              <a:t>grave</a:t>
            </a:r>
            <a:r>
              <a:rPr lang="pt-BR" sz="2000" b="1" dirty="0"/>
              <a:t> </a:t>
            </a:r>
            <a:r>
              <a:rPr lang="pt-BR" sz="2000" dirty="0"/>
              <a:t>é um som representado por uma onda com </a:t>
            </a:r>
            <a:r>
              <a:rPr lang="pt-BR" sz="2000" dirty="0" smtClean="0"/>
              <a:t>uma </a:t>
            </a:r>
            <a:r>
              <a:rPr lang="pt-BR" sz="2000" b="1" dirty="0" smtClean="0">
                <a:solidFill>
                  <a:srgbClr val="FF9900"/>
                </a:solidFill>
              </a:rPr>
              <a:t>frequência menor</a:t>
            </a:r>
            <a:r>
              <a:rPr lang="pt-BR" sz="2000" dirty="0" smtClean="0">
                <a:solidFill>
                  <a:srgbClr val="FF9900"/>
                </a:solidFill>
              </a:rPr>
              <a:t> </a:t>
            </a:r>
            <a:r>
              <a:rPr lang="pt-BR" sz="2000" dirty="0" smtClean="0"/>
              <a:t>- som </a:t>
            </a:r>
            <a:r>
              <a:rPr lang="pt-BR" sz="2000" dirty="0"/>
              <a:t>com </a:t>
            </a:r>
            <a:r>
              <a:rPr lang="pt-BR" sz="2000" b="1" dirty="0">
                <a:solidFill>
                  <a:srgbClr val="FF9900"/>
                </a:solidFill>
              </a:rPr>
              <a:t>menor </a:t>
            </a:r>
            <a:r>
              <a:rPr lang="pt-BR" sz="2000" b="1" dirty="0" smtClean="0">
                <a:solidFill>
                  <a:srgbClr val="FF9900"/>
                </a:solidFill>
              </a:rPr>
              <a:t>altura</a:t>
            </a:r>
            <a:r>
              <a:rPr lang="pt-BR" sz="2000" b="1" dirty="0" smtClean="0"/>
              <a:t> (onda A)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20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 smtClean="0"/>
              <a:t>Um </a:t>
            </a:r>
            <a:r>
              <a:rPr lang="pt-BR" sz="2000" dirty="0"/>
              <a:t>som mais </a:t>
            </a:r>
            <a:r>
              <a:rPr lang="pt-BR" sz="2000" b="1" dirty="0">
                <a:solidFill>
                  <a:srgbClr val="FF9900"/>
                </a:solidFill>
              </a:rPr>
              <a:t>agudo</a:t>
            </a:r>
            <a:r>
              <a:rPr lang="pt-BR" sz="2000" b="1" dirty="0"/>
              <a:t> </a:t>
            </a:r>
            <a:r>
              <a:rPr lang="pt-BR" sz="2000" dirty="0"/>
              <a:t>é um som representado por uma onda com </a:t>
            </a:r>
            <a:r>
              <a:rPr lang="pt-BR" sz="2000" dirty="0" smtClean="0"/>
              <a:t>uma </a:t>
            </a:r>
            <a:r>
              <a:rPr lang="pt-BR" sz="2000" b="1" dirty="0" smtClean="0">
                <a:solidFill>
                  <a:srgbClr val="FF9900"/>
                </a:solidFill>
              </a:rPr>
              <a:t>frequência maior</a:t>
            </a:r>
            <a:r>
              <a:rPr lang="pt-BR" sz="2000" dirty="0" smtClean="0">
                <a:solidFill>
                  <a:srgbClr val="FF9900"/>
                </a:solidFill>
              </a:rPr>
              <a:t> </a:t>
            </a:r>
            <a:r>
              <a:rPr lang="pt-BR" sz="2000" dirty="0" smtClean="0"/>
              <a:t>-  </a:t>
            </a:r>
            <a:r>
              <a:rPr lang="pt-BR" sz="2000" dirty="0"/>
              <a:t>som com </a:t>
            </a:r>
            <a:r>
              <a:rPr lang="pt-BR" sz="2000" b="1" dirty="0">
                <a:solidFill>
                  <a:srgbClr val="FF9900"/>
                </a:solidFill>
              </a:rPr>
              <a:t>maior </a:t>
            </a:r>
            <a:r>
              <a:rPr lang="pt-BR" sz="2000" b="1" dirty="0" smtClean="0">
                <a:solidFill>
                  <a:srgbClr val="FF9900"/>
                </a:solidFill>
              </a:rPr>
              <a:t>altura</a:t>
            </a:r>
            <a:r>
              <a:rPr lang="pt-BR" sz="2000" b="1" dirty="0" smtClean="0"/>
              <a:t> (onda B)</a:t>
            </a:r>
            <a:endParaRPr lang="pt-BR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1340768"/>
            <a:ext cx="8740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Onda A e B têm a </a:t>
            </a:r>
            <a:r>
              <a:rPr lang="pt-BR" sz="2000" b="1" dirty="0" smtClean="0">
                <a:solidFill>
                  <a:srgbClr val="FF9900"/>
                </a:solidFill>
              </a:rPr>
              <a:t>mesma amplitude</a:t>
            </a:r>
            <a:r>
              <a:rPr lang="pt-BR" sz="2000" dirty="0" smtClean="0"/>
              <a:t>, mas </a:t>
            </a:r>
            <a:r>
              <a:rPr lang="pt-BR" sz="2000" b="1" dirty="0" smtClean="0">
                <a:solidFill>
                  <a:srgbClr val="FF9900"/>
                </a:solidFill>
              </a:rPr>
              <a:t>frequência diferente</a:t>
            </a:r>
            <a:r>
              <a:rPr lang="pt-BR" sz="2000" dirty="0" smtClean="0"/>
              <a:t>. A onda B tem uma frequência maior que a onda A.</a:t>
            </a:r>
            <a:endParaRPr lang="en-GB" sz="2000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192688" cy="808459"/>
          </a:xfrm>
        </p:spPr>
        <p:txBody>
          <a:bodyPr/>
          <a:lstStyle/>
          <a:p>
            <a:r>
              <a:rPr lang="pt-PT" sz="3600" dirty="0" smtClean="0"/>
              <a:t>Altura do som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4105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924" y="2103635"/>
            <a:ext cx="5760640" cy="24312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1412776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As ondas C e D têm a </a:t>
            </a:r>
            <a:r>
              <a:rPr lang="pt-BR" sz="2000" b="1" dirty="0" smtClean="0">
                <a:solidFill>
                  <a:srgbClr val="FF9900"/>
                </a:solidFill>
              </a:rPr>
              <a:t>mesma frequência</a:t>
            </a:r>
            <a:r>
              <a:rPr lang="pt-BR" sz="2000" dirty="0" smtClean="0"/>
              <a:t>, mas </a:t>
            </a:r>
            <a:r>
              <a:rPr lang="pt-BR" sz="2000" b="1" dirty="0" smtClean="0">
                <a:solidFill>
                  <a:srgbClr val="FF9900"/>
                </a:solidFill>
              </a:rPr>
              <a:t>amplitude diferente</a:t>
            </a:r>
            <a:r>
              <a:rPr lang="pt-BR" sz="2000" dirty="0" smtClean="0"/>
              <a:t>. A onda C tem uma amplitude maior que a onda D.</a:t>
            </a:r>
            <a:endParaRPr lang="en-GB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4581128"/>
            <a:ext cx="87484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• Um som com </a:t>
            </a:r>
            <a:r>
              <a:rPr lang="pt-BR" sz="2000" b="1" dirty="0"/>
              <a:t>maior «volume» </a:t>
            </a:r>
            <a:r>
              <a:rPr lang="pt-BR" sz="2000" dirty="0"/>
              <a:t>é um som com </a:t>
            </a:r>
            <a:r>
              <a:rPr lang="pt-BR" sz="2000" b="1" dirty="0"/>
              <a:t>maior intensidade</a:t>
            </a:r>
            <a:r>
              <a:rPr lang="pt-BR" sz="2000" dirty="0"/>
              <a:t>, e, portanto</a:t>
            </a:r>
            <a:r>
              <a:rPr lang="pt-BR" sz="2000" dirty="0" smtClean="0"/>
              <a:t>, </a:t>
            </a:r>
            <a:r>
              <a:rPr lang="en-GB" sz="2000" dirty="0" smtClean="0"/>
              <a:t>com </a:t>
            </a:r>
            <a:r>
              <a:rPr lang="en-GB" sz="2000" b="1" dirty="0" err="1"/>
              <a:t>maior</a:t>
            </a:r>
            <a:r>
              <a:rPr lang="en-GB" sz="2000" b="1" dirty="0"/>
              <a:t> </a:t>
            </a:r>
            <a:r>
              <a:rPr lang="en-GB" sz="2000" b="1" dirty="0" smtClean="0"/>
              <a:t>amplitude </a:t>
            </a:r>
            <a:r>
              <a:rPr lang="en-GB" sz="2000" b="1" dirty="0"/>
              <a:t>(</a:t>
            </a:r>
            <a:r>
              <a:rPr lang="en-GB" sz="2000" b="1" dirty="0" err="1"/>
              <a:t>onda</a:t>
            </a:r>
            <a:r>
              <a:rPr lang="en-GB" sz="2000" b="1" dirty="0"/>
              <a:t> C</a:t>
            </a:r>
            <a:r>
              <a:rPr lang="en-GB" sz="2000" b="1" dirty="0" smtClean="0"/>
              <a:t>).</a:t>
            </a:r>
            <a:endParaRPr lang="en-GB" sz="2000" b="1" dirty="0"/>
          </a:p>
          <a:p>
            <a:pPr algn="just"/>
            <a:r>
              <a:rPr lang="pt-BR" sz="2000" dirty="0"/>
              <a:t>• Um som com </a:t>
            </a:r>
            <a:r>
              <a:rPr lang="pt-BR" sz="2000" b="1" dirty="0"/>
              <a:t>menor «volume» </a:t>
            </a:r>
            <a:r>
              <a:rPr lang="pt-BR" sz="2000" dirty="0"/>
              <a:t>é um som com </a:t>
            </a:r>
            <a:r>
              <a:rPr lang="pt-BR" sz="2000" b="1" dirty="0"/>
              <a:t>menor intensidade</a:t>
            </a:r>
            <a:r>
              <a:rPr lang="pt-BR" sz="2000" dirty="0"/>
              <a:t>, e</a:t>
            </a:r>
            <a:r>
              <a:rPr lang="pt-BR" sz="2000" dirty="0" smtClean="0"/>
              <a:t>, </a:t>
            </a:r>
            <a:r>
              <a:rPr lang="en-GB" sz="2000" dirty="0" err="1" smtClean="0"/>
              <a:t>portanto</a:t>
            </a:r>
            <a:r>
              <a:rPr lang="en-GB" sz="2000" dirty="0"/>
              <a:t>, com </a:t>
            </a:r>
            <a:r>
              <a:rPr lang="en-GB" sz="2000" b="1" dirty="0" err="1"/>
              <a:t>menor</a:t>
            </a:r>
            <a:r>
              <a:rPr lang="en-GB" sz="2000" b="1" dirty="0"/>
              <a:t> </a:t>
            </a:r>
            <a:r>
              <a:rPr lang="en-GB" sz="2000" b="1" dirty="0" smtClean="0"/>
              <a:t>amplitude</a:t>
            </a:r>
            <a:r>
              <a:rPr lang="en-GB" sz="2000" dirty="0"/>
              <a:t> </a:t>
            </a:r>
            <a:r>
              <a:rPr lang="en-GB" sz="2000" b="1" dirty="0"/>
              <a:t>(</a:t>
            </a:r>
            <a:r>
              <a:rPr lang="en-GB" sz="2000" b="1" dirty="0" err="1"/>
              <a:t>onda</a:t>
            </a:r>
            <a:r>
              <a:rPr lang="en-GB" sz="2000" b="1" dirty="0"/>
              <a:t> </a:t>
            </a:r>
            <a:r>
              <a:rPr lang="en-GB" sz="2000" b="1" dirty="0" smtClean="0"/>
              <a:t>D).</a:t>
            </a:r>
            <a:endParaRPr lang="en-GB" sz="2000" b="1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192688" cy="808459"/>
          </a:xfrm>
        </p:spPr>
        <p:txBody>
          <a:bodyPr/>
          <a:lstStyle/>
          <a:p>
            <a:r>
              <a:rPr lang="pt-PT" sz="3600" dirty="0" smtClean="0"/>
              <a:t>Intensidade do som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3073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405225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Um diapasão afinador de instrumentos emite ondas sonoras como a que a da figura. A onda corresponde ao Lá central, com uma frequência </a:t>
            </a:r>
            <a:r>
              <a:rPr lang="en-GB" sz="2000" dirty="0"/>
              <a:t>de 440 Hz</a:t>
            </a:r>
            <a:r>
              <a:rPr lang="en-GB" sz="2000" dirty="0" smtClean="0"/>
              <a:t>.</a:t>
            </a:r>
            <a:r>
              <a:rPr lang="pt-BR" sz="2000" dirty="0" smtClean="0"/>
              <a:t> </a:t>
            </a:r>
            <a:endParaRPr lang="en-GB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2420888"/>
            <a:ext cx="4605470" cy="24064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2708920"/>
            <a:ext cx="1739013" cy="19744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2009" y="5013176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O </a:t>
            </a:r>
            <a:r>
              <a:rPr lang="pt-BR" sz="2000" dirty="0"/>
              <a:t>diapasão emite um </a:t>
            </a:r>
            <a:r>
              <a:rPr lang="pt-BR" sz="2000" b="1" dirty="0">
                <a:solidFill>
                  <a:srgbClr val="FF9900"/>
                </a:solidFill>
              </a:rPr>
              <a:t>som puro </a:t>
            </a:r>
            <a:r>
              <a:rPr lang="pt-BR" sz="2000" dirty="0"/>
              <a:t>e a onda correspondente é uma </a:t>
            </a:r>
            <a:r>
              <a:rPr lang="pt-BR" sz="2000" b="1" dirty="0" smtClean="0">
                <a:solidFill>
                  <a:srgbClr val="FF9900"/>
                </a:solidFill>
              </a:rPr>
              <a:t>onda harmónica</a:t>
            </a:r>
            <a:r>
              <a:rPr lang="pt-BR" sz="2000" dirty="0"/>
              <a:t>, com uma </a:t>
            </a:r>
            <a:r>
              <a:rPr lang="pt-BR" sz="2000" dirty="0" smtClean="0"/>
              <a:t>frequência bem determinada determinada e a onda de pressão é descrita pela expressão:</a:t>
            </a:r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563888" y="6093296"/>
                <a:ext cx="15912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PT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pt-PT" b="0" i="0" smtClean="0">
                          <a:latin typeface="Cambria Math" panose="02040503050406030204" pitchFamily="18" charset="0"/>
                        </a:rPr>
                        <m:t>sen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6093296"/>
                <a:ext cx="1591269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065" t="-2222" r="-4598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192688" cy="808459"/>
          </a:xfrm>
        </p:spPr>
        <p:txBody>
          <a:bodyPr/>
          <a:lstStyle/>
          <a:p>
            <a:r>
              <a:rPr lang="pt-PT" sz="3600" dirty="0" smtClean="0"/>
              <a:t>Som puro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1100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844824"/>
            <a:ext cx="5896290" cy="47525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1600" y="1412776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http://phet.colorado.edu/en/simulation/legacy/sound</a:t>
            </a: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192688" cy="808459"/>
          </a:xfrm>
        </p:spPr>
        <p:txBody>
          <a:bodyPr/>
          <a:lstStyle/>
          <a:p>
            <a:r>
              <a:rPr lang="pt-PT" sz="3600" dirty="0" smtClean="0"/>
              <a:t>Simulação com som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5485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980728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DINOT-Regular"/>
              </a:rPr>
              <a:t>As ondas sonoras, em geral, e os sons dos instrumentos musicais, </a:t>
            </a:r>
            <a:r>
              <a:rPr lang="pt-BR" sz="2000" dirty="0" smtClean="0">
                <a:latin typeface="DINOT-Regular"/>
              </a:rPr>
              <a:t>em particular</a:t>
            </a:r>
            <a:r>
              <a:rPr lang="pt-BR" sz="2000" dirty="0">
                <a:latin typeface="DINOT-Regular"/>
              </a:rPr>
              <a:t>, não correspondem a sons puros. São </a:t>
            </a:r>
            <a:r>
              <a:rPr lang="pt-BR" sz="2000" b="1" dirty="0">
                <a:solidFill>
                  <a:srgbClr val="FF9900"/>
                </a:solidFill>
                <a:latin typeface="DINOT-Bold"/>
              </a:rPr>
              <a:t>sons complexos </a:t>
            </a:r>
            <a:r>
              <a:rPr lang="pt-BR" sz="2000" dirty="0">
                <a:latin typeface="DINOT-Regular"/>
              </a:rPr>
              <a:t>e as </a:t>
            </a:r>
            <a:r>
              <a:rPr lang="pt-BR" sz="2000" dirty="0" smtClean="0">
                <a:latin typeface="DINOT-Regular"/>
              </a:rPr>
              <a:t>ondas que </a:t>
            </a:r>
            <a:r>
              <a:rPr lang="pt-BR" sz="2000" dirty="0">
                <a:latin typeface="DINOT-Regular"/>
              </a:rPr>
              <a:t>os descrevem são </a:t>
            </a:r>
            <a:r>
              <a:rPr lang="pt-BR" sz="2000" b="1" dirty="0">
                <a:solidFill>
                  <a:srgbClr val="FF9900"/>
                </a:solidFill>
                <a:latin typeface="DINOT-Bold"/>
              </a:rPr>
              <a:t>ondas </a:t>
            </a:r>
            <a:r>
              <a:rPr lang="pt-BR" sz="2000" b="1" dirty="0" smtClean="0">
                <a:solidFill>
                  <a:srgbClr val="FF9900"/>
                </a:solidFill>
                <a:latin typeface="DINOT-Bold"/>
              </a:rPr>
              <a:t>complexas</a:t>
            </a:r>
            <a:r>
              <a:rPr lang="pt-BR" sz="2000" b="1" dirty="0" smtClean="0">
                <a:latin typeface="DINOT-Bold"/>
              </a:rPr>
              <a:t>, </a:t>
            </a:r>
            <a:r>
              <a:rPr lang="pt-BR" sz="2000" dirty="0" smtClean="0">
                <a:latin typeface="DINOT-Regular"/>
              </a:rPr>
              <a:t>que são periódicas, mas não são </a:t>
            </a:r>
            <a:r>
              <a:rPr lang="en-GB" sz="2000" dirty="0" err="1" smtClean="0">
                <a:latin typeface="DINOT-Regular"/>
              </a:rPr>
              <a:t>necessariamente</a:t>
            </a:r>
            <a:r>
              <a:rPr lang="en-GB" sz="2000" dirty="0" smtClean="0">
                <a:latin typeface="DINOT-Regular"/>
              </a:rPr>
              <a:t> </a:t>
            </a:r>
            <a:r>
              <a:rPr lang="en-GB" sz="2000" dirty="0" err="1">
                <a:latin typeface="DINOT-Regular"/>
              </a:rPr>
              <a:t>sinusoidais</a:t>
            </a:r>
            <a:r>
              <a:rPr lang="en-GB" sz="2000" dirty="0" smtClean="0">
                <a:latin typeface="DINOT-Regular"/>
              </a:rPr>
              <a:t>. </a:t>
            </a:r>
            <a:r>
              <a:rPr lang="pt-BR" sz="2000" dirty="0">
                <a:latin typeface="DINOT-Regular"/>
              </a:rPr>
              <a:t>A mesma nota musical tocada em instrumentos diferentes não resulta </a:t>
            </a:r>
            <a:r>
              <a:rPr lang="en-GB" sz="2000" dirty="0">
                <a:latin typeface="DINOT-Regular"/>
              </a:rPr>
              <a:t>em sons </a:t>
            </a:r>
            <a:r>
              <a:rPr lang="en-GB" sz="2000" dirty="0" err="1">
                <a:latin typeface="DINOT-Regular"/>
              </a:rPr>
              <a:t>iguais</a:t>
            </a:r>
            <a:r>
              <a:rPr lang="en-GB" sz="2000" dirty="0" smtClean="0">
                <a:latin typeface="DINOT-Regular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56" y="3068960"/>
            <a:ext cx="4289190" cy="1800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3217569"/>
            <a:ext cx="2016224" cy="13095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896" y="4725144"/>
            <a:ext cx="4248472" cy="18674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489" y="4869160"/>
            <a:ext cx="2443298" cy="1492330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1619672" y="260648"/>
            <a:ext cx="6192688" cy="808459"/>
          </a:xfrm>
        </p:spPr>
        <p:txBody>
          <a:bodyPr/>
          <a:lstStyle/>
          <a:p>
            <a:r>
              <a:rPr lang="pt-PT" sz="3600" dirty="0" smtClean="0"/>
              <a:t>Som musical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6223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340768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>
                <a:latin typeface="DINOT-Regular"/>
              </a:rPr>
              <a:t>As </a:t>
            </a:r>
            <a:r>
              <a:rPr lang="pt-BR" sz="2000" dirty="0">
                <a:latin typeface="DINOT-Regular"/>
              </a:rPr>
              <a:t>ondas emitidas por instrumentos musicais são compostas por uma frequência fundamental e várias frequências de valor múltiplo inteiro da </a:t>
            </a:r>
            <a:r>
              <a:rPr lang="en-GB" sz="2000" dirty="0">
                <a:latin typeface="DINOT-Regular"/>
              </a:rPr>
              <a:t>fundamental </a:t>
            </a:r>
            <a:r>
              <a:rPr lang="en-GB" sz="2000" dirty="0">
                <a:latin typeface="WWDOC14"/>
              </a:rPr>
              <a:t>(</a:t>
            </a:r>
            <a:r>
              <a:rPr lang="en-GB" sz="2000" dirty="0" err="1" smtClean="0">
                <a:latin typeface="DINOT-Regular"/>
              </a:rPr>
              <a:t>harmónicas</a:t>
            </a:r>
            <a:r>
              <a:rPr lang="en-GB" sz="2000" dirty="0" smtClean="0">
                <a:latin typeface="WWDOC14"/>
              </a:rPr>
              <a:t>)</a:t>
            </a:r>
            <a:r>
              <a:rPr lang="en-GB" sz="2000" dirty="0" smtClean="0">
                <a:latin typeface="DINOT-Regular"/>
              </a:rPr>
              <a:t>.</a:t>
            </a:r>
            <a:endParaRPr lang="en-GB" sz="2000" dirty="0">
              <a:latin typeface="DINOT-Regular"/>
            </a:endParaRPr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179512" y="2564904"/>
            <a:ext cx="1892385" cy="3657600"/>
            <a:chOff x="251036" y="0"/>
            <a:chExt cx="6307951" cy="12192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1036" y="0"/>
              <a:ext cx="6259982" cy="3300984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005" y="3066396"/>
              <a:ext cx="6259982" cy="3300984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1283" y="6068126"/>
              <a:ext cx="6243783" cy="329244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5346" y="8919603"/>
              <a:ext cx="6205770" cy="3272397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051720" y="2780928"/>
                <a:ext cx="11503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pt-P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P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=50 </m:t>
                      </m:r>
                      <m:r>
                        <m:rPr>
                          <m:sty m:val="p"/>
                        </m:rPr>
                        <a:rPr lang="pt-PT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2780928"/>
                <a:ext cx="115038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5319" r="-3191" b="-347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051720" y="3789040"/>
                <a:ext cx="21522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pt-P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P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pt-P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P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pt-P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P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=100 </m:t>
                      </m:r>
                      <m:r>
                        <m:rPr>
                          <m:sty m:val="p"/>
                        </m:rPr>
                        <a:rPr lang="pt-PT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3789040"/>
                <a:ext cx="2152256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3116" t="-2222" r="-1983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051720" y="4653136"/>
                <a:ext cx="21522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pt-P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pt-P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pt-P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P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pt-P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P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=150 </m:t>
                      </m:r>
                      <m:r>
                        <m:rPr>
                          <m:sty m:val="p"/>
                        </m:rPr>
                        <a:rPr lang="pt-PT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4653136"/>
                <a:ext cx="2152256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3116" r="-1983" b="-347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051720" y="5517232"/>
                <a:ext cx="21432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pt-P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pt-P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pt-P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P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pt-P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P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=200 </m:t>
                      </m:r>
                      <m:r>
                        <m:rPr>
                          <m:sty m:val="p"/>
                        </m:rPr>
                        <a:rPr lang="pt-PT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en-GB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5517232"/>
                <a:ext cx="2143215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3134" r="-1994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4716016" y="2347667"/>
            <a:ext cx="4291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>
                <a:latin typeface="DINOT-Regular"/>
              </a:rPr>
              <a:t>As figura representa uma </a:t>
            </a:r>
            <a:r>
              <a:rPr lang="pt-BR" sz="2000" b="1" dirty="0" smtClean="0">
                <a:solidFill>
                  <a:srgbClr val="FF9900"/>
                </a:solidFill>
                <a:latin typeface="DINOT-Regular"/>
              </a:rPr>
              <a:t>harmónica fundamental</a:t>
            </a:r>
            <a:r>
              <a:rPr lang="pt-BR" sz="2000" dirty="0" smtClean="0">
                <a:latin typeface="DINOT-Regular"/>
              </a:rPr>
              <a:t>, com frequência de 50 Hz e as três harmónicas seguintes (de frequências múltiplas da harmónica fundamental. </a:t>
            </a:r>
            <a:endParaRPr lang="en-GB" sz="2000" dirty="0">
              <a:latin typeface="DINOT-Regular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1720" y="306896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latin typeface="DINOT-Regular"/>
              </a:rPr>
              <a:t>harmónica fundamental </a:t>
            </a:r>
            <a:endParaRPr lang="en-GB" dirty="0">
              <a:latin typeface="DINOT-Regular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51720" y="414908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latin typeface="DINOT-Regular"/>
              </a:rPr>
              <a:t>segunda harmónica</a:t>
            </a:r>
            <a:endParaRPr lang="en-GB" dirty="0">
              <a:latin typeface="DINOT-Regula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1720" y="49411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latin typeface="DINOT-Regular"/>
              </a:rPr>
              <a:t>terceira harmónica</a:t>
            </a:r>
            <a:endParaRPr lang="en-GB" dirty="0">
              <a:latin typeface="DINOT-Regular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51720" y="580526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latin typeface="DINOT-Regular"/>
              </a:rPr>
              <a:t>quarta harmónica</a:t>
            </a:r>
            <a:endParaRPr lang="en-GB" dirty="0">
              <a:latin typeface="DINOT-Regula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16016" y="4385342"/>
            <a:ext cx="4283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>
                <a:latin typeface="DINOT-Regular"/>
              </a:rPr>
              <a:t>Quanto </a:t>
            </a:r>
            <a:r>
              <a:rPr lang="pt-BR" sz="2000" b="1" dirty="0" smtClean="0">
                <a:solidFill>
                  <a:srgbClr val="FF9900"/>
                </a:solidFill>
                <a:latin typeface="DINOT-Regular"/>
              </a:rPr>
              <a:t>maior a frequência </a:t>
            </a:r>
            <a:r>
              <a:rPr lang="pt-BR" sz="2000" dirty="0" smtClean="0">
                <a:latin typeface="DINOT-Regular"/>
              </a:rPr>
              <a:t>de uma onda sonora, </a:t>
            </a:r>
            <a:r>
              <a:rPr lang="pt-BR" sz="2000" b="1" dirty="0" smtClean="0">
                <a:solidFill>
                  <a:srgbClr val="FF9900"/>
                </a:solidFill>
                <a:latin typeface="DINOT-Regular"/>
              </a:rPr>
              <a:t>maior a altura do som</a:t>
            </a:r>
            <a:r>
              <a:rPr lang="pt-BR" sz="2000" dirty="0" smtClean="0">
                <a:latin typeface="DINOT-Regular"/>
              </a:rPr>
              <a:t>. </a:t>
            </a:r>
            <a:endParaRPr lang="en-GB" sz="2000" dirty="0">
              <a:latin typeface="DINOT-Regular"/>
            </a:endParaRPr>
          </a:p>
        </p:txBody>
      </p:sp>
      <p:sp>
        <p:nvSpPr>
          <p:cNvPr id="20" name="Título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192688" cy="808459"/>
          </a:xfrm>
        </p:spPr>
        <p:txBody>
          <a:bodyPr/>
          <a:lstStyle/>
          <a:p>
            <a:r>
              <a:rPr lang="pt-PT" sz="3600" dirty="0" smtClean="0"/>
              <a:t>Harmónicas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655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2996952"/>
            <a:ext cx="4488207" cy="23762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11960" y="1484784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>
                <a:latin typeface="DINOT-Regular"/>
              </a:rPr>
              <a:t>As figura representa uma onda complexa que corresponde à sobreposição das quatro harmónicas representadas à esquerda. </a:t>
            </a:r>
            <a:endParaRPr lang="en-GB" sz="2000" dirty="0">
              <a:latin typeface="DINOT-Regular"/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39552" y="1268760"/>
            <a:ext cx="2664296" cy="5149549"/>
            <a:chOff x="251036" y="0"/>
            <a:chExt cx="6307951" cy="121920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1036" y="0"/>
              <a:ext cx="6259982" cy="330098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9005" y="3066396"/>
              <a:ext cx="6259982" cy="330098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1283" y="6068126"/>
              <a:ext cx="6243783" cy="3292442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5346" y="8919603"/>
              <a:ext cx="6205770" cy="3272397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4211960" y="5373216"/>
            <a:ext cx="4752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É uma onda complexa, </a:t>
            </a:r>
            <a:r>
              <a:rPr lang="pt-BR" sz="2000" dirty="0"/>
              <a:t>mas </a:t>
            </a:r>
            <a:r>
              <a:rPr lang="pt-BR" sz="2000" dirty="0" smtClean="0"/>
              <a:t>na qual se pode reconhecer periodicidade. É portanto uma onda periódica.</a:t>
            </a:r>
            <a:endParaRPr lang="en-GB" sz="2000" dirty="0"/>
          </a:p>
        </p:txBody>
      </p:sp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6192688" cy="808459"/>
          </a:xfrm>
        </p:spPr>
        <p:txBody>
          <a:bodyPr/>
          <a:lstStyle/>
          <a:p>
            <a:r>
              <a:rPr lang="pt-PT" sz="3600" dirty="0" smtClean="0"/>
              <a:t>Som musical – sobreposição de harmónicas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517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628800"/>
            <a:ext cx="6912644" cy="48791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1640" y="1196752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http://phet.colorado.edu/en/simulation/legacy/fourier</a:t>
            </a: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192688" cy="808459"/>
          </a:xfrm>
        </p:spPr>
        <p:txBody>
          <a:bodyPr/>
          <a:lstStyle/>
          <a:p>
            <a:r>
              <a:rPr lang="pt-PT" sz="3600" dirty="0" smtClean="0"/>
              <a:t>Simulação com harmónicas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86465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772816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Já as ondas associadas a um </a:t>
            </a:r>
            <a:r>
              <a:rPr lang="pt-BR" sz="2000" b="1" dirty="0">
                <a:solidFill>
                  <a:srgbClr val="FF9900"/>
                </a:solidFill>
              </a:rPr>
              <a:t>ruído</a:t>
            </a:r>
            <a:r>
              <a:rPr lang="pt-BR" sz="2000" b="1" dirty="0"/>
              <a:t> </a:t>
            </a:r>
            <a:r>
              <a:rPr lang="pt-BR" sz="2000" dirty="0"/>
              <a:t>não </a:t>
            </a:r>
            <a:r>
              <a:rPr lang="pt-BR" sz="2000" dirty="0" smtClean="0"/>
              <a:t>correspondem </a:t>
            </a:r>
            <a:r>
              <a:rPr lang="pt-BR" sz="2000" dirty="0" smtClean="0"/>
              <a:t>à </a:t>
            </a:r>
            <a:r>
              <a:rPr lang="pt-BR" sz="2000" dirty="0"/>
              <a:t>sobreposição de ondas harmónicas. Ao </a:t>
            </a:r>
            <a:r>
              <a:rPr lang="pt-BR" sz="2000" b="1" dirty="0" smtClean="0">
                <a:solidFill>
                  <a:srgbClr val="FF9900"/>
                </a:solidFill>
              </a:rPr>
              <a:t>ruído</a:t>
            </a:r>
            <a:r>
              <a:rPr lang="pt-BR" sz="2000" dirty="0" smtClean="0"/>
              <a:t> estão </a:t>
            </a:r>
            <a:r>
              <a:rPr lang="pt-BR" sz="2000" dirty="0"/>
              <a:t>associadas </a:t>
            </a:r>
            <a:r>
              <a:rPr lang="pt-BR" sz="2000" b="1" dirty="0">
                <a:solidFill>
                  <a:srgbClr val="FF9900"/>
                </a:solidFill>
              </a:rPr>
              <a:t>ondas não </a:t>
            </a:r>
            <a:r>
              <a:rPr lang="pt-BR" sz="2000" b="1" dirty="0" smtClean="0">
                <a:solidFill>
                  <a:srgbClr val="FF9900"/>
                </a:solidFill>
              </a:rPr>
              <a:t>periódicas</a:t>
            </a:r>
            <a:r>
              <a:rPr lang="pt-BR" sz="2000" dirty="0" smtClean="0"/>
              <a:t>.</a:t>
            </a:r>
            <a:endParaRPr lang="en-GB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7" y="2780928"/>
            <a:ext cx="4479651" cy="2304256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192688" cy="808459"/>
          </a:xfrm>
        </p:spPr>
        <p:txBody>
          <a:bodyPr/>
          <a:lstStyle/>
          <a:p>
            <a:r>
              <a:rPr lang="pt-PT" sz="3600" dirty="0" smtClean="0"/>
              <a:t>Ruído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9229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556792"/>
            <a:ext cx="3200400" cy="2705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3" y="4221088"/>
            <a:ext cx="3273147" cy="19442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11960" y="1988840"/>
            <a:ext cx="43924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Considere as duas </a:t>
            </a:r>
            <a:r>
              <a:rPr lang="pt-BR" sz="2000" dirty="0" smtClean="0"/>
              <a:t>ondas representadas</a:t>
            </a:r>
            <a:r>
              <a:rPr lang="en-GB" sz="2000" dirty="0" smtClean="0"/>
              <a:t>.</a:t>
            </a:r>
          </a:p>
          <a:p>
            <a:endParaRPr lang="pt-PT" sz="2000" dirty="0"/>
          </a:p>
          <a:p>
            <a:pPr marL="457200" indent="-457200">
              <a:buFont typeface="+mj-lt"/>
              <a:buAutoNum type="alphaLcPeriod"/>
            </a:pPr>
            <a:r>
              <a:rPr lang="pt-PT" sz="2000" dirty="0" smtClean="0"/>
              <a:t>Identifique as ondas harmónicas e as ondas complexas.</a:t>
            </a:r>
          </a:p>
          <a:p>
            <a:pPr marL="342900" indent="-342900">
              <a:buAutoNum type="alphaLcPeriod"/>
            </a:pPr>
            <a:r>
              <a:rPr lang="pt-PT" sz="2000" dirty="0" smtClean="0"/>
              <a:t>Indique, o mais rigorosamente que lhe for possível, o período de cada uma das ondas representadas.</a:t>
            </a:r>
          </a:p>
          <a:p>
            <a:pPr marL="342900" indent="-342900">
              <a:buAutoNum type="alphaLcPeriod"/>
            </a:pPr>
            <a:r>
              <a:rPr lang="pt-PT" sz="2000" dirty="0" smtClean="0"/>
              <a:t>Compara a intensidade e a altura das ondas harmónicas representadas.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192688" cy="808459"/>
          </a:xfrm>
        </p:spPr>
        <p:txBody>
          <a:bodyPr/>
          <a:lstStyle/>
          <a:p>
            <a:r>
              <a:rPr lang="pt-PT" sz="3600" dirty="0" smtClean="0"/>
              <a:t>Exercício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50855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95536" y="1844824"/>
                <a:ext cx="8568952" cy="4093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BR" sz="2000" dirty="0"/>
                  <a:t>Uma onda complexa pode ser descrita como a sobreposição de várias ondas harmónicas</a:t>
                </a:r>
                <a:r>
                  <a:rPr lang="pt-BR" sz="2000" dirty="0" smtClean="0"/>
                  <a:t>.</a:t>
                </a:r>
              </a:p>
              <a:p>
                <a:pPr algn="just"/>
                <a:endParaRPr lang="pt-BR" sz="2000" b="1" dirty="0" smtClean="0"/>
              </a:p>
              <a:p>
                <a:pPr algn="just"/>
                <a:r>
                  <a:rPr lang="pt-BR" sz="2000" b="1" dirty="0">
                    <a:solidFill>
                      <a:srgbClr val="FF9900"/>
                    </a:solidFill>
                  </a:rPr>
                  <a:t>Variação da pressão numa onda sonora</a:t>
                </a:r>
                <a:r>
                  <a:rPr lang="pt-BR" sz="2000" b="1" dirty="0"/>
                  <a:t>: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t-PT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m:rPr>
                        <m:sty m:val="p"/>
                      </m:rPr>
                      <a:rPr lang="pt-PT" sz="2000">
                        <a:latin typeface="Cambria Math" panose="02040503050406030204" pitchFamily="18" charset="0"/>
                      </a:rPr>
                      <m:t>sen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/>
              </a:p>
              <a:p>
                <a:pPr algn="just"/>
                <a:endParaRPr lang="pt-BR" sz="2000" b="1" dirty="0" smtClean="0"/>
              </a:p>
              <a:p>
                <a:pPr algn="just"/>
                <a:r>
                  <a:rPr lang="pt-BR" sz="2000" dirty="0" smtClean="0"/>
                  <a:t>• </a:t>
                </a:r>
                <a:r>
                  <a:rPr lang="pt-BR" sz="2000" dirty="0"/>
                  <a:t>um som mais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grave</a:t>
                </a:r>
                <a:r>
                  <a:rPr lang="pt-BR" sz="2000" b="1" dirty="0"/>
                  <a:t> </a:t>
                </a:r>
                <a:r>
                  <a:rPr lang="pt-BR" sz="2000" dirty="0"/>
                  <a:t>é um som representado por uma onda com </a:t>
                </a:r>
                <a:r>
                  <a:rPr lang="pt-BR" sz="2000" dirty="0" smtClean="0"/>
                  <a:t>uma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frequência</a:t>
                </a:r>
                <a:r>
                  <a:rPr lang="pt-BR" sz="2000" b="1" dirty="0" smtClean="0"/>
                  <a:t>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menor</a:t>
                </a:r>
                <a:r>
                  <a:rPr lang="pt-BR" sz="2000" dirty="0" smtClean="0"/>
                  <a:t> (som com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menor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altura</a:t>
                </a:r>
                <a:r>
                  <a:rPr lang="pt-BR" sz="2000" dirty="0" smtClean="0"/>
                  <a:t>)</a:t>
                </a:r>
                <a:endParaRPr lang="pt-BR" sz="2000" dirty="0"/>
              </a:p>
              <a:p>
                <a:pPr algn="just"/>
                <a:r>
                  <a:rPr lang="pt-BR" sz="2000" dirty="0"/>
                  <a:t>• um som mais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agudo</a:t>
                </a:r>
                <a:r>
                  <a:rPr lang="pt-BR" sz="2000" b="1" dirty="0"/>
                  <a:t> </a:t>
                </a:r>
                <a:r>
                  <a:rPr lang="pt-BR" sz="2000" dirty="0"/>
                  <a:t>é um som representado por uma onda com </a:t>
                </a:r>
                <a:r>
                  <a:rPr lang="pt-BR" sz="2000" dirty="0" smtClean="0"/>
                  <a:t>uma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frequência maior</a:t>
                </a:r>
                <a:r>
                  <a:rPr lang="pt-BR" sz="2000" dirty="0" smtClean="0">
                    <a:solidFill>
                      <a:srgbClr val="FF9900"/>
                    </a:solidFill>
                  </a:rPr>
                  <a:t> </a:t>
                </a:r>
                <a:r>
                  <a:rPr lang="pt-BR" sz="2000" dirty="0" smtClean="0"/>
                  <a:t>(som </a:t>
                </a:r>
                <a:r>
                  <a:rPr lang="pt-BR" sz="2000" dirty="0"/>
                  <a:t>com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maior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altura</a:t>
                </a:r>
                <a:r>
                  <a:rPr lang="pt-BR" sz="2000" dirty="0" smtClean="0"/>
                  <a:t>)</a:t>
                </a:r>
                <a:endParaRPr lang="pt-BR" sz="2000" dirty="0"/>
              </a:p>
              <a:p>
                <a:pPr algn="just"/>
                <a:r>
                  <a:rPr lang="pt-BR" sz="2000" dirty="0"/>
                  <a:t>• um som com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maior «volume» </a:t>
                </a:r>
                <a:r>
                  <a:rPr lang="pt-BR" sz="2000" dirty="0"/>
                  <a:t>é um som com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maior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intensidade</a:t>
                </a:r>
                <a:r>
                  <a:rPr lang="pt-BR" sz="2000" dirty="0" smtClean="0">
                    <a:solidFill>
                      <a:srgbClr val="FF9900"/>
                    </a:solidFill>
                  </a:rPr>
                  <a:t> </a:t>
                </a:r>
                <a:r>
                  <a:rPr lang="pt-BR" sz="2000" dirty="0" smtClean="0"/>
                  <a:t>(</a:t>
                </a:r>
                <a:r>
                  <a:rPr lang="en-GB" sz="2000" b="1" dirty="0" err="1" smtClean="0">
                    <a:solidFill>
                      <a:srgbClr val="FF9900"/>
                    </a:solidFill>
                  </a:rPr>
                  <a:t>maior</a:t>
                </a:r>
                <a:r>
                  <a:rPr lang="en-GB" sz="2000" b="1" dirty="0" smtClean="0">
                    <a:solidFill>
                      <a:srgbClr val="FF9900"/>
                    </a:solidFill>
                  </a:rPr>
                  <a:t> amplitude</a:t>
                </a:r>
                <a:r>
                  <a:rPr lang="en-GB" sz="2000" dirty="0" smtClean="0"/>
                  <a:t>)</a:t>
                </a:r>
                <a:endParaRPr lang="en-GB" sz="2000" dirty="0"/>
              </a:p>
              <a:p>
                <a:pPr algn="just"/>
                <a:r>
                  <a:rPr lang="pt-BR" sz="2000" dirty="0"/>
                  <a:t>• um som com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menor «volume»</a:t>
                </a:r>
                <a:r>
                  <a:rPr lang="pt-BR" sz="2000" b="1" dirty="0"/>
                  <a:t> </a:t>
                </a:r>
                <a:r>
                  <a:rPr lang="pt-BR" sz="2000" dirty="0"/>
                  <a:t>é um som com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menor </a:t>
                </a:r>
                <a:r>
                  <a:rPr lang="pt-BR" sz="2000" b="1" dirty="0" smtClean="0">
                    <a:solidFill>
                      <a:srgbClr val="FF9900"/>
                    </a:solidFill>
                  </a:rPr>
                  <a:t>intensidade</a:t>
                </a:r>
                <a:r>
                  <a:rPr lang="pt-BR" sz="2000" dirty="0" smtClean="0">
                    <a:solidFill>
                      <a:srgbClr val="FF9900"/>
                    </a:solidFill>
                  </a:rPr>
                  <a:t> </a:t>
                </a:r>
                <a:r>
                  <a:rPr lang="pt-BR" sz="2000" dirty="0" smtClean="0"/>
                  <a:t>(</a:t>
                </a:r>
                <a:r>
                  <a:rPr lang="en-GB" sz="2000" b="1" dirty="0" err="1" smtClean="0">
                    <a:solidFill>
                      <a:srgbClr val="FF9900"/>
                    </a:solidFill>
                  </a:rPr>
                  <a:t>menor</a:t>
                </a:r>
                <a:r>
                  <a:rPr lang="en-GB" sz="2000" b="1" dirty="0" smtClean="0">
                    <a:solidFill>
                      <a:srgbClr val="FF9900"/>
                    </a:solidFill>
                  </a:rPr>
                  <a:t> amplitude</a:t>
                </a:r>
                <a:r>
                  <a:rPr lang="en-GB" sz="2000" dirty="0" smtClean="0"/>
                  <a:t>)</a:t>
                </a:r>
                <a:endParaRPr lang="en-GB" sz="20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844824"/>
                <a:ext cx="8568952" cy="4093428"/>
              </a:xfrm>
              <a:prstGeom prst="rect">
                <a:avLst/>
              </a:prstGeom>
              <a:blipFill rotWithShape="1">
                <a:blip r:embed="rId2"/>
                <a:stretch>
                  <a:fillRect l="-782" t="-596" r="-711" b="-193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691680" y="404664"/>
            <a:ext cx="6192688" cy="808459"/>
          </a:xfrm>
        </p:spPr>
        <p:txBody>
          <a:bodyPr/>
          <a:lstStyle/>
          <a:p>
            <a:r>
              <a:rPr lang="pt-PT" sz="3600" dirty="0"/>
              <a:t>Conclusão</a:t>
            </a:r>
            <a:endParaRPr lang="pt-PT" sz="3600" dirty="0"/>
          </a:p>
        </p:txBody>
      </p:sp>
    </p:spTree>
    <p:extLst>
      <p:ext uri="{BB962C8B-B14F-4D97-AF65-F5344CB8AC3E}">
        <p14:creationId xmlns:p14="http://schemas.microsoft.com/office/powerpoint/2010/main" val="313730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628800"/>
            <a:ext cx="835292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solidFill>
                  <a:srgbClr val="FF9900"/>
                </a:solidFill>
              </a:rPr>
              <a:t>Sons puros </a:t>
            </a:r>
            <a:r>
              <a:rPr lang="pt-BR" sz="2000" dirty="0"/>
              <a:t>- sons cujas ondas têm uma única frequência.</a:t>
            </a:r>
          </a:p>
          <a:p>
            <a:pPr algn="just"/>
            <a:endParaRPr lang="pt-BR" sz="2000" b="1" dirty="0" smtClean="0"/>
          </a:p>
          <a:p>
            <a:pPr algn="just"/>
            <a:r>
              <a:rPr lang="pt-BR" sz="2000" b="1" dirty="0" smtClean="0">
                <a:solidFill>
                  <a:srgbClr val="FF9900"/>
                </a:solidFill>
              </a:rPr>
              <a:t>Sons </a:t>
            </a:r>
            <a:r>
              <a:rPr lang="pt-BR" sz="2000" b="1" dirty="0">
                <a:solidFill>
                  <a:srgbClr val="FF9900"/>
                </a:solidFill>
              </a:rPr>
              <a:t>complexos </a:t>
            </a:r>
            <a:r>
              <a:rPr lang="pt-BR" sz="2000" dirty="0"/>
              <a:t>- som resultante da sobreposição de várias ondas.</a:t>
            </a:r>
          </a:p>
          <a:p>
            <a:pPr algn="just"/>
            <a:endParaRPr lang="pt-BR" sz="2000" b="1" dirty="0" smtClean="0"/>
          </a:p>
          <a:p>
            <a:pPr algn="just"/>
            <a:r>
              <a:rPr lang="pt-BR" sz="2000" b="1" dirty="0" smtClean="0">
                <a:solidFill>
                  <a:srgbClr val="FF9900"/>
                </a:solidFill>
              </a:rPr>
              <a:t>Sons </a:t>
            </a:r>
            <a:r>
              <a:rPr lang="pt-BR" sz="2000" b="1" dirty="0">
                <a:solidFill>
                  <a:srgbClr val="FF9900"/>
                </a:solidFill>
              </a:rPr>
              <a:t>musicais </a:t>
            </a:r>
            <a:r>
              <a:rPr lang="pt-BR" sz="2000" dirty="0"/>
              <a:t>- sons cujas ondas resultam da sobreposição de onda com uma frequência fundamental e várias frequências de valor múltiplo inteiro da fundamental </a:t>
            </a:r>
            <a:r>
              <a:rPr lang="pt-BR" sz="2000" dirty="0" smtClean="0"/>
              <a:t>(harmónicas2).</a:t>
            </a:r>
            <a:endParaRPr lang="pt-BR" sz="2000" dirty="0"/>
          </a:p>
          <a:p>
            <a:pPr algn="just"/>
            <a:endParaRPr lang="pt-BR" sz="2000" b="1" dirty="0" smtClean="0"/>
          </a:p>
          <a:p>
            <a:pPr algn="just"/>
            <a:r>
              <a:rPr lang="pt-BR" sz="2000" b="1" dirty="0" smtClean="0">
                <a:solidFill>
                  <a:srgbClr val="FF9900"/>
                </a:solidFill>
              </a:rPr>
              <a:t>Ruídos</a:t>
            </a:r>
            <a:r>
              <a:rPr lang="pt-BR" sz="2000" b="1" dirty="0" smtClean="0"/>
              <a:t> </a:t>
            </a:r>
            <a:r>
              <a:rPr lang="pt-BR" sz="2000" dirty="0"/>
              <a:t>- sons cujas ondas resultam da sobreposição de ondas com várias frequências sem que exista um </a:t>
            </a:r>
            <a:r>
              <a:rPr lang="pt-BR" sz="2000" dirty="0" smtClean="0"/>
              <a:t>padrão que </a:t>
            </a:r>
            <a:r>
              <a:rPr lang="pt-BR" sz="2000" dirty="0"/>
              <a:t>as relacione. São sinais não periódicos.</a:t>
            </a:r>
            <a:endParaRPr lang="en-GB" sz="2000" dirty="0"/>
          </a:p>
          <a:p>
            <a:pPr algn="just"/>
            <a:endParaRPr lang="en-GB" sz="2000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691680" y="404664"/>
            <a:ext cx="6192688" cy="808459"/>
          </a:xfrm>
        </p:spPr>
        <p:txBody>
          <a:bodyPr/>
          <a:lstStyle/>
          <a:p>
            <a:r>
              <a:rPr lang="pt-PT" sz="3600" dirty="0"/>
              <a:t>Conclusão</a:t>
            </a:r>
            <a:endParaRPr lang="pt-PT" sz="3600" dirty="0"/>
          </a:p>
        </p:txBody>
      </p:sp>
    </p:spTree>
    <p:extLst>
      <p:ext uri="{BB962C8B-B14F-4D97-AF65-F5344CB8AC3E}">
        <p14:creationId xmlns:p14="http://schemas.microsoft.com/office/powerpoint/2010/main" val="23993012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646EE1C4503824A9632234F99B2D2AB" ma:contentTypeVersion="27" ma:contentTypeDescription="Criar um novo documento." ma:contentTypeScope="" ma:versionID="934cd6991d1871eb240ce1e6dcd7ff50">
  <xsd:schema xmlns:xsd="http://www.w3.org/2001/XMLSchema" xmlns:xs="http://www.w3.org/2001/XMLSchema" xmlns:p="http://schemas.microsoft.com/office/2006/metadata/properties" xmlns:ns2="8cf94773-6c8f-4790-861d-5a6385a6e758" targetNamespace="http://schemas.microsoft.com/office/2006/metadata/properties" ma:root="true" ma:fieldsID="3a29ed10e20b1d7a3e139cc0ae54d326" ns2:_="">
    <xsd:import namespace="8cf94773-6c8f-4790-861d-5a6385a6e758"/>
    <xsd:element name="properties">
      <xsd:complexType>
        <xsd:sequence>
          <xsd:element name="documentManagement">
            <xsd:complexType>
              <xsd:all>
                <xsd:element ref="ns2:Projeto" minOccurs="0"/>
                <xsd:element ref="ns2:Projeto_x003a_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f94773-6c8f-4790-861d-5a6385a6e758" elementFormDefault="qualified">
    <xsd:import namespace="http://schemas.microsoft.com/office/2006/documentManagement/types"/>
    <xsd:import namespace="http://schemas.microsoft.com/office/infopath/2007/PartnerControls"/>
    <xsd:element name="Projeto" ma:index="9" nillable="true" ma:displayName="Projeto" ma:indexed="true" ma:list="{5f6fa6f8-ea82-4a40-875c-42f6688a0942}" ma:internalName="Projeto" ma:readOnly="false" ma:showField="Title">
      <xsd:simpleType>
        <xsd:restriction base="dms:Lookup"/>
      </xsd:simpleType>
    </xsd:element>
    <xsd:element name="Projeto_x003a_ID" ma:index="10" nillable="true" ma:displayName="Projeto:ID" ma:list="{5f6fa6f8-ea82-4a40-875c-42f6688a0942}" ma:internalName="Projeto_x003a_ID" ma:readOnly="true" ma:showField="ID" ma:web="bc0f98de-31e3-4e89-81f8-9ccd8dfa388d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to xmlns="8cf94773-6c8f-4790-861d-5a6385a6e75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46F444-3344-4048-A4B0-B4049A6E5C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f94773-6c8f-4790-861d-5a6385a6e7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5699221-0AEC-42A7-AB21-C9F4882D1117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8cf94773-6c8f-4790-861d-5a6385a6e758"/>
  </ds:schemaRefs>
</ds:datastoreItem>
</file>

<file path=customXml/itemProps3.xml><?xml version="1.0" encoding="utf-8"?>
<ds:datastoreItem xmlns:ds="http://schemas.openxmlformats.org/officeDocument/2006/customXml" ds:itemID="{B67503F3-2DDC-4D74-A025-7634E23A46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56171</TotalTime>
  <Words>1050</Words>
  <Application>Microsoft Office PowerPoint</Application>
  <PresentationFormat>Apresentação no Ecrã (4:3)</PresentationFormat>
  <Paragraphs>77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18" baseType="lpstr">
      <vt:lpstr>Office Theme</vt:lpstr>
      <vt:lpstr>O som: de onda harmónica a onda complexa</vt:lpstr>
      <vt:lpstr>Resultados da aprendizagem</vt:lpstr>
      <vt:lpstr>Sinais sonoros</vt:lpstr>
      <vt:lpstr>Sinais sonoros</vt:lpstr>
      <vt:lpstr>Ondas de pressão</vt:lpstr>
      <vt:lpstr>Altura do som</vt:lpstr>
      <vt:lpstr>Intensidade do som</vt:lpstr>
      <vt:lpstr>Som puro</vt:lpstr>
      <vt:lpstr>Simulação com som</vt:lpstr>
      <vt:lpstr>Som musical</vt:lpstr>
      <vt:lpstr>Harmónicas</vt:lpstr>
      <vt:lpstr>Som musical – sobreposição de harmónicas</vt:lpstr>
      <vt:lpstr>Simulação com harmónicas</vt:lpstr>
      <vt:lpstr>Ruído</vt:lpstr>
      <vt:lpstr>Exercício</vt:lpstr>
      <vt:lpstr>Conclusão</vt:lpstr>
      <vt:lpstr>Conclusão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Nuno Manoel</cp:lastModifiedBy>
  <cp:revision>261</cp:revision>
  <dcterms:created xsi:type="dcterms:W3CDTF">2011-12-12T15:36:58Z</dcterms:created>
  <dcterms:modified xsi:type="dcterms:W3CDTF">2016-07-01T13:46:08Z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0x0101009646EE1C4503824A9632234F99B2D2AB</vt:lpwstr>
  </property>
</Properties>
</file>