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rts/chart13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6" r:id="rId5"/>
    <p:sldId id="257" r:id="rId6"/>
    <p:sldId id="262" r:id="rId7"/>
    <p:sldId id="264" r:id="rId8"/>
    <p:sldId id="265" r:id="rId9"/>
    <p:sldId id="267" r:id="rId10"/>
    <p:sldId id="268" r:id="rId11"/>
    <p:sldId id="269" r:id="rId12"/>
    <p:sldId id="270" r:id="rId13"/>
    <p:sldId id="272" r:id="rId14"/>
    <p:sldId id="274" r:id="rId15"/>
    <p:sldId id="275" r:id="rId16"/>
    <p:sldId id="277" r:id="rId17"/>
    <p:sldId id="276" r:id="rId18"/>
    <p:sldId id="271" r:id="rId19"/>
    <p:sldId id="278" r:id="rId20"/>
    <p:sldId id="266" r:id="rId21"/>
    <p:sldId id="280" r:id="rId22"/>
    <p:sldId id="279" r:id="rId23"/>
    <p:sldId id="281" r:id="rId24"/>
    <p:sldId id="282" r:id="rId25"/>
    <p:sldId id="283" r:id="rId26"/>
  </p:sldIdLst>
  <p:sldSz cx="9144000" cy="6858000" type="screen4x3"/>
  <p:notesSz cx="6858000" cy="9144000"/>
  <p:custDataLst>
    <p:tags r:id="rId28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acilda" initials="CMour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F9900"/>
    <a:srgbClr val="96C832"/>
    <a:srgbClr val="FFAB00"/>
    <a:srgbClr val="55555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15" autoAdjust="0"/>
    <p:restoredTop sz="99822" autoAdjust="0"/>
  </p:normalViewPr>
  <p:slideViewPr>
    <p:cSldViewPr snapToGrid="0">
      <p:cViewPr>
        <p:scale>
          <a:sx n="80" d="100"/>
          <a:sy n="80" d="100"/>
        </p:scale>
        <p:origin x="-1800" y="-7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3" d="100"/>
          <a:sy n="83" d="100"/>
        </p:scale>
        <p:origin x="-3156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gs" Target="tags/tag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4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Lu&#237;s\UM\Raiz\11&#186;%20Ano\Dominios%20LC\21\waves%20sound%202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0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1"/>
          <c:order val="0"/>
          <c:spPr>
            <a:ln w="25400">
              <a:solidFill>
                <a:srgbClr val="C00000"/>
              </a:solidFill>
              <a:prstDash val="solid"/>
            </a:ln>
          </c:spPr>
          <c:marker>
            <c:symbol val="none"/>
          </c:marker>
          <c:xVal>
            <c:numRef>
              <c:f>'ond+MHS'!$B$4:$B$64</c:f>
              <c:numCache>
                <c:formatCode>General</c:formatCode>
                <c:ptCount val="61"/>
                <c:pt idx="0">
                  <c:v>1.5</c:v>
                </c:pt>
                <c:pt idx="1">
                  <c:v>1.6</c:v>
                </c:pt>
                <c:pt idx="2">
                  <c:v>1.7000000000000002</c:v>
                </c:pt>
                <c:pt idx="3">
                  <c:v>1.8</c:v>
                </c:pt>
                <c:pt idx="4">
                  <c:v>1.9000000000000001</c:v>
                </c:pt>
                <c:pt idx="5">
                  <c:v>2</c:v>
                </c:pt>
                <c:pt idx="6">
                  <c:v>2.1</c:v>
                </c:pt>
                <c:pt idx="7">
                  <c:v>2.2000000000000002</c:v>
                </c:pt>
                <c:pt idx="8">
                  <c:v>2.3000000000000003</c:v>
                </c:pt>
                <c:pt idx="9">
                  <c:v>2.4000000000000004</c:v>
                </c:pt>
                <c:pt idx="10">
                  <c:v>2.5</c:v>
                </c:pt>
                <c:pt idx="11">
                  <c:v>2.6</c:v>
                </c:pt>
                <c:pt idx="12">
                  <c:v>2.7</c:v>
                </c:pt>
                <c:pt idx="13">
                  <c:v>2.8000000000000003</c:v>
                </c:pt>
                <c:pt idx="14">
                  <c:v>2.9000000000000004</c:v>
                </c:pt>
                <c:pt idx="15">
                  <c:v>3</c:v>
                </c:pt>
                <c:pt idx="16">
                  <c:v>3.1</c:v>
                </c:pt>
                <c:pt idx="17">
                  <c:v>3.2</c:v>
                </c:pt>
                <c:pt idx="18">
                  <c:v>3.3000000000000003</c:v>
                </c:pt>
                <c:pt idx="19">
                  <c:v>3.4000000000000004</c:v>
                </c:pt>
                <c:pt idx="20">
                  <c:v>3.5</c:v>
                </c:pt>
                <c:pt idx="21">
                  <c:v>3.6</c:v>
                </c:pt>
                <c:pt idx="22">
                  <c:v>3.7</c:v>
                </c:pt>
                <c:pt idx="23">
                  <c:v>3.8000000000000003</c:v>
                </c:pt>
                <c:pt idx="24">
                  <c:v>3.9000000000000004</c:v>
                </c:pt>
                <c:pt idx="25">
                  <c:v>4</c:v>
                </c:pt>
                <c:pt idx="26">
                  <c:v>4.1000000000000005</c:v>
                </c:pt>
                <c:pt idx="27">
                  <c:v>4.2</c:v>
                </c:pt>
                <c:pt idx="28">
                  <c:v>4.3</c:v>
                </c:pt>
                <c:pt idx="29">
                  <c:v>4.4000000000000004</c:v>
                </c:pt>
                <c:pt idx="30">
                  <c:v>4.5</c:v>
                </c:pt>
                <c:pt idx="31">
                  <c:v>4.6000000000000005</c:v>
                </c:pt>
                <c:pt idx="32">
                  <c:v>4.7</c:v>
                </c:pt>
                <c:pt idx="33">
                  <c:v>4.8000000000000007</c:v>
                </c:pt>
                <c:pt idx="34">
                  <c:v>4.9000000000000004</c:v>
                </c:pt>
                <c:pt idx="35">
                  <c:v>5</c:v>
                </c:pt>
                <c:pt idx="36">
                  <c:v>5.1000000000000005</c:v>
                </c:pt>
                <c:pt idx="37">
                  <c:v>5.2</c:v>
                </c:pt>
                <c:pt idx="38">
                  <c:v>5.3000000000000007</c:v>
                </c:pt>
                <c:pt idx="39">
                  <c:v>5.4</c:v>
                </c:pt>
                <c:pt idx="40">
                  <c:v>5.5</c:v>
                </c:pt>
                <c:pt idx="41">
                  <c:v>5.6000000000000005</c:v>
                </c:pt>
                <c:pt idx="42">
                  <c:v>5.7</c:v>
                </c:pt>
                <c:pt idx="43">
                  <c:v>5.8000000000000007</c:v>
                </c:pt>
                <c:pt idx="44">
                  <c:v>5.9</c:v>
                </c:pt>
                <c:pt idx="45">
                  <c:v>6</c:v>
                </c:pt>
                <c:pt idx="46">
                  <c:v>6.1000000000000005</c:v>
                </c:pt>
                <c:pt idx="47">
                  <c:v>6.2</c:v>
                </c:pt>
                <c:pt idx="48">
                  <c:v>6.3000000000000007</c:v>
                </c:pt>
                <c:pt idx="49">
                  <c:v>6.4</c:v>
                </c:pt>
                <c:pt idx="50">
                  <c:v>6.5</c:v>
                </c:pt>
                <c:pt idx="51">
                  <c:v>6.6000000000000005</c:v>
                </c:pt>
                <c:pt idx="52">
                  <c:v>6.7</c:v>
                </c:pt>
                <c:pt idx="53">
                  <c:v>6.8000000000000007</c:v>
                </c:pt>
                <c:pt idx="54">
                  <c:v>6.9</c:v>
                </c:pt>
                <c:pt idx="55">
                  <c:v>7</c:v>
                </c:pt>
                <c:pt idx="56">
                  <c:v>7.1000000000000005</c:v>
                </c:pt>
                <c:pt idx="57">
                  <c:v>7.2</c:v>
                </c:pt>
                <c:pt idx="58">
                  <c:v>7.3000000000000007</c:v>
                </c:pt>
                <c:pt idx="59">
                  <c:v>7.4</c:v>
                </c:pt>
                <c:pt idx="60">
                  <c:v>7.5</c:v>
                </c:pt>
              </c:numCache>
            </c:numRef>
          </c:xVal>
          <c:yVal>
            <c:numRef>
              <c:f>'ond+MHS'!$D$4:$D$64</c:f>
              <c:numCache>
                <c:formatCode>General</c:formatCode>
                <c:ptCount val="61"/>
                <c:pt idx="0">
                  <c:v>1</c:v>
                </c:pt>
                <c:pt idx="1">
                  <c:v>0.95105651629515364</c:v>
                </c:pt>
                <c:pt idx="2">
                  <c:v>0.80901699437494656</c:v>
                </c:pt>
                <c:pt idx="3">
                  <c:v>0.58778525229247336</c:v>
                </c:pt>
                <c:pt idx="4">
                  <c:v>0.30901699437494778</c:v>
                </c:pt>
                <c:pt idx="5">
                  <c:v>3.67544536472586E-16</c:v>
                </c:pt>
                <c:pt idx="6">
                  <c:v>-0.30901699437494706</c:v>
                </c:pt>
                <c:pt idx="7">
                  <c:v>-0.5877852522924728</c:v>
                </c:pt>
                <c:pt idx="8">
                  <c:v>-0.80901699437494823</c:v>
                </c:pt>
                <c:pt idx="9">
                  <c:v>-0.95105651629515342</c:v>
                </c:pt>
                <c:pt idx="10">
                  <c:v>-1</c:v>
                </c:pt>
                <c:pt idx="11">
                  <c:v>-0.95105651629515375</c:v>
                </c:pt>
                <c:pt idx="12">
                  <c:v>-0.80901699437494767</c:v>
                </c:pt>
                <c:pt idx="13">
                  <c:v>-0.58778525229247347</c:v>
                </c:pt>
                <c:pt idx="14">
                  <c:v>-0.30901699437494617</c:v>
                </c:pt>
                <c:pt idx="15">
                  <c:v>-4.90059381963448E-16</c:v>
                </c:pt>
                <c:pt idx="16">
                  <c:v>0.30901699437494695</c:v>
                </c:pt>
                <c:pt idx="17">
                  <c:v>0.58778525229247269</c:v>
                </c:pt>
                <c:pt idx="18">
                  <c:v>0.80901699437494712</c:v>
                </c:pt>
                <c:pt idx="19">
                  <c:v>0.95105651629515398</c:v>
                </c:pt>
                <c:pt idx="20">
                  <c:v>1</c:v>
                </c:pt>
                <c:pt idx="21">
                  <c:v>0.95105651629515375</c:v>
                </c:pt>
                <c:pt idx="22">
                  <c:v>0.80901699437494778</c:v>
                </c:pt>
                <c:pt idx="23">
                  <c:v>0.58778525229247358</c:v>
                </c:pt>
                <c:pt idx="24">
                  <c:v>0.30901699437494629</c:v>
                </c:pt>
                <c:pt idx="25">
                  <c:v>6.1257422745431001E-16</c:v>
                </c:pt>
                <c:pt idx="26">
                  <c:v>-0.30901699437494851</c:v>
                </c:pt>
                <c:pt idx="27">
                  <c:v>-0.58778525229247258</c:v>
                </c:pt>
                <c:pt idx="28">
                  <c:v>-0.80901699437494812</c:v>
                </c:pt>
                <c:pt idx="29">
                  <c:v>-0.95105651629515442</c:v>
                </c:pt>
                <c:pt idx="30">
                  <c:v>-1</c:v>
                </c:pt>
                <c:pt idx="31">
                  <c:v>-0.95105651629515375</c:v>
                </c:pt>
                <c:pt idx="32">
                  <c:v>-0.80901699437494679</c:v>
                </c:pt>
                <c:pt idx="33">
                  <c:v>-0.58778525229247081</c:v>
                </c:pt>
                <c:pt idx="34">
                  <c:v>-0.3090169943749464</c:v>
                </c:pt>
                <c:pt idx="35">
                  <c:v>-7.3508907294517201E-16</c:v>
                </c:pt>
                <c:pt idx="36">
                  <c:v>0.30901699437494839</c:v>
                </c:pt>
                <c:pt idx="37">
                  <c:v>0.58778525229247247</c:v>
                </c:pt>
                <c:pt idx="38">
                  <c:v>0.80901699437494801</c:v>
                </c:pt>
                <c:pt idx="39">
                  <c:v>0.95105651629515331</c:v>
                </c:pt>
                <c:pt idx="40">
                  <c:v>1</c:v>
                </c:pt>
                <c:pt idx="41">
                  <c:v>0.95105651629515386</c:v>
                </c:pt>
                <c:pt idx="42">
                  <c:v>0.8090169943749469</c:v>
                </c:pt>
                <c:pt idx="43">
                  <c:v>0.58778525229247092</c:v>
                </c:pt>
                <c:pt idx="44">
                  <c:v>0.30901699437494656</c:v>
                </c:pt>
                <c:pt idx="45">
                  <c:v>8.5760391843603401E-16</c:v>
                </c:pt>
                <c:pt idx="46">
                  <c:v>-0.30901699437494828</c:v>
                </c:pt>
                <c:pt idx="47">
                  <c:v>-0.58778525229247247</c:v>
                </c:pt>
                <c:pt idx="48">
                  <c:v>-0.8090169943749479</c:v>
                </c:pt>
                <c:pt idx="49">
                  <c:v>-0.95105651629515331</c:v>
                </c:pt>
                <c:pt idx="50">
                  <c:v>-1</c:v>
                </c:pt>
                <c:pt idx="51">
                  <c:v>-0.95105651629515386</c:v>
                </c:pt>
                <c:pt idx="52">
                  <c:v>-0.8090169943749469</c:v>
                </c:pt>
                <c:pt idx="53">
                  <c:v>-0.58778525229247103</c:v>
                </c:pt>
                <c:pt idx="54">
                  <c:v>-0.30901699437494667</c:v>
                </c:pt>
                <c:pt idx="55">
                  <c:v>-9.8011876392689601E-16</c:v>
                </c:pt>
                <c:pt idx="56">
                  <c:v>0.30901699437494817</c:v>
                </c:pt>
                <c:pt idx="57">
                  <c:v>0.58778525229247236</c:v>
                </c:pt>
                <c:pt idx="58">
                  <c:v>0.8090169943749479</c:v>
                </c:pt>
                <c:pt idx="59">
                  <c:v>0.95105651629515331</c:v>
                </c:pt>
                <c:pt idx="60">
                  <c:v>1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1403968"/>
        <c:axId val="31405696"/>
      </c:scatterChart>
      <c:valAx>
        <c:axId val="31403968"/>
        <c:scaling>
          <c:orientation val="minMax"/>
          <c:max val="4"/>
          <c:min val="1.5"/>
        </c:scaling>
        <c:delete val="0"/>
        <c:axPos val="b"/>
        <c:majorGridlines/>
        <c:minorGridlines/>
        <c:title>
          <c:tx>
            <c:rich>
              <a:bodyPr/>
              <a:lstStyle/>
              <a:p>
                <a:pPr>
                  <a:defRPr/>
                </a:pPr>
                <a:r>
                  <a:rPr lang="en-US" sz="1600" b="0" i="1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x</a:t>
                </a:r>
                <a:r>
                  <a:rPr lang="en-US" sz="1600" dirty="0"/>
                  <a:t> </a:t>
                </a:r>
                <a:r>
                  <a:rPr lang="en-US" sz="1600" b="0" dirty="0" smtClean="0"/>
                  <a:t>/ m</a:t>
                </a:r>
                <a:endParaRPr lang="en-US" sz="1600" b="0" dirty="0"/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crossAx val="31405696"/>
        <c:crosses val="autoZero"/>
        <c:crossBetween val="midCat"/>
      </c:valAx>
      <c:valAx>
        <c:axId val="31405696"/>
        <c:scaling>
          <c:orientation val="minMax"/>
        </c:scaling>
        <c:delete val="0"/>
        <c:axPos val="l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crossAx val="314039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2"/>
          <c:order val="0"/>
          <c:spPr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c:spPr>
          <c:marker>
            <c:symbol val="circle"/>
            <c:size val="7"/>
            <c:spPr>
              <a:noFill/>
              <a:ln w="9525">
                <a:solidFill>
                  <a:schemeClr val="tx1"/>
                </a:solidFill>
              </a:ln>
            </c:spPr>
          </c:marker>
          <c:dPt>
            <c:idx val="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1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1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2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2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3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3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xVal>
            <c:numRef>
              <c:f>'ond+MHS'!$H$4:$H$64</c:f>
              <c:numCache>
                <c:formatCode>General</c:formatCode>
                <c:ptCount val="61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0.60000000000000009</c:v>
                </c:pt>
                <c:pt idx="4">
                  <c:v>0.8</c:v>
                </c:pt>
                <c:pt idx="5">
                  <c:v>1</c:v>
                </c:pt>
                <c:pt idx="6">
                  <c:v>1.2000000000000002</c:v>
                </c:pt>
                <c:pt idx="7">
                  <c:v>1.4000000000000001</c:v>
                </c:pt>
                <c:pt idx="8">
                  <c:v>1.6</c:v>
                </c:pt>
                <c:pt idx="9">
                  <c:v>1.8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2.4000000000000004</c:v>
                </c:pt>
                <c:pt idx="13">
                  <c:v>2.6</c:v>
                </c:pt>
                <c:pt idx="14">
                  <c:v>2.8000000000000003</c:v>
                </c:pt>
                <c:pt idx="15">
                  <c:v>3</c:v>
                </c:pt>
                <c:pt idx="16">
                  <c:v>3.2</c:v>
                </c:pt>
                <c:pt idx="17">
                  <c:v>3.4000000000000004</c:v>
                </c:pt>
                <c:pt idx="18">
                  <c:v>3.6</c:v>
                </c:pt>
                <c:pt idx="19">
                  <c:v>3.8000000000000003</c:v>
                </c:pt>
                <c:pt idx="20">
                  <c:v>4</c:v>
                </c:pt>
                <c:pt idx="21">
                  <c:v>4.2</c:v>
                </c:pt>
                <c:pt idx="22">
                  <c:v>4.4000000000000004</c:v>
                </c:pt>
                <c:pt idx="23">
                  <c:v>4.6000000000000005</c:v>
                </c:pt>
                <c:pt idx="24">
                  <c:v>4.8000000000000007</c:v>
                </c:pt>
                <c:pt idx="25">
                  <c:v>5</c:v>
                </c:pt>
                <c:pt idx="26">
                  <c:v>5.2</c:v>
                </c:pt>
                <c:pt idx="27">
                  <c:v>5.4</c:v>
                </c:pt>
                <c:pt idx="28">
                  <c:v>5.6000000000000005</c:v>
                </c:pt>
                <c:pt idx="29">
                  <c:v>5.8000000000000007</c:v>
                </c:pt>
                <c:pt idx="30">
                  <c:v>6</c:v>
                </c:pt>
                <c:pt idx="31">
                  <c:v>6.2</c:v>
                </c:pt>
                <c:pt idx="32">
                  <c:v>6.4</c:v>
                </c:pt>
                <c:pt idx="33">
                  <c:v>6.6000000000000005</c:v>
                </c:pt>
                <c:pt idx="34">
                  <c:v>6.8000000000000007</c:v>
                </c:pt>
                <c:pt idx="35">
                  <c:v>7</c:v>
                </c:pt>
                <c:pt idx="36">
                  <c:v>7.2</c:v>
                </c:pt>
                <c:pt idx="37">
                  <c:v>7.4</c:v>
                </c:pt>
                <c:pt idx="38">
                  <c:v>7.6000000000000005</c:v>
                </c:pt>
                <c:pt idx="39">
                  <c:v>7.8000000000000007</c:v>
                </c:pt>
                <c:pt idx="40">
                  <c:v>8</c:v>
                </c:pt>
                <c:pt idx="41">
                  <c:v>8.2000000000000011</c:v>
                </c:pt>
                <c:pt idx="42">
                  <c:v>8.4</c:v>
                </c:pt>
                <c:pt idx="43">
                  <c:v>8.6</c:v>
                </c:pt>
                <c:pt idx="44">
                  <c:v>8.8000000000000007</c:v>
                </c:pt>
                <c:pt idx="45">
                  <c:v>9</c:v>
                </c:pt>
                <c:pt idx="46">
                  <c:v>9.2000000000000011</c:v>
                </c:pt>
                <c:pt idx="47">
                  <c:v>9.4</c:v>
                </c:pt>
                <c:pt idx="48">
                  <c:v>9.6000000000000014</c:v>
                </c:pt>
                <c:pt idx="49">
                  <c:v>9.8000000000000007</c:v>
                </c:pt>
                <c:pt idx="50">
                  <c:v>10</c:v>
                </c:pt>
                <c:pt idx="51">
                  <c:v>10.200000000000001</c:v>
                </c:pt>
                <c:pt idx="52">
                  <c:v>10.4</c:v>
                </c:pt>
                <c:pt idx="53">
                  <c:v>10.600000000000001</c:v>
                </c:pt>
                <c:pt idx="54">
                  <c:v>10.8</c:v>
                </c:pt>
                <c:pt idx="55">
                  <c:v>11</c:v>
                </c:pt>
                <c:pt idx="56">
                  <c:v>11.200000000000001</c:v>
                </c:pt>
                <c:pt idx="57">
                  <c:v>11.4</c:v>
                </c:pt>
                <c:pt idx="58">
                  <c:v>11.600000000000001</c:v>
                </c:pt>
                <c:pt idx="59">
                  <c:v>11.8</c:v>
                </c:pt>
                <c:pt idx="60">
                  <c:v>12</c:v>
                </c:pt>
              </c:numCache>
            </c:numRef>
          </c:xVal>
          <c:yVal>
            <c:numRef>
              <c:f>'ond+MHS'!$E$4:$E$64</c:f>
              <c:numCache>
                <c:formatCode>General</c:formatCode>
                <c:ptCount val="61"/>
                <c:pt idx="0">
                  <c:v>-2.45029690981724E-16</c:v>
                </c:pt>
                <c:pt idx="1">
                  <c:v>0.30901699437494717</c:v>
                </c:pt>
                <c:pt idx="2">
                  <c:v>0.58778525229247358</c:v>
                </c:pt>
                <c:pt idx="3">
                  <c:v>0.80901699437494723</c:v>
                </c:pt>
                <c:pt idx="4">
                  <c:v>0.95105651629515353</c:v>
                </c:pt>
                <c:pt idx="5">
                  <c:v>1</c:v>
                </c:pt>
                <c:pt idx="6">
                  <c:v>0.95105651629515364</c:v>
                </c:pt>
                <c:pt idx="7">
                  <c:v>0.80901699437494656</c:v>
                </c:pt>
                <c:pt idx="8">
                  <c:v>0.58778525229247336</c:v>
                </c:pt>
                <c:pt idx="9">
                  <c:v>0.30901699437494606</c:v>
                </c:pt>
                <c:pt idx="10">
                  <c:v>3.67544536472586E-16</c:v>
                </c:pt>
                <c:pt idx="11">
                  <c:v>-0.30901699437494706</c:v>
                </c:pt>
                <c:pt idx="12">
                  <c:v>-0.5877852522924728</c:v>
                </c:pt>
                <c:pt idx="13">
                  <c:v>-0.80901699437494723</c:v>
                </c:pt>
                <c:pt idx="14">
                  <c:v>-0.95105651629515398</c:v>
                </c:pt>
                <c:pt idx="15">
                  <c:v>-1</c:v>
                </c:pt>
                <c:pt idx="16">
                  <c:v>-0.95105651629515375</c:v>
                </c:pt>
                <c:pt idx="17">
                  <c:v>-0.80901699437494767</c:v>
                </c:pt>
                <c:pt idx="18">
                  <c:v>-0.58778525229247347</c:v>
                </c:pt>
                <c:pt idx="19">
                  <c:v>-0.30901699437494617</c:v>
                </c:pt>
                <c:pt idx="20">
                  <c:v>-4.90059381963448E-16</c:v>
                </c:pt>
                <c:pt idx="21">
                  <c:v>0.30901699437494695</c:v>
                </c:pt>
                <c:pt idx="22">
                  <c:v>0.58778525229247269</c:v>
                </c:pt>
                <c:pt idx="23">
                  <c:v>0.80901699437494712</c:v>
                </c:pt>
                <c:pt idx="24">
                  <c:v>0.95105651629515398</c:v>
                </c:pt>
                <c:pt idx="25">
                  <c:v>1</c:v>
                </c:pt>
                <c:pt idx="26">
                  <c:v>0.9510565162951532</c:v>
                </c:pt>
                <c:pt idx="27">
                  <c:v>0.80901699437494778</c:v>
                </c:pt>
                <c:pt idx="28">
                  <c:v>0.58778525229247358</c:v>
                </c:pt>
                <c:pt idx="29">
                  <c:v>0.30901699437494629</c:v>
                </c:pt>
                <c:pt idx="30">
                  <c:v>6.1257422745431001E-16</c:v>
                </c:pt>
                <c:pt idx="31">
                  <c:v>-0.30901699437494851</c:v>
                </c:pt>
                <c:pt idx="32">
                  <c:v>-0.58778525229247258</c:v>
                </c:pt>
                <c:pt idx="33">
                  <c:v>-0.80901699437494812</c:v>
                </c:pt>
                <c:pt idx="34">
                  <c:v>-0.95105651629515442</c:v>
                </c:pt>
                <c:pt idx="35">
                  <c:v>-1</c:v>
                </c:pt>
                <c:pt idx="36">
                  <c:v>-0.95105651629515375</c:v>
                </c:pt>
                <c:pt idx="37">
                  <c:v>-0.80901699437494679</c:v>
                </c:pt>
                <c:pt idx="38">
                  <c:v>-0.58778525229247081</c:v>
                </c:pt>
                <c:pt idx="39">
                  <c:v>-0.30901699437494978</c:v>
                </c:pt>
                <c:pt idx="40">
                  <c:v>-7.3508907294517201E-16</c:v>
                </c:pt>
                <c:pt idx="41">
                  <c:v>0.30901699437494839</c:v>
                </c:pt>
                <c:pt idx="42">
                  <c:v>0.58778525229247536</c:v>
                </c:pt>
                <c:pt idx="43">
                  <c:v>0.80901699437495012</c:v>
                </c:pt>
                <c:pt idx="44">
                  <c:v>0.95105651629515331</c:v>
                </c:pt>
                <c:pt idx="45">
                  <c:v>1</c:v>
                </c:pt>
                <c:pt idx="46">
                  <c:v>0.95105651629515275</c:v>
                </c:pt>
                <c:pt idx="47">
                  <c:v>0.80901699437494901</c:v>
                </c:pt>
                <c:pt idx="48">
                  <c:v>0.5877852522924738</c:v>
                </c:pt>
                <c:pt idx="49">
                  <c:v>0.30901699437494656</c:v>
                </c:pt>
                <c:pt idx="50">
                  <c:v>-2.6951097603644669E-15</c:v>
                </c:pt>
                <c:pt idx="51">
                  <c:v>-0.3090169943749449</c:v>
                </c:pt>
                <c:pt idx="52">
                  <c:v>-0.58778525229247247</c:v>
                </c:pt>
                <c:pt idx="53">
                  <c:v>-0.8090169943749479</c:v>
                </c:pt>
                <c:pt idx="54">
                  <c:v>-0.95105651629515442</c:v>
                </c:pt>
                <c:pt idx="55">
                  <c:v>-1</c:v>
                </c:pt>
                <c:pt idx="56">
                  <c:v>-0.95105651629515386</c:v>
                </c:pt>
                <c:pt idx="57">
                  <c:v>-0.8090169943749469</c:v>
                </c:pt>
                <c:pt idx="58">
                  <c:v>-0.58778525229247103</c:v>
                </c:pt>
                <c:pt idx="59">
                  <c:v>-0.30901699437495006</c:v>
                </c:pt>
                <c:pt idx="60">
                  <c:v>-9.8011876392689601E-16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064256"/>
        <c:axId val="124064832"/>
      </c:scatterChart>
      <c:valAx>
        <c:axId val="124064256"/>
        <c:scaling>
          <c:orientation val="minMax"/>
          <c:max val="7"/>
          <c:min val="0"/>
        </c:scaling>
        <c:delete val="0"/>
        <c:axPos val="b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solidFill>
                  <a:srgbClr val="0033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pt-PT"/>
          </a:p>
        </c:txPr>
        <c:crossAx val="124064832"/>
        <c:crosses val="autoZero"/>
        <c:crossBetween val="midCat"/>
        <c:majorUnit val="1"/>
        <c:minorUnit val="0.2"/>
      </c:valAx>
      <c:valAx>
        <c:axId val="124064832"/>
        <c:scaling>
          <c:orientation val="minMax"/>
        </c:scaling>
        <c:delete val="0"/>
        <c:axPos val="l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pt-PT"/>
          </a:p>
        </c:txPr>
        <c:crossAx val="12406425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2"/>
          <c:order val="0"/>
          <c:spPr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c:spPr>
          <c:marker>
            <c:symbol val="circle"/>
            <c:size val="7"/>
            <c:spPr>
              <a:noFill/>
              <a:ln w="9525">
                <a:solidFill>
                  <a:schemeClr val="tx1"/>
                </a:solidFill>
              </a:ln>
            </c:spPr>
          </c:marker>
          <c:dPt>
            <c:idx val="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1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1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2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2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3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3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xVal>
            <c:numRef>
              <c:f>'ond+MHS'!$H$4:$H$64</c:f>
              <c:numCache>
                <c:formatCode>General</c:formatCode>
                <c:ptCount val="61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0.60000000000000009</c:v>
                </c:pt>
                <c:pt idx="4">
                  <c:v>0.8</c:v>
                </c:pt>
                <c:pt idx="5">
                  <c:v>1</c:v>
                </c:pt>
                <c:pt idx="6">
                  <c:v>1.2000000000000002</c:v>
                </c:pt>
                <c:pt idx="7">
                  <c:v>1.4000000000000001</c:v>
                </c:pt>
                <c:pt idx="8">
                  <c:v>1.6</c:v>
                </c:pt>
                <c:pt idx="9">
                  <c:v>1.8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2.4000000000000004</c:v>
                </c:pt>
                <c:pt idx="13">
                  <c:v>2.6</c:v>
                </c:pt>
                <c:pt idx="14">
                  <c:v>2.8000000000000003</c:v>
                </c:pt>
                <c:pt idx="15">
                  <c:v>3</c:v>
                </c:pt>
                <c:pt idx="16">
                  <c:v>3.2</c:v>
                </c:pt>
                <c:pt idx="17">
                  <c:v>3.4000000000000004</c:v>
                </c:pt>
                <c:pt idx="18">
                  <c:v>3.6</c:v>
                </c:pt>
                <c:pt idx="19">
                  <c:v>3.8000000000000003</c:v>
                </c:pt>
                <c:pt idx="20">
                  <c:v>4</c:v>
                </c:pt>
                <c:pt idx="21">
                  <c:v>4.2</c:v>
                </c:pt>
                <c:pt idx="22">
                  <c:v>4.4000000000000004</c:v>
                </c:pt>
                <c:pt idx="23">
                  <c:v>4.6000000000000005</c:v>
                </c:pt>
                <c:pt idx="24">
                  <c:v>4.8000000000000007</c:v>
                </c:pt>
                <c:pt idx="25">
                  <c:v>5</c:v>
                </c:pt>
                <c:pt idx="26">
                  <c:v>5.2</c:v>
                </c:pt>
                <c:pt idx="27">
                  <c:v>5.4</c:v>
                </c:pt>
                <c:pt idx="28">
                  <c:v>5.6000000000000005</c:v>
                </c:pt>
                <c:pt idx="29">
                  <c:v>5.8000000000000007</c:v>
                </c:pt>
                <c:pt idx="30">
                  <c:v>6</c:v>
                </c:pt>
                <c:pt idx="31">
                  <c:v>6.2</c:v>
                </c:pt>
                <c:pt idx="32">
                  <c:v>6.4</c:v>
                </c:pt>
                <c:pt idx="33">
                  <c:v>6.6000000000000005</c:v>
                </c:pt>
                <c:pt idx="34">
                  <c:v>6.8000000000000007</c:v>
                </c:pt>
                <c:pt idx="35">
                  <c:v>7</c:v>
                </c:pt>
                <c:pt idx="36">
                  <c:v>7.2</c:v>
                </c:pt>
                <c:pt idx="37">
                  <c:v>7.4</c:v>
                </c:pt>
                <c:pt idx="38">
                  <c:v>7.6000000000000005</c:v>
                </c:pt>
                <c:pt idx="39">
                  <c:v>7.8000000000000007</c:v>
                </c:pt>
                <c:pt idx="40">
                  <c:v>8</c:v>
                </c:pt>
                <c:pt idx="41">
                  <c:v>8.2000000000000011</c:v>
                </c:pt>
                <c:pt idx="42">
                  <c:v>8.4</c:v>
                </c:pt>
                <c:pt idx="43">
                  <c:v>8.6</c:v>
                </c:pt>
                <c:pt idx="44">
                  <c:v>8.8000000000000007</c:v>
                </c:pt>
                <c:pt idx="45">
                  <c:v>9</c:v>
                </c:pt>
                <c:pt idx="46">
                  <c:v>9.2000000000000011</c:v>
                </c:pt>
                <c:pt idx="47">
                  <c:v>9.4</c:v>
                </c:pt>
                <c:pt idx="48">
                  <c:v>9.6000000000000014</c:v>
                </c:pt>
                <c:pt idx="49">
                  <c:v>9.8000000000000007</c:v>
                </c:pt>
                <c:pt idx="50">
                  <c:v>10</c:v>
                </c:pt>
                <c:pt idx="51">
                  <c:v>10.200000000000001</c:v>
                </c:pt>
                <c:pt idx="52">
                  <c:v>10.4</c:v>
                </c:pt>
                <c:pt idx="53">
                  <c:v>10.600000000000001</c:v>
                </c:pt>
                <c:pt idx="54">
                  <c:v>10.8</c:v>
                </c:pt>
                <c:pt idx="55">
                  <c:v>11</c:v>
                </c:pt>
                <c:pt idx="56">
                  <c:v>11.200000000000001</c:v>
                </c:pt>
                <c:pt idx="57">
                  <c:v>11.4</c:v>
                </c:pt>
                <c:pt idx="58">
                  <c:v>11.600000000000001</c:v>
                </c:pt>
                <c:pt idx="59">
                  <c:v>11.8</c:v>
                </c:pt>
                <c:pt idx="60">
                  <c:v>12</c:v>
                </c:pt>
              </c:numCache>
            </c:numRef>
          </c:xVal>
          <c:yVal>
            <c:numRef>
              <c:f>'ond+MHS'!$E$4:$E$64</c:f>
              <c:numCache>
                <c:formatCode>General</c:formatCode>
                <c:ptCount val="61"/>
                <c:pt idx="0">
                  <c:v>-2.45029690981724E-16</c:v>
                </c:pt>
                <c:pt idx="1">
                  <c:v>0.30901699437494717</c:v>
                </c:pt>
                <c:pt idx="2">
                  <c:v>0.58778525229247358</c:v>
                </c:pt>
                <c:pt idx="3">
                  <c:v>0.80901699437494723</c:v>
                </c:pt>
                <c:pt idx="4">
                  <c:v>0.95105651629515353</c:v>
                </c:pt>
                <c:pt idx="5">
                  <c:v>1</c:v>
                </c:pt>
                <c:pt idx="6">
                  <c:v>0.95105651629515364</c:v>
                </c:pt>
                <c:pt idx="7">
                  <c:v>0.80901699437494656</c:v>
                </c:pt>
                <c:pt idx="8">
                  <c:v>0.58778525229247336</c:v>
                </c:pt>
                <c:pt idx="9">
                  <c:v>0.30901699437494606</c:v>
                </c:pt>
                <c:pt idx="10">
                  <c:v>3.67544536472586E-16</c:v>
                </c:pt>
                <c:pt idx="11">
                  <c:v>-0.30901699437494706</c:v>
                </c:pt>
                <c:pt idx="12">
                  <c:v>-0.5877852522924728</c:v>
                </c:pt>
                <c:pt idx="13">
                  <c:v>-0.80901699437494723</c:v>
                </c:pt>
                <c:pt idx="14">
                  <c:v>-0.95105651629515398</c:v>
                </c:pt>
                <c:pt idx="15">
                  <c:v>-1</c:v>
                </c:pt>
                <c:pt idx="16">
                  <c:v>-0.95105651629515375</c:v>
                </c:pt>
                <c:pt idx="17">
                  <c:v>-0.80901699437494767</c:v>
                </c:pt>
                <c:pt idx="18">
                  <c:v>-0.58778525229247347</c:v>
                </c:pt>
                <c:pt idx="19">
                  <c:v>-0.30901699437494617</c:v>
                </c:pt>
                <c:pt idx="20">
                  <c:v>-4.90059381963448E-16</c:v>
                </c:pt>
                <c:pt idx="21">
                  <c:v>0.30901699437494695</c:v>
                </c:pt>
                <c:pt idx="22">
                  <c:v>0.58778525229247269</c:v>
                </c:pt>
                <c:pt idx="23">
                  <c:v>0.80901699437494712</c:v>
                </c:pt>
                <c:pt idx="24">
                  <c:v>0.95105651629515398</c:v>
                </c:pt>
                <c:pt idx="25">
                  <c:v>1</c:v>
                </c:pt>
                <c:pt idx="26">
                  <c:v>0.9510565162951532</c:v>
                </c:pt>
                <c:pt idx="27">
                  <c:v>0.80901699437494778</c:v>
                </c:pt>
                <c:pt idx="28">
                  <c:v>0.58778525229247358</c:v>
                </c:pt>
                <c:pt idx="29">
                  <c:v>0.30901699437494629</c:v>
                </c:pt>
                <c:pt idx="30">
                  <c:v>6.1257422745431001E-16</c:v>
                </c:pt>
                <c:pt idx="31">
                  <c:v>-0.30901699437494851</c:v>
                </c:pt>
                <c:pt idx="32">
                  <c:v>-0.58778525229247258</c:v>
                </c:pt>
                <c:pt idx="33">
                  <c:v>-0.80901699437494812</c:v>
                </c:pt>
                <c:pt idx="34">
                  <c:v>-0.95105651629515442</c:v>
                </c:pt>
                <c:pt idx="35">
                  <c:v>-1</c:v>
                </c:pt>
                <c:pt idx="36">
                  <c:v>-0.95105651629515375</c:v>
                </c:pt>
                <c:pt idx="37">
                  <c:v>-0.80901699437494679</c:v>
                </c:pt>
                <c:pt idx="38">
                  <c:v>-0.58778525229247081</c:v>
                </c:pt>
                <c:pt idx="39">
                  <c:v>-0.30901699437494978</c:v>
                </c:pt>
                <c:pt idx="40">
                  <c:v>-7.3508907294517201E-16</c:v>
                </c:pt>
                <c:pt idx="41">
                  <c:v>0.30901699437494839</c:v>
                </c:pt>
                <c:pt idx="42">
                  <c:v>0.58778525229247536</c:v>
                </c:pt>
                <c:pt idx="43">
                  <c:v>0.80901699437495012</c:v>
                </c:pt>
                <c:pt idx="44">
                  <c:v>0.95105651629515331</c:v>
                </c:pt>
                <c:pt idx="45">
                  <c:v>1</c:v>
                </c:pt>
                <c:pt idx="46">
                  <c:v>0.95105651629515275</c:v>
                </c:pt>
                <c:pt idx="47">
                  <c:v>0.80901699437494901</c:v>
                </c:pt>
                <c:pt idx="48">
                  <c:v>0.5877852522924738</c:v>
                </c:pt>
                <c:pt idx="49">
                  <c:v>0.30901699437494656</c:v>
                </c:pt>
                <c:pt idx="50">
                  <c:v>-2.6951097603644669E-15</c:v>
                </c:pt>
                <c:pt idx="51">
                  <c:v>-0.3090169943749449</c:v>
                </c:pt>
                <c:pt idx="52">
                  <c:v>-0.58778525229247247</c:v>
                </c:pt>
                <c:pt idx="53">
                  <c:v>-0.8090169943749479</c:v>
                </c:pt>
                <c:pt idx="54">
                  <c:v>-0.95105651629515442</c:v>
                </c:pt>
                <c:pt idx="55">
                  <c:v>-1</c:v>
                </c:pt>
                <c:pt idx="56">
                  <c:v>-0.95105651629515386</c:v>
                </c:pt>
                <c:pt idx="57">
                  <c:v>-0.8090169943749469</c:v>
                </c:pt>
                <c:pt idx="58">
                  <c:v>-0.58778525229247103</c:v>
                </c:pt>
                <c:pt idx="59">
                  <c:v>-0.30901699437495006</c:v>
                </c:pt>
                <c:pt idx="60">
                  <c:v>-9.8011876392689601E-16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16080960"/>
        <c:axId val="216082112"/>
      </c:scatterChart>
      <c:valAx>
        <c:axId val="216080960"/>
        <c:scaling>
          <c:orientation val="minMax"/>
          <c:max val="7"/>
          <c:min val="0"/>
        </c:scaling>
        <c:delete val="0"/>
        <c:axPos val="b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solidFill>
                  <a:srgbClr val="0033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pt-PT"/>
          </a:p>
        </c:txPr>
        <c:crossAx val="216082112"/>
        <c:crosses val="autoZero"/>
        <c:crossBetween val="midCat"/>
        <c:majorUnit val="1"/>
        <c:minorUnit val="0.2"/>
      </c:valAx>
      <c:valAx>
        <c:axId val="216082112"/>
        <c:scaling>
          <c:orientation val="minMax"/>
        </c:scaling>
        <c:delete val="0"/>
        <c:axPos val="l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pt-PT"/>
          </a:p>
        </c:txPr>
        <c:crossAx val="21608096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2"/>
          <c:order val="0"/>
          <c:spPr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c:spPr>
          <c:marker>
            <c:symbol val="circle"/>
            <c:size val="7"/>
            <c:spPr>
              <a:noFill/>
              <a:ln w="9525">
                <a:solidFill>
                  <a:schemeClr val="tx1"/>
                </a:solidFill>
              </a:ln>
            </c:spPr>
          </c:marker>
          <c:dPt>
            <c:idx val="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1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1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2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2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3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3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xVal>
            <c:numRef>
              <c:f>'ond+MHS'!$H$4:$H$64</c:f>
              <c:numCache>
                <c:formatCode>General</c:formatCode>
                <c:ptCount val="61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0.60000000000000009</c:v>
                </c:pt>
                <c:pt idx="4">
                  <c:v>0.8</c:v>
                </c:pt>
                <c:pt idx="5">
                  <c:v>1</c:v>
                </c:pt>
                <c:pt idx="6">
                  <c:v>1.2000000000000002</c:v>
                </c:pt>
                <c:pt idx="7">
                  <c:v>1.4000000000000001</c:v>
                </c:pt>
                <c:pt idx="8">
                  <c:v>1.6</c:v>
                </c:pt>
                <c:pt idx="9">
                  <c:v>1.8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2.4000000000000004</c:v>
                </c:pt>
                <c:pt idx="13">
                  <c:v>2.6</c:v>
                </c:pt>
                <c:pt idx="14">
                  <c:v>2.8000000000000003</c:v>
                </c:pt>
                <c:pt idx="15">
                  <c:v>3</c:v>
                </c:pt>
                <c:pt idx="16">
                  <c:v>3.2</c:v>
                </c:pt>
                <c:pt idx="17">
                  <c:v>3.4000000000000004</c:v>
                </c:pt>
                <c:pt idx="18">
                  <c:v>3.6</c:v>
                </c:pt>
                <c:pt idx="19">
                  <c:v>3.8000000000000003</c:v>
                </c:pt>
                <c:pt idx="20">
                  <c:v>4</c:v>
                </c:pt>
                <c:pt idx="21">
                  <c:v>4.2</c:v>
                </c:pt>
                <c:pt idx="22">
                  <c:v>4.4000000000000004</c:v>
                </c:pt>
                <c:pt idx="23">
                  <c:v>4.6000000000000005</c:v>
                </c:pt>
                <c:pt idx="24">
                  <c:v>4.8000000000000007</c:v>
                </c:pt>
                <c:pt idx="25">
                  <c:v>5</c:v>
                </c:pt>
                <c:pt idx="26">
                  <c:v>5.2</c:v>
                </c:pt>
                <c:pt idx="27">
                  <c:v>5.4</c:v>
                </c:pt>
                <c:pt idx="28">
                  <c:v>5.6000000000000005</c:v>
                </c:pt>
                <c:pt idx="29">
                  <c:v>5.8000000000000007</c:v>
                </c:pt>
                <c:pt idx="30">
                  <c:v>6</c:v>
                </c:pt>
                <c:pt idx="31">
                  <c:v>6.2</c:v>
                </c:pt>
                <c:pt idx="32">
                  <c:v>6.4</c:v>
                </c:pt>
                <c:pt idx="33">
                  <c:v>6.6000000000000005</c:v>
                </c:pt>
                <c:pt idx="34">
                  <c:v>6.8000000000000007</c:v>
                </c:pt>
                <c:pt idx="35">
                  <c:v>7</c:v>
                </c:pt>
                <c:pt idx="36">
                  <c:v>7.2</c:v>
                </c:pt>
                <c:pt idx="37">
                  <c:v>7.4</c:v>
                </c:pt>
                <c:pt idx="38">
                  <c:v>7.6000000000000005</c:v>
                </c:pt>
                <c:pt idx="39">
                  <c:v>7.8000000000000007</c:v>
                </c:pt>
                <c:pt idx="40">
                  <c:v>8</c:v>
                </c:pt>
                <c:pt idx="41">
                  <c:v>8.2000000000000011</c:v>
                </c:pt>
                <c:pt idx="42">
                  <c:v>8.4</c:v>
                </c:pt>
                <c:pt idx="43">
                  <c:v>8.6</c:v>
                </c:pt>
                <c:pt idx="44">
                  <c:v>8.8000000000000007</c:v>
                </c:pt>
                <c:pt idx="45">
                  <c:v>9</c:v>
                </c:pt>
                <c:pt idx="46">
                  <c:v>9.2000000000000011</c:v>
                </c:pt>
                <c:pt idx="47">
                  <c:v>9.4</c:v>
                </c:pt>
                <c:pt idx="48">
                  <c:v>9.6000000000000014</c:v>
                </c:pt>
                <c:pt idx="49">
                  <c:v>9.8000000000000007</c:v>
                </c:pt>
                <c:pt idx="50">
                  <c:v>10</c:v>
                </c:pt>
                <c:pt idx="51">
                  <c:v>10.200000000000001</c:v>
                </c:pt>
                <c:pt idx="52">
                  <c:v>10.4</c:v>
                </c:pt>
                <c:pt idx="53">
                  <c:v>10.600000000000001</c:v>
                </c:pt>
                <c:pt idx="54">
                  <c:v>10.8</c:v>
                </c:pt>
                <c:pt idx="55">
                  <c:v>11</c:v>
                </c:pt>
                <c:pt idx="56">
                  <c:v>11.200000000000001</c:v>
                </c:pt>
                <c:pt idx="57">
                  <c:v>11.4</c:v>
                </c:pt>
                <c:pt idx="58">
                  <c:v>11.600000000000001</c:v>
                </c:pt>
                <c:pt idx="59">
                  <c:v>11.8</c:v>
                </c:pt>
                <c:pt idx="60">
                  <c:v>12</c:v>
                </c:pt>
              </c:numCache>
            </c:numRef>
          </c:xVal>
          <c:yVal>
            <c:numRef>
              <c:f>'ond+MHS'!$E$4:$E$64</c:f>
              <c:numCache>
                <c:formatCode>General</c:formatCode>
                <c:ptCount val="61"/>
                <c:pt idx="0">
                  <c:v>-2.45029690981724E-16</c:v>
                </c:pt>
                <c:pt idx="1">
                  <c:v>0.30901699437494717</c:v>
                </c:pt>
                <c:pt idx="2">
                  <c:v>0.58778525229247358</c:v>
                </c:pt>
                <c:pt idx="3">
                  <c:v>0.80901699437494723</c:v>
                </c:pt>
                <c:pt idx="4">
                  <c:v>0.95105651629515353</c:v>
                </c:pt>
                <c:pt idx="5">
                  <c:v>1</c:v>
                </c:pt>
                <c:pt idx="6">
                  <c:v>0.95105651629515364</c:v>
                </c:pt>
                <c:pt idx="7">
                  <c:v>0.80901699437494656</c:v>
                </c:pt>
                <c:pt idx="8">
                  <c:v>0.58778525229247336</c:v>
                </c:pt>
                <c:pt idx="9">
                  <c:v>0.30901699437494606</c:v>
                </c:pt>
                <c:pt idx="10">
                  <c:v>3.67544536472586E-16</c:v>
                </c:pt>
                <c:pt idx="11">
                  <c:v>-0.30901699437494706</c:v>
                </c:pt>
                <c:pt idx="12">
                  <c:v>-0.5877852522924728</c:v>
                </c:pt>
                <c:pt idx="13">
                  <c:v>-0.80901699437494723</c:v>
                </c:pt>
                <c:pt idx="14">
                  <c:v>-0.95105651629515398</c:v>
                </c:pt>
                <c:pt idx="15">
                  <c:v>-1</c:v>
                </c:pt>
                <c:pt idx="16">
                  <c:v>-0.95105651629515375</c:v>
                </c:pt>
                <c:pt idx="17">
                  <c:v>-0.80901699437494767</c:v>
                </c:pt>
                <c:pt idx="18">
                  <c:v>-0.58778525229247347</c:v>
                </c:pt>
                <c:pt idx="19">
                  <c:v>-0.30901699437494617</c:v>
                </c:pt>
                <c:pt idx="20">
                  <c:v>-4.90059381963448E-16</c:v>
                </c:pt>
                <c:pt idx="21">
                  <c:v>0.30901699437494695</c:v>
                </c:pt>
                <c:pt idx="22">
                  <c:v>0.58778525229247269</c:v>
                </c:pt>
                <c:pt idx="23">
                  <c:v>0.80901699437494712</c:v>
                </c:pt>
                <c:pt idx="24">
                  <c:v>0.95105651629515398</c:v>
                </c:pt>
                <c:pt idx="25">
                  <c:v>1</c:v>
                </c:pt>
                <c:pt idx="26">
                  <c:v>0.9510565162951532</c:v>
                </c:pt>
                <c:pt idx="27">
                  <c:v>0.80901699437494778</c:v>
                </c:pt>
                <c:pt idx="28">
                  <c:v>0.58778525229247358</c:v>
                </c:pt>
                <c:pt idx="29">
                  <c:v>0.30901699437494629</c:v>
                </c:pt>
                <c:pt idx="30">
                  <c:v>6.1257422745431001E-16</c:v>
                </c:pt>
                <c:pt idx="31">
                  <c:v>-0.30901699437494851</c:v>
                </c:pt>
                <c:pt idx="32">
                  <c:v>-0.58778525229247258</c:v>
                </c:pt>
                <c:pt idx="33">
                  <c:v>-0.80901699437494812</c:v>
                </c:pt>
                <c:pt idx="34">
                  <c:v>-0.95105651629515442</c:v>
                </c:pt>
                <c:pt idx="35">
                  <c:v>-1</c:v>
                </c:pt>
                <c:pt idx="36">
                  <c:v>-0.95105651629515375</c:v>
                </c:pt>
                <c:pt idx="37">
                  <c:v>-0.80901699437494679</c:v>
                </c:pt>
                <c:pt idx="38">
                  <c:v>-0.58778525229247081</c:v>
                </c:pt>
                <c:pt idx="39">
                  <c:v>-0.30901699437494978</c:v>
                </c:pt>
                <c:pt idx="40">
                  <c:v>-7.3508907294517201E-16</c:v>
                </c:pt>
                <c:pt idx="41">
                  <c:v>0.30901699437494839</c:v>
                </c:pt>
                <c:pt idx="42">
                  <c:v>0.58778525229247536</c:v>
                </c:pt>
                <c:pt idx="43">
                  <c:v>0.80901699437495012</c:v>
                </c:pt>
                <c:pt idx="44">
                  <c:v>0.95105651629515331</c:v>
                </c:pt>
                <c:pt idx="45">
                  <c:v>1</c:v>
                </c:pt>
                <c:pt idx="46">
                  <c:v>0.95105651629515275</c:v>
                </c:pt>
                <c:pt idx="47">
                  <c:v>0.80901699437494901</c:v>
                </c:pt>
                <c:pt idx="48">
                  <c:v>0.5877852522924738</c:v>
                </c:pt>
                <c:pt idx="49">
                  <c:v>0.30901699437494656</c:v>
                </c:pt>
                <c:pt idx="50">
                  <c:v>-2.6951097603644669E-15</c:v>
                </c:pt>
                <c:pt idx="51">
                  <c:v>-0.3090169943749449</c:v>
                </c:pt>
                <c:pt idx="52">
                  <c:v>-0.58778525229247247</c:v>
                </c:pt>
                <c:pt idx="53">
                  <c:v>-0.8090169943749479</c:v>
                </c:pt>
                <c:pt idx="54">
                  <c:v>-0.95105651629515442</c:v>
                </c:pt>
                <c:pt idx="55">
                  <c:v>-1</c:v>
                </c:pt>
                <c:pt idx="56">
                  <c:v>-0.95105651629515386</c:v>
                </c:pt>
                <c:pt idx="57">
                  <c:v>-0.8090169943749469</c:v>
                </c:pt>
                <c:pt idx="58">
                  <c:v>-0.58778525229247103</c:v>
                </c:pt>
                <c:pt idx="59">
                  <c:v>-0.30901699437495006</c:v>
                </c:pt>
                <c:pt idx="60">
                  <c:v>-9.8011876392689601E-16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626624"/>
        <c:axId val="124627200"/>
      </c:scatterChart>
      <c:valAx>
        <c:axId val="124626624"/>
        <c:scaling>
          <c:orientation val="minMax"/>
          <c:max val="7"/>
          <c:min val="0"/>
        </c:scaling>
        <c:delete val="0"/>
        <c:axPos val="b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solidFill>
                  <a:srgbClr val="0033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pt-PT"/>
          </a:p>
        </c:txPr>
        <c:crossAx val="124627200"/>
        <c:crosses val="autoZero"/>
        <c:crossBetween val="midCat"/>
        <c:majorUnit val="1"/>
        <c:minorUnit val="0.2"/>
      </c:valAx>
      <c:valAx>
        <c:axId val="124627200"/>
        <c:scaling>
          <c:orientation val="minMax"/>
        </c:scaling>
        <c:delete val="0"/>
        <c:axPos val="l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pt-PT"/>
          </a:p>
        </c:txPr>
        <c:crossAx val="12462662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P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2"/>
          <c:order val="0"/>
          <c:spPr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c:spPr>
          <c:marker>
            <c:symbol val="circle"/>
            <c:size val="7"/>
            <c:spPr>
              <a:noFill/>
              <a:ln w="9525">
                <a:solidFill>
                  <a:schemeClr val="tx1"/>
                </a:solidFill>
              </a:ln>
            </c:spPr>
          </c:marker>
          <c:dPt>
            <c:idx val="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1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1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2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2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3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3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xVal>
            <c:numRef>
              <c:f>'ond+MHS'!$H$4:$H$64</c:f>
              <c:numCache>
                <c:formatCode>General</c:formatCode>
                <c:ptCount val="61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0.60000000000000009</c:v>
                </c:pt>
                <c:pt idx="4">
                  <c:v>0.8</c:v>
                </c:pt>
                <c:pt idx="5">
                  <c:v>1</c:v>
                </c:pt>
                <c:pt idx="6">
                  <c:v>1.2000000000000002</c:v>
                </c:pt>
                <c:pt idx="7">
                  <c:v>1.4000000000000001</c:v>
                </c:pt>
                <c:pt idx="8">
                  <c:v>1.6</c:v>
                </c:pt>
                <c:pt idx="9">
                  <c:v>1.8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2.4000000000000004</c:v>
                </c:pt>
                <c:pt idx="13">
                  <c:v>2.6</c:v>
                </c:pt>
                <c:pt idx="14">
                  <c:v>2.8000000000000003</c:v>
                </c:pt>
                <c:pt idx="15">
                  <c:v>3</c:v>
                </c:pt>
                <c:pt idx="16">
                  <c:v>3.2</c:v>
                </c:pt>
                <c:pt idx="17">
                  <c:v>3.4000000000000004</c:v>
                </c:pt>
                <c:pt idx="18">
                  <c:v>3.6</c:v>
                </c:pt>
                <c:pt idx="19">
                  <c:v>3.8000000000000003</c:v>
                </c:pt>
                <c:pt idx="20">
                  <c:v>4</c:v>
                </c:pt>
                <c:pt idx="21">
                  <c:v>4.2</c:v>
                </c:pt>
                <c:pt idx="22">
                  <c:v>4.4000000000000004</c:v>
                </c:pt>
                <c:pt idx="23">
                  <c:v>4.6000000000000005</c:v>
                </c:pt>
                <c:pt idx="24">
                  <c:v>4.8000000000000007</c:v>
                </c:pt>
                <c:pt idx="25">
                  <c:v>5</c:v>
                </c:pt>
                <c:pt idx="26">
                  <c:v>5.2</c:v>
                </c:pt>
                <c:pt idx="27">
                  <c:v>5.4</c:v>
                </c:pt>
                <c:pt idx="28">
                  <c:v>5.6000000000000005</c:v>
                </c:pt>
                <c:pt idx="29">
                  <c:v>5.8000000000000007</c:v>
                </c:pt>
                <c:pt idx="30">
                  <c:v>6</c:v>
                </c:pt>
                <c:pt idx="31">
                  <c:v>6.2</c:v>
                </c:pt>
                <c:pt idx="32">
                  <c:v>6.4</c:v>
                </c:pt>
                <c:pt idx="33">
                  <c:v>6.6000000000000005</c:v>
                </c:pt>
                <c:pt idx="34">
                  <c:v>6.8000000000000007</c:v>
                </c:pt>
                <c:pt idx="35">
                  <c:v>7</c:v>
                </c:pt>
                <c:pt idx="36">
                  <c:v>7.2</c:v>
                </c:pt>
                <c:pt idx="37">
                  <c:v>7.4</c:v>
                </c:pt>
                <c:pt idx="38">
                  <c:v>7.6000000000000005</c:v>
                </c:pt>
                <c:pt idx="39">
                  <c:v>7.8000000000000007</c:v>
                </c:pt>
                <c:pt idx="40">
                  <c:v>8</c:v>
                </c:pt>
                <c:pt idx="41">
                  <c:v>8.2000000000000011</c:v>
                </c:pt>
                <c:pt idx="42">
                  <c:v>8.4</c:v>
                </c:pt>
                <c:pt idx="43">
                  <c:v>8.6</c:v>
                </c:pt>
                <c:pt idx="44">
                  <c:v>8.8000000000000007</c:v>
                </c:pt>
                <c:pt idx="45">
                  <c:v>9</c:v>
                </c:pt>
                <c:pt idx="46">
                  <c:v>9.2000000000000011</c:v>
                </c:pt>
                <c:pt idx="47">
                  <c:v>9.4</c:v>
                </c:pt>
                <c:pt idx="48">
                  <c:v>9.6000000000000014</c:v>
                </c:pt>
                <c:pt idx="49">
                  <c:v>9.8000000000000007</c:v>
                </c:pt>
                <c:pt idx="50">
                  <c:v>10</c:v>
                </c:pt>
                <c:pt idx="51">
                  <c:v>10.200000000000001</c:v>
                </c:pt>
                <c:pt idx="52">
                  <c:v>10.4</c:v>
                </c:pt>
                <c:pt idx="53">
                  <c:v>10.600000000000001</c:v>
                </c:pt>
                <c:pt idx="54">
                  <c:v>10.8</c:v>
                </c:pt>
                <c:pt idx="55">
                  <c:v>11</c:v>
                </c:pt>
                <c:pt idx="56">
                  <c:v>11.200000000000001</c:v>
                </c:pt>
                <c:pt idx="57">
                  <c:v>11.4</c:v>
                </c:pt>
                <c:pt idx="58">
                  <c:v>11.600000000000001</c:v>
                </c:pt>
                <c:pt idx="59">
                  <c:v>11.8</c:v>
                </c:pt>
                <c:pt idx="60">
                  <c:v>12</c:v>
                </c:pt>
              </c:numCache>
            </c:numRef>
          </c:xVal>
          <c:yVal>
            <c:numRef>
              <c:f>'ond+MHS'!$E$4:$E$64</c:f>
              <c:numCache>
                <c:formatCode>General</c:formatCode>
                <c:ptCount val="61"/>
                <c:pt idx="0">
                  <c:v>-2.45029690981724E-16</c:v>
                </c:pt>
                <c:pt idx="1">
                  <c:v>0.30901699437494717</c:v>
                </c:pt>
                <c:pt idx="2">
                  <c:v>0.58778525229247358</c:v>
                </c:pt>
                <c:pt idx="3">
                  <c:v>0.80901699437494723</c:v>
                </c:pt>
                <c:pt idx="4">
                  <c:v>0.95105651629515353</c:v>
                </c:pt>
                <c:pt idx="5">
                  <c:v>1</c:v>
                </c:pt>
                <c:pt idx="6">
                  <c:v>0.95105651629515364</c:v>
                </c:pt>
                <c:pt idx="7">
                  <c:v>0.80901699437494656</c:v>
                </c:pt>
                <c:pt idx="8">
                  <c:v>0.58778525229247336</c:v>
                </c:pt>
                <c:pt idx="9">
                  <c:v>0.30901699437494606</c:v>
                </c:pt>
                <c:pt idx="10">
                  <c:v>3.67544536472586E-16</c:v>
                </c:pt>
                <c:pt idx="11">
                  <c:v>-0.30901699437494706</c:v>
                </c:pt>
                <c:pt idx="12">
                  <c:v>-0.5877852522924728</c:v>
                </c:pt>
                <c:pt idx="13">
                  <c:v>-0.80901699437494723</c:v>
                </c:pt>
                <c:pt idx="14">
                  <c:v>-0.95105651629515398</c:v>
                </c:pt>
                <c:pt idx="15">
                  <c:v>-1</c:v>
                </c:pt>
                <c:pt idx="16">
                  <c:v>-0.95105651629515375</c:v>
                </c:pt>
                <c:pt idx="17">
                  <c:v>-0.80901699437494767</c:v>
                </c:pt>
                <c:pt idx="18">
                  <c:v>-0.58778525229247347</c:v>
                </c:pt>
                <c:pt idx="19">
                  <c:v>-0.30901699437494617</c:v>
                </c:pt>
                <c:pt idx="20">
                  <c:v>-4.90059381963448E-16</c:v>
                </c:pt>
                <c:pt idx="21">
                  <c:v>0.30901699437494695</c:v>
                </c:pt>
                <c:pt idx="22">
                  <c:v>0.58778525229247269</c:v>
                </c:pt>
                <c:pt idx="23">
                  <c:v>0.80901699437494712</c:v>
                </c:pt>
                <c:pt idx="24">
                  <c:v>0.95105651629515398</c:v>
                </c:pt>
                <c:pt idx="25">
                  <c:v>1</c:v>
                </c:pt>
                <c:pt idx="26">
                  <c:v>0.9510565162951532</c:v>
                </c:pt>
                <c:pt idx="27">
                  <c:v>0.80901699437494778</c:v>
                </c:pt>
                <c:pt idx="28">
                  <c:v>0.58778525229247358</c:v>
                </c:pt>
                <c:pt idx="29">
                  <c:v>0.30901699437494629</c:v>
                </c:pt>
                <c:pt idx="30">
                  <c:v>6.1257422745431001E-16</c:v>
                </c:pt>
                <c:pt idx="31">
                  <c:v>-0.30901699437494851</c:v>
                </c:pt>
                <c:pt idx="32">
                  <c:v>-0.58778525229247258</c:v>
                </c:pt>
                <c:pt idx="33">
                  <c:v>-0.80901699437494812</c:v>
                </c:pt>
                <c:pt idx="34">
                  <c:v>-0.95105651629515442</c:v>
                </c:pt>
                <c:pt idx="35">
                  <c:v>-1</c:v>
                </c:pt>
                <c:pt idx="36">
                  <c:v>-0.95105651629515375</c:v>
                </c:pt>
                <c:pt idx="37">
                  <c:v>-0.80901699437494679</c:v>
                </c:pt>
                <c:pt idx="38">
                  <c:v>-0.58778525229247081</c:v>
                </c:pt>
                <c:pt idx="39">
                  <c:v>-0.30901699437494978</c:v>
                </c:pt>
                <c:pt idx="40">
                  <c:v>-7.3508907294517201E-16</c:v>
                </c:pt>
                <c:pt idx="41">
                  <c:v>0.30901699437494839</c:v>
                </c:pt>
                <c:pt idx="42">
                  <c:v>0.58778525229247536</c:v>
                </c:pt>
                <c:pt idx="43">
                  <c:v>0.80901699437495012</c:v>
                </c:pt>
                <c:pt idx="44">
                  <c:v>0.95105651629515331</c:v>
                </c:pt>
                <c:pt idx="45">
                  <c:v>1</c:v>
                </c:pt>
                <c:pt idx="46">
                  <c:v>0.95105651629515275</c:v>
                </c:pt>
                <c:pt idx="47">
                  <c:v>0.80901699437494901</c:v>
                </c:pt>
                <c:pt idx="48">
                  <c:v>0.5877852522924738</c:v>
                </c:pt>
                <c:pt idx="49">
                  <c:v>0.30901699437494656</c:v>
                </c:pt>
                <c:pt idx="50">
                  <c:v>-2.6951097603644669E-15</c:v>
                </c:pt>
                <c:pt idx="51">
                  <c:v>-0.3090169943749449</c:v>
                </c:pt>
                <c:pt idx="52">
                  <c:v>-0.58778525229247247</c:v>
                </c:pt>
                <c:pt idx="53">
                  <c:v>-0.8090169943749479</c:v>
                </c:pt>
                <c:pt idx="54">
                  <c:v>-0.95105651629515442</c:v>
                </c:pt>
                <c:pt idx="55">
                  <c:v>-1</c:v>
                </c:pt>
                <c:pt idx="56">
                  <c:v>-0.95105651629515386</c:v>
                </c:pt>
                <c:pt idx="57">
                  <c:v>-0.8090169943749469</c:v>
                </c:pt>
                <c:pt idx="58">
                  <c:v>-0.58778525229247103</c:v>
                </c:pt>
                <c:pt idx="59">
                  <c:v>-0.30901699437495006</c:v>
                </c:pt>
                <c:pt idx="60">
                  <c:v>-9.8011876392689601E-16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4629504"/>
        <c:axId val="124630080"/>
      </c:scatterChart>
      <c:valAx>
        <c:axId val="124629504"/>
        <c:scaling>
          <c:orientation val="minMax"/>
          <c:max val="7"/>
          <c:min val="0"/>
        </c:scaling>
        <c:delete val="0"/>
        <c:axPos val="b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solidFill>
                  <a:srgbClr val="0033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pt-PT"/>
          </a:p>
        </c:txPr>
        <c:crossAx val="124630080"/>
        <c:crosses val="autoZero"/>
        <c:crossBetween val="midCat"/>
        <c:majorUnit val="1"/>
        <c:minorUnit val="0.2"/>
      </c:valAx>
      <c:valAx>
        <c:axId val="124630080"/>
        <c:scaling>
          <c:orientation val="minMax"/>
        </c:scaling>
        <c:delete val="0"/>
        <c:axPos val="l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pt-PT"/>
          </a:p>
        </c:txPr>
        <c:crossAx val="12462950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smoothMarker"/>
        <c:varyColors val="0"/>
        <c:ser>
          <c:idx val="2"/>
          <c:order val="0"/>
          <c:spPr>
            <a:ln w="12700">
              <a:solidFill>
                <a:schemeClr val="tx1">
                  <a:lumMod val="75000"/>
                  <a:lumOff val="25000"/>
                </a:schemeClr>
              </a:solidFill>
              <a:prstDash val="solid"/>
            </a:ln>
          </c:spPr>
          <c:marker>
            <c:symbol val="circle"/>
            <c:size val="7"/>
            <c:spPr>
              <a:noFill/>
              <a:ln w="9525">
                <a:solidFill>
                  <a:schemeClr val="tx1"/>
                </a:solidFill>
              </a:ln>
            </c:spPr>
          </c:marker>
          <c:dPt>
            <c:idx val="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1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1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2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2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30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dPt>
            <c:idx val="35"/>
            <c:marker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</c:spPr>
            </c:marker>
            <c:bubble3D val="0"/>
          </c:dPt>
          <c:xVal>
            <c:numRef>
              <c:f>'ond+MHS'!$H$4:$H$64</c:f>
              <c:numCache>
                <c:formatCode>General</c:formatCode>
                <c:ptCount val="61"/>
                <c:pt idx="0">
                  <c:v>0</c:v>
                </c:pt>
                <c:pt idx="1">
                  <c:v>0.2</c:v>
                </c:pt>
                <c:pt idx="2">
                  <c:v>0.4</c:v>
                </c:pt>
                <c:pt idx="3">
                  <c:v>0.60000000000000009</c:v>
                </c:pt>
                <c:pt idx="4">
                  <c:v>0.8</c:v>
                </c:pt>
                <c:pt idx="5">
                  <c:v>1</c:v>
                </c:pt>
                <c:pt idx="6">
                  <c:v>1.2000000000000002</c:v>
                </c:pt>
                <c:pt idx="7">
                  <c:v>1.4000000000000001</c:v>
                </c:pt>
                <c:pt idx="8">
                  <c:v>1.6</c:v>
                </c:pt>
                <c:pt idx="9">
                  <c:v>1.8</c:v>
                </c:pt>
                <c:pt idx="10">
                  <c:v>2</c:v>
                </c:pt>
                <c:pt idx="11">
                  <c:v>2.2000000000000002</c:v>
                </c:pt>
                <c:pt idx="12">
                  <c:v>2.4000000000000004</c:v>
                </c:pt>
                <c:pt idx="13">
                  <c:v>2.6</c:v>
                </c:pt>
                <c:pt idx="14">
                  <c:v>2.8000000000000003</c:v>
                </c:pt>
                <c:pt idx="15">
                  <c:v>3</c:v>
                </c:pt>
                <c:pt idx="16">
                  <c:v>3.2</c:v>
                </c:pt>
                <c:pt idx="17">
                  <c:v>3.4000000000000004</c:v>
                </c:pt>
                <c:pt idx="18">
                  <c:v>3.6</c:v>
                </c:pt>
                <c:pt idx="19">
                  <c:v>3.8000000000000003</c:v>
                </c:pt>
                <c:pt idx="20">
                  <c:v>4</c:v>
                </c:pt>
                <c:pt idx="21">
                  <c:v>4.2</c:v>
                </c:pt>
                <c:pt idx="22">
                  <c:v>4.4000000000000004</c:v>
                </c:pt>
                <c:pt idx="23">
                  <c:v>4.6000000000000005</c:v>
                </c:pt>
                <c:pt idx="24">
                  <c:v>4.8000000000000007</c:v>
                </c:pt>
                <c:pt idx="25">
                  <c:v>5</c:v>
                </c:pt>
                <c:pt idx="26">
                  <c:v>5.2</c:v>
                </c:pt>
                <c:pt idx="27">
                  <c:v>5.4</c:v>
                </c:pt>
                <c:pt idx="28">
                  <c:v>5.6000000000000005</c:v>
                </c:pt>
                <c:pt idx="29">
                  <c:v>5.8000000000000007</c:v>
                </c:pt>
                <c:pt idx="30">
                  <c:v>6</c:v>
                </c:pt>
                <c:pt idx="31">
                  <c:v>6.2</c:v>
                </c:pt>
                <c:pt idx="32">
                  <c:v>6.4</c:v>
                </c:pt>
                <c:pt idx="33">
                  <c:v>6.6000000000000005</c:v>
                </c:pt>
                <c:pt idx="34">
                  <c:v>6.8000000000000007</c:v>
                </c:pt>
                <c:pt idx="35">
                  <c:v>7</c:v>
                </c:pt>
                <c:pt idx="36">
                  <c:v>7.2</c:v>
                </c:pt>
                <c:pt idx="37">
                  <c:v>7.4</c:v>
                </c:pt>
                <c:pt idx="38">
                  <c:v>7.6000000000000005</c:v>
                </c:pt>
                <c:pt idx="39">
                  <c:v>7.8000000000000007</c:v>
                </c:pt>
                <c:pt idx="40">
                  <c:v>8</c:v>
                </c:pt>
                <c:pt idx="41">
                  <c:v>8.2000000000000011</c:v>
                </c:pt>
                <c:pt idx="42">
                  <c:v>8.4</c:v>
                </c:pt>
                <c:pt idx="43">
                  <c:v>8.6</c:v>
                </c:pt>
                <c:pt idx="44">
                  <c:v>8.8000000000000007</c:v>
                </c:pt>
                <c:pt idx="45">
                  <c:v>9</c:v>
                </c:pt>
                <c:pt idx="46">
                  <c:v>9.2000000000000011</c:v>
                </c:pt>
                <c:pt idx="47">
                  <c:v>9.4</c:v>
                </c:pt>
                <c:pt idx="48">
                  <c:v>9.6000000000000014</c:v>
                </c:pt>
                <c:pt idx="49">
                  <c:v>9.8000000000000007</c:v>
                </c:pt>
                <c:pt idx="50">
                  <c:v>10</c:v>
                </c:pt>
                <c:pt idx="51">
                  <c:v>10.200000000000001</c:v>
                </c:pt>
                <c:pt idx="52">
                  <c:v>10.4</c:v>
                </c:pt>
                <c:pt idx="53">
                  <c:v>10.600000000000001</c:v>
                </c:pt>
                <c:pt idx="54">
                  <c:v>10.8</c:v>
                </c:pt>
                <c:pt idx="55">
                  <c:v>11</c:v>
                </c:pt>
                <c:pt idx="56">
                  <c:v>11.200000000000001</c:v>
                </c:pt>
                <c:pt idx="57">
                  <c:v>11.4</c:v>
                </c:pt>
                <c:pt idx="58">
                  <c:v>11.600000000000001</c:v>
                </c:pt>
                <c:pt idx="59">
                  <c:v>11.8</c:v>
                </c:pt>
                <c:pt idx="60">
                  <c:v>12</c:v>
                </c:pt>
              </c:numCache>
            </c:numRef>
          </c:xVal>
          <c:yVal>
            <c:numRef>
              <c:f>'ond+MHS'!$E$4:$E$64</c:f>
              <c:numCache>
                <c:formatCode>General</c:formatCode>
                <c:ptCount val="61"/>
                <c:pt idx="0">
                  <c:v>-2.45029690981724E-16</c:v>
                </c:pt>
                <c:pt idx="1">
                  <c:v>0.30901699437494717</c:v>
                </c:pt>
                <c:pt idx="2">
                  <c:v>0.58778525229247358</c:v>
                </c:pt>
                <c:pt idx="3">
                  <c:v>0.80901699437494723</c:v>
                </c:pt>
                <c:pt idx="4">
                  <c:v>0.95105651629515353</c:v>
                </c:pt>
                <c:pt idx="5">
                  <c:v>1</c:v>
                </c:pt>
                <c:pt idx="6">
                  <c:v>0.95105651629515364</c:v>
                </c:pt>
                <c:pt idx="7">
                  <c:v>0.80901699437494656</c:v>
                </c:pt>
                <c:pt idx="8">
                  <c:v>0.58778525229247336</c:v>
                </c:pt>
                <c:pt idx="9">
                  <c:v>0.30901699437494606</c:v>
                </c:pt>
                <c:pt idx="10">
                  <c:v>3.67544536472586E-16</c:v>
                </c:pt>
                <c:pt idx="11">
                  <c:v>-0.30901699437494706</c:v>
                </c:pt>
                <c:pt idx="12">
                  <c:v>-0.5877852522924728</c:v>
                </c:pt>
                <c:pt idx="13">
                  <c:v>-0.80901699437494723</c:v>
                </c:pt>
                <c:pt idx="14">
                  <c:v>-0.95105651629515398</c:v>
                </c:pt>
                <c:pt idx="15">
                  <c:v>-1</c:v>
                </c:pt>
                <c:pt idx="16">
                  <c:v>-0.95105651629515375</c:v>
                </c:pt>
                <c:pt idx="17">
                  <c:v>-0.80901699437494767</c:v>
                </c:pt>
                <c:pt idx="18">
                  <c:v>-0.58778525229247347</c:v>
                </c:pt>
                <c:pt idx="19">
                  <c:v>-0.30901699437494617</c:v>
                </c:pt>
                <c:pt idx="20">
                  <c:v>-4.90059381963448E-16</c:v>
                </c:pt>
                <c:pt idx="21">
                  <c:v>0.30901699437494695</c:v>
                </c:pt>
                <c:pt idx="22">
                  <c:v>0.58778525229247269</c:v>
                </c:pt>
                <c:pt idx="23">
                  <c:v>0.80901699437494712</c:v>
                </c:pt>
                <c:pt idx="24">
                  <c:v>0.95105651629515398</c:v>
                </c:pt>
                <c:pt idx="25">
                  <c:v>1</c:v>
                </c:pt>
                <c:pt idx="26">
                  <c:v>0.9510565162951532</c:v>
                </c:pt>
                <c:pt idx="27">
                  <c:v>0.80901699437494778</c:v>
                </c:pt>
                <c:pt idx="28">
                  <c:v>0.58778525229247358</c:v>
                </c:pt>
                <c:pt idx="29">
                  <c:v>0.30901699437494629</c:v>
                </c:pt>
                <c:pt idx="30">
                  <c:v>6.1257422745431001E-16</c:v>
                </c:pt>
                <c:pt idx="31">
                  <c:v>-0.30901699437494851</c:v>
                </c:pt>
                <c:pt idx="32">
                  <c:v>-0.58778525229247258</c:v>
                </c:pt>
                <c:pt idx="33">
                  <c:v>-0.80901699437494812</c:v>
                </c:pt>
                <c:pt idx="34">
                  <c:v>-0.95105651629515442</c:v>
                </c:pt>
                <c:pt idx="35">
                  <c:v>-1</c:v>
                </c:pt>
                <c:pt idx="36">
                  <c:v>-0.95105651629515375</c:v>
                </c:pt>
                <c:pt idx="37">
                  <c:v>-0.80901699437494679</c:v>
                </c:pt>
                <c:pt idx="38">
                  <c:v>-0.58778525229247081</c:v>
                </c:pt>
                <c:pt idx="39">
                  <c:v>-0.30901699437494978</c:v>
                </c:pt>
                <c:pt idx="40">
                  <c:v>-7.3508907294517201E-16</c:v>
                </c:pt>
                <c:pt idx="41">
                  <c:v>0.30901699437494839</c:v>
                </c:pt>
                <c:pt idx="42">
                  <c:v>0.58778525229247536</c:v>
                </c:pt>
                <c:pt idx="43">
                  <c:v>0.80901699437495012</c:v>
                </c:pt>
                <c:pt idx="44">
                  <c:v>0.95105651629515331</c:v>
                </c:pt>
                <c:pt idx="45">
                  <c:v>1</c:v>
                </c:pt>
                <c:pt idx="46">
                  <c:v>0.95105651629515275</c:v>
                </c:pt>
                <c:pt idx="47">
                  <c:v>0.80901699437494901</c:v>
                </c:pt>
                <c:pt idx="48">
                  <c:v>0.5877852522924738</c:v>
                </c:pt>
                <c:pt idx="49">
                  <c:v>0.30901699437494656</c:v>
                </c:pt>
                <c:pt idx="50">
                  <c:v>-2.6951097603644669E-15</c:v>
                </c:pt>
                <c:pt idx="51">
                  <c:v>-0.3090169943749449</c:v>
                </c:pt>
                <c:pt idx="52">
                  <c:v>-0.58778525229247247</c:v>
                </c:pt>
                <c:pt idx="53">
                  <c:v>-0.8090169943749479</c:v>
                </c:pt>
                <c:pt idx="54">
                  <c:v>-0.95105651629515442</c:v>
                </c:pt>
                <c:pt idx="55">
                  <c:v>-1</c:v>
                </c:pt>
                <c:pt idx="56">
                  <c:v>-0.95105651629515386</c:v>
                </c:pt>
                <c:pt idx="57">
                  <c:v>-0.8090169943749469</c:v>
                </c:pt>
                <c:pt idx="58">
                  <c:v>-0.58778525229247103</c:v>
                </c:pt>
                <c:pt idx="59">
                  <c:v>-0.30901699437495006</c:v>
                </c:pt>
                <c:pt idx="60">
                  <c:v>-9.8011876392689601E-16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29389992"/>
        <c:axId val="529265336"/>
      </c:scatterChart>
      <c:valAx>
        <c:axId val="529389992"/>
        <c:scaling>
          <c:orientation val="minMax"/>
          <c:max val="7"/>
          <c:min val="0"/>
        </c:scaling>
        <c:delete val="0"/>
        <c:axPos val="b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 b="1">
                <a:solidFill>
                  <a:srgbClr val="0033CC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n-US"/>
          </a:p>
        </c:txPr>
        <c:crossAx val="529265336"/>
        <c:crosses val="autoZero"/>
        <c:crossBetween val="midCat"/>
        <c:majorUnit val="1"/>
        <c:minorUnit val="0.2"/>
      </c:valAx>
      <c:valAx>
        <c:axId val="529265336"/>
        <c:scaling>
          <c:orientation val="minMax"/>
        </c:scaling>
        <c:delete val="0"/>
        <c:axPos val="l"/>
        <c:majorGridlines/>
        <c:minorGridlines/>
        <c:numFmt formatCode="#,##0.0" sourceLinked="0"/>
        <c:majorTickMark val="out"/>
        <c:minorTickMark val="none"/>
        <c:tickLblPos val="none"/>
        <c:spPr>
          <a:ln w="19050">
            <a:solidFill>
              <a:schemeClr val="tx1"/>
            </a:solidFill>
          </a:ln>
        </c:spPr>
        <c:txPr>
          <a:bodyPr/>
          <a:lstStyle/>
          <a:p>
            <a: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pPr>
            <a:endParaRPr lang="en-US"/>
          </a:p>
        </c:txPr>
        <c:crossAx val="529389992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7C8FF8-27BF-43F9-A342-5A87BDAF45A4}" type="datetimeFigureOut">
              <a:rPr lang="pt-PT" smtClean="0"/>
              <a:t>01-07-2016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A1F0F2-6CF6-4A71-A559-C706F1A51E4F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88770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rgbClr val="555555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accent3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93478637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8928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79512" y="6642556"/>
            <a:ext cx="8640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Estes  conteúdos não podem ser reproduzidos, copiados, alterados ou partilhados, no todo ou em parte, sem a autorização escrita da Raiz Editora.</a:t>
            </a:r>
            <a:endParaRPr lang="en-US" sz="800" dirty="0"/>
          </a:p>
        </p:txBody>
      </p:sp>
      <p:sp>
        <p:nvSpPr>
          <p:cNvPr id="3" name="Title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</p:spPr>
        <p:txBody>
          <a:bodyPr/>
          <a:lstStyle>
            <a:lvl1pPr>
              <a:defRPr sz="34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pt-PT" dirty="0" err="1" smtClean="0"/>
              <a:t>Click</a:t>
            </a:r>
            <a:r>
              <a:rPr lang="pt-PT" dirty="0" smtClean="0"/>
              <a:t> to </a:t>
            </a:r>
            <a:r>
              <a:rPr lang="pt-PT" dirty="0" err="1" smtClean="0"/>
              <a:t>edit</a:t>
            </a:r>
            <a:r>
              <a:rPr lang="pt-PT" dirty="0" smtClean="0"/>
              <a:t> Master </a:t>
            </a:r>
            <a:r>
              <a:rPr lang="pt-PT" dirty="0" err="1" smtClean="0"/>
              <a:t>title</a:t>
            </a:r>
            <a:r>
              <a:rPr lang="pt-PT" dirty="0" smtClean="0"/>
              <a:t> </a:t>
            </a:r>
            <a:r>
              <a:rPr lang="pt-PT" dirty="0" err="1" smtClean="0"/>
              <a:t>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16637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835696" y="172269"/>
            <a:ext cx="6192688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 smtClean="0"/>
              <a:t>Click to edit Master title style</a:t>
            </a:r>
            <a:endParaRPr lang="pt-PT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5340"/>
            <a:ext cx="8229600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pt-PT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8695" y="116632"/>
            <a:ext cx="675793" cy="8279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664" y="44624"/>
            <a:ext cx="2125072" cy="971992"/>
          </a:xfrm>
          <a:prstGeom prst="rect">
            <a:avLst/>
          </a:prstGeom>
        </p:spPr>
      </p:pic>
      <p:sp>
        <p:nvSpPr>
          <p:cNvPr id="7" name="TextBox 11"/>
          <p:cNvSpPr txBox="1"/>
          <p:nvPr userDrawn="1"/>
        </p:nvSpPr>
        <p:spPr>
          <a:xfrm>
            <a:off x="179512" y="6382488"/>
            <a:ext cx="519070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Física 11º ano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Raiz Editora, 2016.</a:t>
            </a:r>
            <a:r>
              <a:rPr lang="en-US" sz="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pt-PT" sz="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Todos os direitos reservados. </a:t>
            </a:r>
            <a:endParaRPr lang="en-US" sz="800" dirty="0" smtClean="0"/>
          </a:p>
        </p:txBody>
      </p:sp>
    </p:spTree>
    <p:extLst>
      <p:ext uri="{BB962C8B-B14F-4D97-AF65-F5344CB8AC3E}">
        <p14:creationId xmlns:p14="http://schemas.microsoft.com/office/powerpoint/2010/main" val="2312204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rgbClr val="96C832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555555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accent3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accent4">
              <a:lumMod val="60000"/>
              <a:lumOff val="40000"/>
            </a:schemeClr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accent4">
              <a:lumMod val="75000"/>
            </a:schemeClr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18" Type="http://schemas.openxmlformats.org/officeDocument/2006/relationships/image" Target="../media/image27.png"/><Relationship Id="rId3" Type="http://schemas.openxmlformats.org/officeDocument/2006/relationships/image" Target="../media/image13.png"/><Relationship Id="rId21" Type="http://schemas.openxmlformats.org/officeDocument/2006/relationships/image" Target="../media/image30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17" Type="http://schemas.openxmlformats.org/officeDocument/2006/relationships/image" Target="../media/image26.png"/><Relationship Id="rId25" Type="http://schemas.openxmlformats.org/officeDocument/2006/relationships/image" Target="../media/image31.png"/><Relationship Id="rId2" Type="http://schemas.openxmlformats.org/officeDocument/2006/relationships/image" Target="../media/image12.png"/><Relationship Id="rId16" Type="http://schemas.openxmlformats.org/officeDocument/2006/relationships/image" Target="../media/image25.png"/><Relationship Id="rId20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24" Type="http://schemas.openxmlformats.org/officeDocument/2006/relationships/image" Target="../media/image7.png"/><Relationship Id="rId5" Type="http://schemas.openxmlformats.org/officeDocument/2006/relationships/image" Target="../media/image140.png"/><Relationship Id="rId15" Type="http://schemas.openxmlformats.org/officeDocument/2006/relationships/image" Target="../media/image24.png"/><Relationship Id="rId23" Type="http://schemas.openxmlformats.org/officeDocument/2006/relationships/image" Target="../media/image9.png"/><Relationship Id="rId10" Type="http://schemas.openxmlformats.org/officeDocument/2006/relationships/image" Target="../media/image19.png"/><Relationship Id="rId19" Type="http://schemas.openxmlformats.org/officeDocument/2006/relationships/image" Target="../media/image28.png"/><Relationship Id="rId4" Type="http://schemas.openxmlformats.org/officeDocument/2006/relationships/image" Target="../media/image14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Relationship Id="rId22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18" Type="http://schemas.openxmlformats.org/officeDocument/2006/relationships/image" Target="../media/image6.png"/><Relationship Id="rId17" Type="http://schemas.openxmlformats.org/officeDocument/2006/relationships/image" Target="../media/image33.png"/><Relationship Id="rId16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5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72.png"/><Relationship Id="rId4" Type="http://schemas.openxmlformats.org/officeDocument/2006/relationships/image" Target="../media/image3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7.png"/><Relationship Id="rId3" Type="http://schemas.openxmlformats.org/officeDocument/2006/relationships/chart" Target="../charts/chart1.xml"/><Relationship Id="rId7" Type="http://schemas.openxmlformats.org/officeDocument/2006/relationships/image" Target="../media/image40.png"/><Relationship Id="rId12" Type="http://schemas.openxmlformats.org/officeDocument/2006/relationships/image" Target="../media/image46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45.png"/><Relationship Id="rId5" Type="http://schemas.openxmlformats.org/officeDocument/2006/relationships/image" Target="../media/image38.png"/><Relationship Id="rId15" Type="http://schemas.openxmlformats.org/officeDocument/2006/relationships/image" Target="../media/image49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3" Type="http://schemas.openxmlformats.org/officeDocument/2006/relationships/chart" Target="../charts/chart2.xml"/><Relationship Id="rId21" Type="http://schemas.openxmlformats.org/officeDocument/2006/relationships/image" Target="../media/image74.png"/><Relationship Id="rId7" Type="http://schemas.openxmlformats.org/officeDocument/2006/relationships/chart" Target="../charts/chart13.xml"/><Relationship Id="rId12" Type="http://schemas.openxmlformats.org/officeDocument/2006/relationships/image" Target="../media/image66.png"/><Relationship Id="rId17" Type="http://schemas.openxmlformats.org/officeDocument/2006/relationships/image" Target="../media/image560.png"/><Relationship Id="rId2" Type="http://schemas.openxmlformats.org/officeDocument/2006/relationships/image" Target="../media/image57.png"/><Relationship Id="rId16" Type="http://schemas.openxmlformats.org/officeDocument/2006/relationships/image" Target="../media/image70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5.png"/><Relationship Id="rId24" Type="http://schemas.openxmlformats.org/officeDocument/2006/relationships/image" Target="../media/image60.png"/><Relationship Id="rId15" Type="http://schemas.openxmlformats.org/officeDocument/2006/relationships/image" Target="../media/image69.png"/><Relationship Id="rId23" Type="http://schemas.openxmlformats.org/officeDocument/2006/relationships/image" Target="../media/image58.png"/><Relationship Id="rId10" Type="http://schemas.openxmlformats.org/officeDocument/2006/relationships/image" Target="../media/image64.png"/><Relationship Id="rId19" Type="http://schemas.openxmlformats.org/officeDocument/2006/relationships/image" Target="../media/image72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5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1.png"/><Relationship Id="rId3" Type="http://schemas.openxmlformats.org/officeDocument/2006/relationships/chart" Target="../charts/chart3.xml"/><Relationship Id="rId21" Type="http://schemas.openxmlformats.org/officeDocument/2006/relationships/image" Target="../media/image74.png"/><Relationship Id="rId7" Type="http://schemas.openxmlformats.org/officeDocument/2006/relationships/chart" Target="../charts/chart13.xml"/><Relationship Id="rId12" Type="http://schemas.openxmlformats.org/officeDocument/2006/relationships/image" Target="../media/image66.png"/><Relationship Id="rId17" Type="http://schemas.openxmlformats.org/officeDocument/2006/relationships/image" Target="../media/image560.png"/><Relationship Id="rId2" Type="http://schemas.openxmlformats.org/officeDocument/2006/relationships/image" Target="../media/image61.png"/><Relationship Id="rId16" Type="http://schemas.openxmlformats.org/officeDocument/2006/relationships/image" Target="../media/image70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5.png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19" Type="http://schemas.openxmlformats.org/officeDocument/2006/relationships/image" Target="../media/image72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1.png"/><Relationship Id="rId21" Type="http://schemas.openxmlformats.org/officeDocument/2006/relationships/image" Target="../media/image74.png"/><Relationship Id="rId7" Type="http://schemas.openxmlformats.org/officeDocument/2006/relationships/chart" Target="../charts/chart13.xml"/><Relationship Id="rId12" Type="http://schemas.openxmlformats.org/officeDocument/2006/relationships/image" Target="../media/image66.png"/><Relationship Id="rId17" Type="http://schemas.openxmlformats.org/officeDocument/2006/relationships/image" Target="../media/image560.png"/><Relationship Id="rId2" Type="http://schemas.openxmlformats.org/officeDocument/2006/relationships/chart" Target="../charts/chart4.xml"/><Relationship Id="rId16" Type="http://schemas.openxmlformats.org/officeDocument/2006/relationships/image" Target="../media/image70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5.png"/><Relationship Id="rId15" Type="http://schemas.openxmlformats.org/officeDocument/2006/relationships/image" Target="../media/image69.png"/><Relationship Id="rId23" Type="http://schemas.openxmlformats.org/officeDocument/2006/relationships/image" Target="../media/image76.png"/><Relationship Id="rId10" Type="http://schemas.openxmlformats.org/officeDocument/2006/relationships/image" Target="../media/image64.png"/><Relationship Id="rId19" Type="http://schemas.openxmlformats.org/officeDocument/2006/relationships/image" Target="../media/image72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5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67.png"/><Relationship Id="rId18" Type="http://schemas.openxmlformats.org/officeDocument/2006/relationships/image" Target="../media/image71.png"/><Relationship Id="rId21" Type="http://schemas.openxmlformats.org/officeDocument/2006/relationships/image" Target="../media/image74.png"/><Relationship Id="rId7" Type="http://schemas.openxmlformats.org/officeDocument/2006/relationships/chart" Target="../charts/chart13.xml"/><Relationship Id="rId12" Type="http://schemas.openxmlformats.org/officeDocument/2006/relationships/image" Target="../media/image66.png"/><Relationship Id="rId17" Type="http://schemas.openxmlformats.org/officeDocument/2006/relationships/image" Target="../media/image560.png"/><Relationship Id="rId2" Type="http://schemas.openxmlformats.org/officeDocument/2006/relationships/chart" Target="../charts/chart5.xml"/><Relationship Id="rId16" Type="http://schemas.openxmlformats.org/officeDocument/2006/relationships/image" Target="../media/image70.png"/><Relationship Id="rId20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65.png"/><Relationship Id="rId15" Type="http://schemas.openxmlformats.org/officeDocument/2006/relationships/image" Target="../media/image69.png"/><Relationship Id="rId23" Type="http://schemas.openxmlformats.org/officeDocument/2006/relationships/image" Target="../media/image77.png"/><Relationship Id="rId10" Type="http://schemas.openxmlformats.org/officeDocument/2006/relationships/image" Target="../media/image64.png"/><Relationship Id="rId19" Type="http://schemas.openxmlformats.org/officeDocument/2006/relationships/image" Target="../media/image72.png"/><Relationship Id="rId9" Type="http://schemas.openxmlformats.org/officeDocument/2006/relationships/image" Target="../media/image63.png"/><Relationship Id="rId14" Type="http://schemas.openxmlformats.org/officeDocument/2006/relationships/image" Target="../media/image68.png"/><Relationship Id="rId22" Type="http://schemas.openxmlformats.org/officeDocument/2006/relationships/image" Target="../media/image75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5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827584" y="2852936"/>
            <a:ext cx="7772400" cy="147002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pt-PT" b="1" dirty="0" smtClean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Periodicidade espacial e temporal de ondas harmónicas</a:t>
            </a:r>
            <a:r>
              <a:rPr lang="pt-PT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pt-PT" dirty="0">
                <a:solidFill>
                  <a:schemeClr val="accent3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en-US" dirty="0">
              <a:solidFill>
                <a:schemeClr val="accent3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3568" y="2276872"/>
            <a:ext cx="792088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Associar uma onda harmónica (sinusoidal) à </a:t>
            </a:r>
            <a:r>
              <a:rPr lang="pt-PT" sz="2000" dirty="0" smtClean="0">
                <a:solidFill>
                  <a:srgbClr val="FF9900"/>
                </a:solidFill>
              </a:rPr>
              <a:t>propagação de um sinal harmónico no espaço</a:t>
            </a: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Associar </a:t>
            </a:r>
            <a:r>
              <a:rPr lang="pt-PT" sz="2000" dirty="0" smtClean="0">
                <a:solidFill>
                  <a:srgbClr val="FF9900"/>
                </a:solidFill>
              </a:rPr>
              <a:t>período</a:t>
            </a: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 à </a:t>
            </a:r>
            <a:r>
              <a:rPr lang="pt-PT" sz="2000" dirty="0" smtClean="0">
                <a:solidFill>
                  <a:srgbClr val="FF9900"/>
                </a:solidFill>
              </a:rPr>
              <a:t>periodicidade temporal;</a:t>
            </a:r>
          </a:p>
          <a:p>
            <a:pPr marL="285750" indent="-28575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Associar </a:t>
            </a:r>
            <a:r>
              <a:rPr lang="pt-PT" sz="2000" dirty="0" smtClean="0">
                <a:solidFill>
                  <a:srgbClr val="FF9900"/>
                </a:solidFill>
              </a:rPr>
              <a:t>comprimento de onda </a:t>
            </a: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à </a:t>
            </a:r>
            <a:r>
              <a:rPr lang="pt-PT" sz="2000" dirty="0" smtClean="0">
                <a:solidFill>
                  <a:srgbClr val="FF9900"/>
                </a:solidFill>
              </a:rPr>
              <a:t>periodicidade </a:t>
            </a:r>
            <a:r>
              <a:rPr lang="pt-PT" sz="2000" dirty="0" smtClean="0">
                <a:solidFill>
                  <a:srgbClr val="FF9900"/>
                </a:solidFill>
              </a:rPr>
              <a:t>espacial</a:t>
            </a:r>
            <a:r>
              <a:rPr lang="pt-PT" sz="2000" dirty="0" smtClean="0">
                <a:solidFill>
                  <a:schemeClr val="tx1">
                    <a:lumMod val="75000"/>
                  </a:schemeClr>
                </a:solidFill>
              </a:rPr>
              <a:t>.</a:t>
            </a:r>
            <a:endParaRPr lang="pt-PT" sz="2000" dirty="0" smtClean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763688" y="692696"/>
            <a:ext cx="6192688" cy="808459"/>
          </a:xfrm>
        </p:spPr>
        <p:txBody>
          <a:bodyPr/>
          <a:lstStyle/>
          <a:p>
            <a:r>
              <a:rPr lang="pt-PT" dirty="0" smtClean="0"/>
              <a:t>Resultados da aprendizagem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134750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12894"/>
            <a:ext cx="6192688" cy="808459"/>
          </a:xfrm>
        </p:spPr>
        <p:txBody>
          <a:bodyPr/>
          <a:lstStyle/>
          <a:p>
            <a:r>
              <a:rPr lang="pt-PT" dirty="0" smtClean="0"/>
              <a:t>Onda harmónica (sinusoidal)</a:t>
            </a:r>
            <a:endParaRPr lang="pt-PT" dirty="0"/>
          </a:p>
        </p:txBody>
      </p:sp>
      <p:sp>
        <p:nvSpPr>
          <p:cNvPr id="3" name="TextBox 2"/>
          <p:cNvSpPr txBox="1"/>
          <p:nvPr/>
        </p:nvSpPr>
        <p:spPr>
          <a:xfrm>
            <a:off x="228600" y="3748330"/>
            <a:ext cx="84772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FF9900"/>
                </a:solidFill>
              </a:rPr>
              <a:t>onda harmónica </a:t>
            </a:r>
            <a:r>
              <a:rPr lang="pt-PT" sz="2000" dirty="0" smtClean="0"/>
              <a:t>corresponde à </a:t>
            </a:r>
            <a:r>
              <a:rPr lang="pt-PT" sz="2000" b="1" dirty="0" smtClean="0">
                <a:solidFill>
                  <a:srgbClr val="FF9900"/>
                </a:solidFill>
              </a:rPr>
              <a:t>propagação do sinal harmónico</a:t>
            </a:r>
            <a:r>
              <a:rPr lang="pt-PT" sz="2000" dirty="0" smtClean="0"/>
              <a:t> num meio.</a:t>
            </a:r>
            <a:endParaRPr lang="pt-PT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320634" y="4943475"/>
                <a:ext cx="857571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b="1" dirty="0" smtClean="0">
                    <a:solidFill>
                      <a:srgbClr val="FF9900"/>
                    </a:solidFill>
                  </a:rPr>
                  <a:t>Frequência</a:t>
                </a:r>
                <a:r>
                  <a:rPr lang="pt-PT" sz="2000" dirty="0" smtClean="0">
                    <a:solidFill>
                      <a:srgbClr val="FF9900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pt-PT" sz="2000" i="1" dirty="0" smtClean="0">
                        <a:solidFill>
                          <a:srgbClr val="FF9900"/>
                        </a:solidFill>
                        <a:latin typeface="Cambria Math"/>
                      </a:rPr>
                      <m:t>𝑓</m:t>
                    </m:r>
                  </m:oMath>
                </a14:m>
                <a:r>
                  <a:rPr lang="pt-PT" sz="2000" dirty="0" smtClean="0">
                    <a:solidFill>
                      <a:srgbClr val="FF9900"/>
                    </a:solidFill>
                  </a:rPr>
                  <a:t>) </a:t>
                </a:r>
                <a:r>
                  <a:rPr lang="pt-PT" sz="2000" dirty="0" smtClean="0"/>
                  <a:t>= frequência da fonte que gera o sinal harmónico;</a:t>
                </a:r>
              </a:p>
              <a:p>
                <a:endParaRPr lang="pt-PT" sz="2000" b="1" dirty="0" smtClean="0"/>
              </a:p>
              <a:p>
                <a:r>
                  <a:rPr lang="pt-PT" sz="2000" b="1" dirty="0" smtClean="0">
                    <a:solidFill>
                      <a:srgbClr val="FF9900"/>
                    </a:solidFill>
                  </a:rPr>
                  <a:t>Amplitude </a:t>
                </a:r>
                <a:r>
                  <a:rPr lang="pt-PT" sz="2000" dirty="0" smtClean="0">
                    <a:solidFill>
                      <a:srgbClr val="FF99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pt-PT" sz="2000" i="1" dirty="0" smtClean="0">
                        <a:solidFill>
                          <a:srgbClr val="FF9900"/>
                        </a:solidFill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 smtClean="0">
                    <a:solidFill>
                      <a:srgbClr val="FF9900"/>
                    </a:solidFill>
                  </a:rPr>
                  <a:t>) </a:t>
                </a:r>
                <a:r>
                  <a:rPr lang="pt-PT" sz="2000" dirty="0" smtClean="0"/>
                  <a:t>= amplitude do sinal harmónico = módulo da elongação máxima;</a:t>
                </a:r>
                <a:endParaRPr lang="pt-PT" sz="2000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0634" y="4943475"/>
                <a:ext cx="8575715" cy="1323439"/>
              </a:xfrm>
              <a:prstGeom prst="rect">
                <a:avLst/>
              </a:prstGeom>
              <a:blipFill rotWithShape="1">
                <a:blip r:embed="rId2"/>
                <a:stretch>
                  <a:fillRect l="-782" t="-1843" b="-783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Down Arrow 4"/>
          <p:cNvSpPr/>
          <p:nvPr/>
        </p:nvSpPr>
        <p:spPr>
          <a:xfrm>
            <a:off x="1123950" y="4448175"/>
            <a:ext cx="247650" cy="504825"/>
          </a:xfrm>
          <a:prstGeom prst="downArrow">
            <a:avLst/>
          </a:prstGeom>
          <a:ln>
            <a:solidFill>
              <a:srgbClr val="FFAB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79375" y="1192426"/>
            <a:ext cx="4480522" cy="23447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94203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82267" y="353591"/>
            <a:ext cx="6192688" cy="808459"/>
          </a:xfrm>
        </p:spPr>
        <p:txBody>
          <a:bodyPr/>
          <a:lstStyle/>
          <a:p>
            <a:r>
              <a:rPr lang="pt-PT" dirty="0" smtClean="0"/>
              <a:t>Elongação dos pontos da corda</a:t>
            </a:r>
            <a:endParaRPr lang="pt-PT" dirty="0"/>
          </a:p>
        </p:txBody>
      </p:sp>
      <p:grpSp>
        <p:nvGrpSpPr>
          <p:cNvPr id="12" name="Group 11"/>
          <p:cNvGrpSpPr/>
          <p:nvPr/>
        </p:nvGrpSpPr>
        <p:grpSpPr>
          <a:xfrm>
            <a:off x="542925" y="1162050"/>
            <a:ext cx="2070093" cy="369332"/>
            <a:chOff x="1390650" y="4286250"/>
            <a:chExt cx="2070093" cy="369332"/>
          </a:xfrm>
        </p:grpSpPr>
        <p:grpSp>
          <p:nvGrpSpPr>
            <p:cNvPr id="83" name="Group 82"/>
            <p:cNvGrpSpPr/>
            <p:nvPr/>
          </p:nvGrpSpPr>
          <p:grpSpPr>
            <a:xfrm>
              <a:off x="2477001" y="4323021"/>
              <a:ext cx="983742" cy="276999"/>
              <a:chOff x="953001" y="4542096"/>
              <a:chExt cx="983742" cy="2769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1677120" y="4542096"/>
                    <a:ext cx="25962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b="1" i="1" smtClean="0">
                                  <a:solidFill>
                                    <a:srgbClr val="0066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t-PT" b="1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pt-PT" b="1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lang="en-GB" b="1" dirty="0">
                      <a:solidFill>
                        <a:srgbClr val="0066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77120" y="4542096"/>
                    <a:ext cx="259623" cy="276999"/>
                  </a:xfrm>
                  <a:prstGeom prst="rect">
                    <a:avLst/>
                  </a:prstGeom>
                  <a:blipFill rotWithShape="1">
                    <a:blip r:embed="rId2"/>
                    <a:stretch>
                      <a:fillRect l="-18605" r="-11628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pt-P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0" name="Straight Connector 79"/>
              <p:cNvCxnSpPr/>
              <p:nvPr/>
            </p:nvCxnSpPr>
            <p:spPr>
              <a:xfrm>
                <a:off x="953001" y="4720346"/>
                <a:ext cx="720000" cy="0"/>
              </a:xfrm>
              <a:prstGeom prst="line">
                <a:avLst/>
              </a:prstGeom>
              <a:ln w="25400">
                <a:solidFill>
                  <a:srgbClr val="00B0F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1390650" y="4286250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 smtClean="0"/>
                <a:t>Instante </a:t>
              </a:r>
              <a:endParaRPr lang="pt-PT" dirty="0"/>
            </a:p>
          </p:txBody>
        </p:sp>
      </p:grpSp>
      <p:pic>
        <p:nvPicPr>
          <p:cNvPr id="124" name="Picture 1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20" y="1209037"/>
            <a:ext cx="4320488" cy="2408940"/>
          </a:xfrm>
          <a:prstGeom prst="rect">
            <a:avLst/>
          </a:prstGeom>
        </p:spPr>
      </p:pic>
      <p:grpSp>
        <p:nvGrpSpPr>
          <p:cNvPr id="137" name="Group 136"/>
          <p:cNvGrpSpPr/>
          <p:nvPr/>
        </p:nvGrpSpPr>
        <p:grpSpPr>
          <a:xfrm>
            <a:off x="4823512" y="3692009"/>
            <a:ext cx="4320488" cy="2538330"/>
            <a:chOff x="2481295" y="3777734"/>
            <a:chExt cx="4320488" cy="2538330"/>
          </a:xfrm>
        </p:grpSpPr>
        <p:pic>
          <p:nvPicPr>
            <p:cNvPr id="126" name="Picture 125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81295" y="3824225"/>
              <a:ext cx="4320488" cy="2491839"/>
            </a:xfrm>
            <a:prstGeom prst="rect">
              <a:avLst/>
            </a:prstGeom>
          </p:spPr>
        </p:pic>
        <p:grpSp>
          <p:nvGrpSpPr>
            <p:cNvPr id="127" name="Group 126"/>
            <p:cNvGrpSpPr/>
            <p:nvPr/>
          </p:nvGrpSpPr>
          <p:grpSpPr>
            <a:xfrm>
              <a:off x="2897723" y="3777734"/>
              <a:ext cx="1964812" cy="369332"/>
              <a:chOff x="3307298" y="996434"/>
              <a:chExt cx="1964812" cy="369332"/>
            </a:xfrm>
          </p:grpSpPr>
          <p:grpSp>
            <p:nvGrpSpPr>
              <p:cNvPr id="128" name="Group 127"/>
              <p:cNvGrpSpPr/>
              <p:nvPr/>
            </p:nvGrpSpPr>
            <p:grpSpPr>
              <a:xfrm>
                <a:off x="4317542" y="1051659"/>
                <a:ext cx="954568" cy="276999"/>
                <a:chOff x="964742" y="5004534"/>
                <a:chExt cx="954568" cy="27699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0" name="TextBox 129"/>
                    <p:cNvSpPr txBox="1"/>
                    <p:nvPr/>
                  </p:nvSpPr>
                  <p:spPr>
                    <a:xfrm>
                      <a:off x="1659687" y="5004534"/>
                      <a:ext cx="25962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b="1" i="1" smtClean="0">
                                    <a:solidFill>
                                      <a:srgbClr val="000066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b="1" i="1" smtClean="0">
                                    <a:solidFill>
                                      <a:srgbClr val="000066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pt-PT" b="1" i="1" smtClean="0">
                                    <a:solidFill>
                                      <a:srgbClr val="000066"/>
                                    </a:solidFill>
                                    <a:latin typeface="Cambria Math" panose="02040503050406030204" pitchFamily="18" charset="0"/>
                                  </a:rPr>
                                  <m:t>𝟑</m:t>
                                </m:r>
                              </m:sub>
                            </m:sSub>
                          </m:oMath>
                        </m:oMathPara>
                      </a14:m>
                      <a:endParaRPr lang="en-GB" b="1" dirty="0">
                        <a:solidFill>
                          <a:srgbClr val="000066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30" name="TextBox 12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59687" y="5004534"/>
                      <a:ext cx="259623" cy="276999"/>
                    </a:xfrm>
                    <a:prstGeom prst="rect">
                      <a:avLst/>
                    </a:prstGeom>
                    <a:blipFill rotWithShape="1">
                      <a:blip r:embed="rId5"/>
                      <a:stretch>
                        <a:fillRect l="-18605" r="-11628" b="-1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t-PT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31" name="Straight Connector 130"/>
                <p:cNvCxnSpPr/>
                <p:nvPr/>
              </p:nvCxnSpPr>
              <p:spPr>
                <a:xfrm>
                  <a:off x="964742" y="5172937"/>
                  <a:ext cx="720000" cy="0"/>
                </a:xfrm>
                <a:prstGeom prst="line">
                  <a:avLst/>
                </a:prstGeom>
                <a:ln w="38100">
                  <a:solidFill>
                    <a:srgbClr val="000066"/>
                  </a:solidFill>
                  <a:prstDash val="solid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9" name="Rectangle 128"/>
              <p:cNvSpPr/>
              <p:nvPr/>
            </p:nvSpPr>
            <p:spPr>
              <a:xfrm>
                <a:off x="3307298" y="996434"/>
                <a:ext cx="10054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dirty="0"/>
                  <a:t>Instante</a:t>
                </a:r>
              </a:p>
            </p:txBody>
          </p:sp>
        </p:grpSp>
      </p:grpSp>
      <p:grpSp>
        <p:nvGrpSpPr>
          <p:cNvPr id="138" name="Group 137"/>
          <p:cNvGrpSpPr/>
          <p:nvPr/>
        </p:nvGrpSpPr>
        <p:grpSpPr>
          <a:xfrm>
            <a:off x="138145" y="3644384"/>
            <a:ext cx="4320488" cy="2488193"/>
            <a:chOff x="4357720" y="1148834"/>
            <a:chExt cx="4320488" cy="2488193"/>
          </a:xfrm>
        </p:grpSpPr>
        <p:pic>
          <p:nvPicPr>
            <p:cNvPr id="125" name="Picture 12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7720" y="1228087"/>
              <a:ext cx="4320488" cy="2408940"/>
            </a:xfrm>
            <a:prstGeom prst="rect">
              <a:avLst/>
            </a:prstGeom>
          </p:spPr>
        </p:pic>
        <p:grpSp>
          <p:nvGrpSpPr>
            <p:cNvPr id="132" name="Group 131"/>
            <p:cNvGrpSpPr/>
            <p:nvPr/>
          </p:nvGrpSpPr>
          <p:grpSpPr>
            <a:xfrm>
              <a:off x="4802723" y="1148834"/>
              <a:ext cx="1905557" cy="369332"/>
              <a:chOff x="3326348" y="682109"/>
              <a:chExt cx="1905557" cy="369332"/>
            </a:xfrm>
          </p:grpSpPr>
          <p:grpSp>
            <p:nvGrpSpPr>
              <p:cNvPr id="133" name="Group 132"/>
              <p:cNvGrpSpPr/>
              <p:nvPr/>
            </p:nvGrpSpPr>
            <p:grpSpPr>
              <a:xfrm>
                <a:off x="4265467" y="767779"/>
                <a:ext cx="966438" cy="276999"/>
                <a:chOff x="960292" y="4806379"/>
                <a:chExt cx="966438" cy="27699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35" name="TextBox 134"/>
                    <p:cNvSpPr txBox="1"/>
                    <p:nvPr/>
                  </p:nvSpPr>
                  <p:spPr>
                    <a:xfrm>
                      <a:off x="1667107" y="4806379"/>
                      <a:ext cx="259623" cy="27699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b="1" i="1" smtClean="0">
                                    <a:solidFill>
                                      <a:srgbClr val="0033CC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𝒕</m:t>
                                </m:r>
                              </m:e>
                              <m:sub>
                                <m:r>
                                  <a:rPr lang="pt-PT" b="1" i="1" smtClean="0">
                                    <a:solidFill>
                                      <a:srgbClr val="0033CC"/>
                                    </a:solidFill>
                                    <a:latin typeface="Cambria Math" panose="02040503050406030204" pitchFamily="18" charset="0"/>
                                  </a:rPr>
                                  <m:t>𝟐</m:t>
                                </m:r>
                              </m:sub>
                            </m:sSub>
                          </m:oMath>
                        </m:oMathPara>
                      </a14:m>
                      <a:endParaRPr lang="en-GB" b="1" dirty="0">
                        <a:solidFill>
                          <a:srgbClr val="0033CC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135" name="TextBox 13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667107" y="4806379"/>
                      <a:ext cx="259623" cy="276999"/>
                    </a:xfrm>
                    <a:prstGeom prst="rect">
                      <a:avLst/>
                    </a:prstGeom>
                    <a:blipFill rotWithShape="1">
                      <a:blip r:embed="rId7"/>
                      <a:stretch>
                        <a:fillRect l="-21429" r="-11905" b="-17778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pt-PT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cxnSp>
              <p:nvCxnSpPr>
                <p:cNvPr id="136" name="Straight Connector 135"/>
                <p:cNvCxnSpPr/>
                <p:nvPr/>
              </p:nvCxnSpPr>
              <p:spPr>
                <a:xfrm>
                  <a:off x="960292" y="4942085"/>
                  <a:ext cx="720000" cy="0"/>
                </a:xfrm>
                <a:prstGeom prst="line">
                  <a:avLst/>
                </a:prstGeom>
                <a:ln w="25400">
                  <a:solidFill>
                    <a:srgbClr val="0033CC"/>
                  </a:solidFill>
                  <a:prstDash val="sysDash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34" name="Rectangle 133"/>
              <p:cNvSpPr/>
              <p:nvPr/>
            </p:nvSpPr>
            <p:spPr>
              <a:xfrm>
                <a:off x="3326348" y="682109"/>
                <a:ext cx="1005403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pt-PT" dirty="0"/>
                  <a:t>Instante</a:t>
                </a:r>
              </a:p>
            </p:txBody>
          </p:sp>
        </p:grpSp>
      </p:grp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1926" y="2161309"/>
            <a:ext cx="3682221" cy="1088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4201111" y="1337320"/>
            <a:ext cx="4678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b="1" dirty="0" smtClean="0">
                <a:solidFill>
                  <a:srgbClr val="FF9900"/>
                </a:solidFill>
              </a:rPr>
              <a:t>Numa </a:t>
            </a:r>
            <a:r>
              <a:rPr lang="pt-PT" b="1" dirty="0">
                <a:solidFill>
                  <a:srgbClr val="FF9900"/>
                </a:solidFill>
              </a:rPr>
              <a:t>onda a </a:t>
            </a:r>
            <a:r>
              <a:rPr lang="pt-PT" b="1" dirty="0" smtClean="0">
                <a:solidFill>
                  <a:srgbClr val="FF9900"/>
                </a:solidFill>
              </a:rPr>
              <a:t>propagar-se </a:t>
            </a:r>
            <a:r>
              <a:rPr lang="pt-PT" b="1" dirty="0">
                <a:solidFill>
                  <a:srgbClr val="FF9900"/>
                </a:solidFill>
              </a:rPr>
              <a:t>numa corda, a </a:t>
            </a:r>
            <a:r>
              <a:rPr lang="pt-PT" b="1" dirty="0" smtClean="0">
                <a:solidFill>
                  <a:srgbClr val="FF9900"/>
                </a:solidFill>
              </a:rPr>
              <a:t>forma </a:t>
            </a:r>
            <a:r>
              <a:rPr lang="pt-PT" b="1" dirty="0">
                <a:solidFill>
                  <a:srgbClr val="FF9900"/>
                </a:solidFill>
              </a:rPr>
              <a:t>da onda é igual à forma </a:t>
            </a:r>
            <a:r>
              <a:rPr lang="pt-PT" b="1" dirty="0" smtClean="0">
                <a:solidFill>
                  <a:srgbClr val="FF9900"/>
                </a:solidFill>
              </a:rPr>
              <a:t>da corda.</a:t>
            </a:r>
            <a:endParaRPr lang="pt-PT" b="1" dirty="0">
              <a:solidFill>
                <a:srgbClr val="FF99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043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Propagação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141" y="3600677"/>
            <a:ext cx="4577718" cy="274297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4141" y="3610088"/>
            <a:ext cx="4577718" cy="2742973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9539" y="3867263"/>
            <a:ext cx="4571622" cy="2742973"/>
          </a:xfrm>
          <a:prstGeom prst="rect">
            <a:avLst/>
          </a:prstGeom>
        </p:spPr>
      </p:pic>
      <p:grpSp>
        <p:nvGrpSpPr>
          <p:cNvPr id="86" name="Group 85"/>
          <p:cNvGrpSpPr/>
          <p:nvPr/>
        </p:nvGrpSpPr>
        <p:grpSpPr>
          <a:xfrm>
            <a:off x="2196677" y="3586481"/>
            <a:ext cx="5396668" cy="2931082"/>
            <a:chOff x="1187027" y="1538606"/>
            <a:chExt cx="5396668" cy="2931082"/>
          </a:xfrm>
        </p:grpSpPr>
        <p:cxnSp>
          <p:nvCxnSpPr>
            <p:cNvPr id="46" name="Straight Arrow Connector 45"/>
            <p:cNvCxnSpPr/>
            <p:nvPr/>
          </p:nvCxnSpPr>
          <p:spPr>
            <a:xfrm>
              <a:off x="1650355" y="3050039"/>
              <a:ext cx="4752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TextBox 48"/>
                <p:cNvSpPr txBox="1"/>
                <p:nvPr/>
              </p:nvSpPr>
              <p:spPr>
                <a:xfrm>
                  <a:off x="1311640" y="2066451"/>
                  <a:ext cx="4789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PT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49" name="TextBox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1640" y="2066451"/>
                  <a:ext cx="478971" cy="369332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TextBox 49"/>
                <p:cNvSpPr txBox="1"/>
                <p:nvPr/>
              </p:nvSpPr>
              <p:spPr>
                <a:xfrm>
                  <a:off x="1187027" y="3643599"/>
                  <a:ext cx="478971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PT" b="0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PT" i="1" dirty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50" name="TextBox 4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87027" y="3643599"/>
                  <a:ext cx="478971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r="-2532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51" name="Straight Arrow Connector 50"/>
            <p:cNvCxnSpPr/>
            <p:nvPr/>
          </p:nvCxnSpPr>
          <p:spPr>
            <a:xfrm flipH="1" flipV="1">
              <a:off x="1676566" y="1538606"/>
              <a:ext cx="9032" cy="2931082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1325507" y="1556565"/>
              <a:ext cx="42221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i="1" dirty="0" smtClean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rPr>
                <a:t>y</a:t>
              </a:r>
              <a:endParaRPr lang="en-GB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3" name="TextBox 52"/>
                <p:cNvSpPr txBox="1"/>
                <p:nvPr/>
              </p:nvSpPr>
              <p:spPr>
                <a:xfrm>
                  <a:off x="1437561" y="2917014"/>
                  <a:ext cx="19236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PT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53" name="TextBox 5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561" y="2917014"/>
                  <a:ext cx="192360" cy="276999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25000" r="-25000" b="-8696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4" name="TextBox 53"/>
            <p:cNvSpPr txBox="1"/>
            <p:nvPr/>
          </p:nvSpPr>
          <p:spPr>
            <a:xfrm>
              <a:off x="6214086" y="2950544"/>
              <a:ext cx="36960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i="1" dirty="0" smtClean="0">
                  <a:solidFill>
                    <a:srgbClr val="000000"/>
                  </a:solidFill>
                  <a:latin typeface="Cambria Math" panose="02040503050406030204" pitchFamily="18" charset="0"/>
                  <a:ea typeface="Cambria Math" panose="02040503050406030204" pitchFamily="18" charset="0"/>
                  <a:cs typeface="Verdana" panose="020B0604030504040204" pitchFamily="34" charset="0"/>
                </a:rPr>
                <a:t>x</a:t>
              </a:r>
              <a:endParaRPr lang="en-GB" dirty="0">
                <a:solidFill>
                  <a:srgbClr val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TextBox 54"/>
                <p:cNvSpPr txBox="1"/>
                <p:nvPr/>
              </p:nvSpPr>
              <p:spPr>
                <a:xfrm>
                  <a:off x="2140616" y="3060181"/>
                  <a:ext cx="3077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1" i="1" smtClean="0">
                                <a:solidFill>
                                  <a:srgbClr val="FFAB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1" i="1" smtClean="0">
                                <a:solidFill>
                                  <a:srgbClr val="FFAB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pt-PT" b="1" i="1" smtClean="0">
                                <a:solidFill>
                                  <a:srgbClr val="FFAB00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GB" b="1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55" name="TextBox 5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40616" y="3060181"/>
                  <a:ext cx="307713" cy="276999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l="-10000" r="-8000" b="-17778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TextBox 55"/>
                <p:cNvSpPr txBox="1"/>
                <p:nvPr/>
              </p:nvSpPr>
              <p:spPr>
                <a:xfrm>
                  <a:off x="4839371" y="3047821"/>
                  <a:ext cx="2926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56" name="TextBox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39371" y="3047821"/>
                  <a:ext cx="292644" cy="276999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l="-8333" r="-6250" b="-17778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TextBox 56"/>
                <p:cNvSpPr txBox="1"/>
                <p:nvPr/>
              </p:nvSpPr>
              <p:spPr>
                <a:xfrm>
                  <a:off x="3222428" y="3051942"/>
                  <a:ext cx="2926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57" name="TextBox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22428" y="3051942"/>
                  <a:ext cx="292644" cy="276999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l="-8333" r="-6250" b="-17778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TextBox 57"/>
                <p:cNvSpPr txBox="1"/>
                <p:nvPr/>
              </p:nvSpPr>
              <p:spPr>
                <a:xfrm>
                  <a:off x="3755450" y="3055513"/>
                  <a:ext cx="3077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1" i="1" smtClean="0">
                                <a:solidFill>
                                  <a:srgbClr val="96C83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1" i="1" smtClean="0">
                                <a:solidFill>
                                  <a:srgbClr val="96C832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pt-PT" b="1" i="1" smtClean="0">
                                <a:solidFill>
                                  <a:srgbClr val="96C832"/>
                                </a:solidFill>
                                <a:latin typeface="Cambria Math" panose="02040503050406030204" pitchFamily="18" charset="0"/>
                              </a:rPr>
                              <m:t>𝟒</m:t>
                            </m:r>
                          </m:sub>
                        </m:sSub>
                      </m:oMath>
                    </m:oMathPara>
                  </a14:m>
                  <a:endParaRPr lang="en-GB" b="1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58" name="TextBox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5450" y="3055513"/>
                  <a:ext cx="307713" cy="276999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l="-10000" r="-8000" b="-1739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TextBox 58"/>
                <p:cNvSpPr txBox="1"/>
                <p:nvPr/>
              </p:nvSpPr>
              <p:spPr>
                <a:xfrm>
                  <a:off x="4288472" y="3044174"/>
                  <a:ext cx="3077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1" i="1" smtClean="0">
                                <a:solidFill>
                                  <a:srgbClr val="FFAB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1" i="1" smtClean="0">
                                <a:solidFill>
                                  <a:srgbClr val="FFAB00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pt-PT" b="1" i="1" smtClean="0">
                                <a:solidFill>
                                  <a:srgbClr val="FFAB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sub>
                        </m:sSub>
                      </m:oMath>
                    </m:oMathPara>
                  </a14:m>
                  <a:endParaRPr lang="en-GB" b="1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TextBox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288472" y="3044174"/>
                  <a:ext cx="307713" cy="276999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l="-7843" r="-7843" b="-19565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TextBox 59"/>
                <p:cNvSpPr txBox="1"/>
                <p:nvPr/>
              </p:nvSpPr>
              <p:spPr>
                <a:xfrm>
                  <a:off x="2632021" y="3068540"/>
                  <a:ext cx="2926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60" name="TextBox 5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2021" y="3068540"/>
                  <a:ext cx="292644" cy="276999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l="-8333" r="-6250" b="-1739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/>
                <p:cNvSpPr txBox="1"/>
                <p:nvPr/>
              </p:nvSpPr>
              <p:spPr>
                <a:xfrm>
                  <a:off x="1557817" y="3062318"/>
                  <a:ext cx="2926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61" name="TextBox 6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7817" y="3062318"/>
                  <a:ext cx="292644" cy="276999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 l="-8333" r="-6250" b="-1739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TextBox 69"/>
                <p:cNvSpPr txBox="1"/>
                <p:nvPr/>
              </p:nvSpPr>
              <p:spPr>
                <a:xfrm>
                  <a:off x="5354516" y="3055512"/>
                  <a:ext cx="292644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00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00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70" name="TextBox 6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4516" y="3055512"/>
                  <a:ext cx="292644" cy="276999"/>
                </a:xfrm>
                <a:prstGeom prst="rect">
                  <a:avLst/>
                </a:prstGeom>
                <a:blipFill rotWithShape="1">
                  <a:blip r:embed="rId15"/>
                  <a:stretch>
                    <a:fillRect l="-10417" r="-4167" b="-1739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TextBox 38"/>
                <p:cNvSpPr txBox="1"/>
                <p:nvPr/>
              </p:nvSpPr>
              <p:spPr>
                <a:xfrm>
                  <a:off x="5853073" y="3077643"/>
                  <a:ext cx="30771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1" i="1" smtClean="0">
                                <a:solidFill>
                                  <a:srgbClr val="96C832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1" i="1" smtClean="0">
                                <a:solidFill>
                                  <a:srgbClr val="96C832"/>
                                </a:solidFill>
                                <a:latin typeface="Cambria Math" panose="02040503050406030204" pitchFamily="18" charset="0"/>
                              </a:rPr>
                              <m:t>𝒙</m:t>
                            </m:r>
                          </m:e>
                          <m:sub>
                            <m:r>
                              <a:rPr lang="pt-PT" b="1" i="1" smtClean="0">
                                <a:solidFill>
                                  <a:srgbClr val="96C832"/>
                                </a:solidFill>
                                <a:latin typeface="Cambria Math" panose="02040503050406030204" pitchFamily="18" charset="0"/>
                              </a:rPr>
                              <m:t>𝟖</m:t>
                            </m:r>
                          </m:sub>
                        </m:sSub>
                      </m:oMath>
                    </m:oMathPara>
                  </a14:m>
                  <a:endParaRPr lang="en-GB" b="1" dirty="0">
                    <a:solidFill>
                      <a:srgbClr val="000000"/>
                    </a:solidFill>
                  </a:endParaRPr>
                </a:p>
              </p:txBody>
            </p:sp>
          </mc:Choice>
          <mc:Fallback xmlns="">
            <p:sp>
              <p:nvSpPr>
                <p:cNvPr id="39" name="TextBox 3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53073" y="3077643"/>
                  <a:ext cx="307713" cy="276999"/>
                </a:xfrm>
                <a:prstGeom prst="rect">
                  <a:avLst/>
                </a:prstGeom>
                <a:blipFill rotWithShape="1">
                  <a:blip r:embed="rId16"/>
                  <a:stretch>
                    <a:fillRect l="-10000" r="-8000" b="-17778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3" name="Group 82"/>
          <p:cNvGrpSpPr/>
          <p:nvPr/>
        </p:nvGrpSpPr>
        <p:grpSpPr>
          <a:xfrm>
            <a:off x="1305426" y="922596"/>
            <a:ext cx="983742" cy="276999"/>
            <a:chOff x="953001" y="4542096"/>
            <a:chExt cx="983742" cy="2769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7" name="TextBox 76"/>
                <p:cNvSpPr txBox="1"/>
                <p:nvPr/>
              </p:nvSpPr>
              <p:spPr>
                <a:xfrm>
                  <a:off x="1677120" y="4542096"/>
                  <a:ext cx="2596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1" i="1" smtClean="0">
                                <a:solidFill>
                                  <a:srgbClr val="0066FF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1" i="1" smtClean="0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pt-PT" b="1" i="1" smtClean="0">
                                <a:solidFill>
                                  <a:srgbClr val="0066FF"/>
                                </a:solidFill>
                                <a:latin typeface="Cambria Math" panose="02040503050406030204" pitchFamily="18" charset="0"/>
                              </a:rPr>
                              <m:t>𝟏</m:t>
                            </m:r>
                          </m:sub>
                        </m:sSub>
                      </m:oMath>
                    </m:oMathPara>
                  </a14:m>
                  <a:endParaRPr lang="en-GB" b="1" dirty="0">
                    <a:solidFill>
                      <a:srgbClr val="0066FF"/>
                    </a:solidFill>
                  </a:endParaRPr>
                </a:p>
              </p:txBody>
            </p:sp>
          </mc:Choice>
          <mc:Fallback xmlns="">
            <p:sp>
              <p:nvSpPr>
                <p:cNvPr id="77" name="TextBox 7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77120" y="4542096"/>
                  <a:ext cx="259623" cy="276999"/>
                </a:xfrm>
                <a:prstGeom prst="rect">
                  <a:avLst/>
                </a:prstGeom>
                <a:blipFill rotWithShape="1">
                  <a:blip r:embed="rId17"/>
                  <a:stretch>
                    <a:fillRect l="-20930" r="-9302" b="-1739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0" name="Straight Connector 79"/>
            <p:cNvCxnSpPr/>
            <p:nvPr/>
          </p:nvCxnSpPr>
          <p:spPr>
            <a:xfrm>
              <a:off x="953001" y="4720346"/>
              <a:ext cx="720000" cy="0"/>
            </a:xfrm>
            <a:prstGeom prst="line">
              <a:avLst/>
            </a:prstGeom>
            <a:ln w="25400">
              <a:solidFill>
                <a:srgbClr val="00B0F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4" name="Group 83"/>
          <p:cNvGrpSpPr/>
          <p:nvPr/>
        </p:nvGrpSpPr>
        <p:grpSpPr>
          <a:xfrm>
            <a:off x="4151167" y="939229"/>
            <a:ext cx="966438" cy="276999"/>
            <a:chOff x="960292" y="4806379"/>
            <a:chExt cx="966438" cy="2769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TextBox 77"/>
                <p:cNvSpPr txBox="1"/>
                <p:nvPr/>
              </p:nvSpPr>
              <p:spPr>
                <a:xfrm>
                  <a:off x="1667107" y="4806379"/>
                  <a:ext cx="2596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1" i="1" smtClean="0">
                                <a:solidFill>
                                  <a:srgbClr val="0033CC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pt-PT" b="1" i="1" smtClean="0">
                                <a:solidFill>
                                  <a:srgbClr val="0033CC"/>
                                </a:solidFill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b>
                        </m:sSub>
                      </m:oMath>
                    </m:oMathPara>
                  </a14:m>
                  <a:endParaRPr lang="en-GB" b="1" dirty="0">
                    <a:solidFill>
                      <a:srgbClr val="0033CC"/>
                    </a:solidFill>
                  </a:endParaRPr>
                </a:p>
              </p:txBody>
            </p:sp>
          </mc:Choice>
          <mc:Fallback xmlns="">
            <p:sp>
              <p:nvSpPr>
                <p:cNvPr id="78" name="TextBox 7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7107" y="4806379"/>
                  <a:ext cx="259623" cy="276999"/>
                </a:xfrm>
                <a:prstGeom prst="rect">
                  <a:avLst/>
                </a:prstGeom>
                <a:blipFill rotWithShape="1">
                  <a:blip r:embed="rId18"/>
                  <a:stretch>
                    <a:fillRect l="-20930" r="-9302" b="-1739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1" name="Straight Connector 80"/>
            <p:cNvCxnSpPr/>
            <p:nvPr/>
          </p:nvCxnSpPr>
          <p:spPr>
            <a:xfrm>
              <a:off x="960292" y="4942085"/>
              <a:ext cx="720000" cy="0"/>
            </a:xfrm>
            <a:prstGeom prst="line">
              <a:avLst/>
            </a:prstGeom>
            <a:ln w="25400">
              <a:solidFill>
                <a:srgbClr val="0033CC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5" name="Group 84"/>
          <p:cNvGrpSpPr/>
          <p:nvPr/>
        </p:nvGrpSpPr>
        <p:grpSpPr>
          <a:xfrm>
            <a:off x="6946442" y="851634"/>
            <a:ext cx="954568" cy="276999"/>
            <a:chOff x="964742" y="5004534"/>
            <a:chExt cx="954568" cy="2769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/>
                <p:cNvSpPr txBox="1"/>
                <p:nvPr/>
              </p:nvSpPr>
              <p:spPr>
                <a:xfrm>
                  <a:off x="1659687" y="5004534"/>
                  <a:ext cx="2596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b="1" i="1" smtClean="0">
                                <a:solidFill>
                                  <a:srgbClr val="000066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b="1" i="1" smtClean="0">
                                <a:solidFill>
                                  <a:srgbClr val="000066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pt-PT" b="1" i="1" smtClean="0">
                                <a:solidFill>
                                  <a:srgbClr val="000066"/>
                                </a:solidFill>
                                <a:latin typeface="Cambria Math" panose="02040503050406030204" pitchFamily="18" charset="0"/>
                              </a:rPr>
                              <m:t>𝟑</m:t>
                            </m:r>
                          </m:sub>
                        </m:sSub>
                      </m:oMath>
                    </m:oMathPara>
                  </a14:m>
                  <a:endParaRPr lang="en-GB" b="1" dirty="0">
                    <a:solidFill>
                      <a:srgbClr val="000066"/>
                    </a:solidFill>
                  </a:endParaRPr>
                </a:p>
              </p:txBody>
            </p:sp>
          </mc:Choice>
          <mc:Fallback xmlns="">
            <p:sp>
              <p:nvSpPr>
                <p:cNvPr id="79" name="TextBox 7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687" y="5004534"/>
                  <a:ext cx="259623" cy="276999"/>
                </a:xfrm>
                <a:prstGeom prst="rect">
                  <a:avLst/>
                </a:prstGeom>
                <a:blipFill rotWithShape="1">
                  <a:blip r:embed="rId19"/>
                  <a:stretch>
                    <a:fillRect l="-21429" r="-11905" b="-17778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82" name="Straight Connector 81"/>
            <p:cNvCxnSpPr/>
            <p:nvPr/>
          </p:nvCxnSpPr>
          <p:spPr>
            <a:xfrm>
              <a:off x="964742" y="5172937"/>
              <a:ext cx="720000" cy="0"/>
            </a:xfrm>
            <a:prstGeom prst="line">
              <a:avLst/>
            </a:prstGeom>
            <a:ln w="38100">
              <a:solidFill>
                <a:srgbClr val="000066"/>
              </a:solidFill>
              <a:prstDash val="soli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7" name="Group 86"/>
          <p:cNvGrpSpPr/>
          <p:nvPr/>
        </p:nvGrpSpPr>
        <p:grpSpPr>
          <a:xfrm>
            <a:off x="3247198" y="3845121"/>
            <a:ext cx="540000" cy="292483"/>
            <a:chOff x="2237548" y="1797246"/>
            <a:chExt cx="540000" cy="29248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2335642" y="1797246"/>
                  <a:ext cx="33239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1" i="1" smtClean="0">
                            <a:solidFill>
                              <a:srgbClr val="FFAB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pt-PT" b="1" i="1" smtClean="0">
                            <a:solidFill>
                              <a:srgbClr val="FFAB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en-GB" b="1" dirty="0">
                    <a:solidFill>
                      <a:srgbClr val="FFAB00"/>
                    </a:solidFill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5642" y="1797246"/>
                  <a:ext cx="332399" cy="276999"/>
                </a:xfrm>
                <a:prstGeom prst="rect">
                  <a:avLst/>
                </a:prstGeom>
                <a:blipFill rotWithShape="1">
                  <a:blip r:embed="rId20"/>
                  <a:stretch>
                    <a:fillRect l="-16667" r="-11111" b="-8889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41" name="Straight Arrow Connector 40"/>
            <p:cNvCxnSpPr/>
            <p:nvPr/>
          </p:nvCxnSpPr>
          <p:spPr>
            <a:xfrm>
              <a:off x="2237548" y="2089729"/>
              <a:ext cx="540000" cy="0"/>
            </a:xfrm>
            <a:prstGeom prst="straightConnector1">
              <a:avLst/>
            </a:prstGeom>
            <a:ln w="38100">
              <a:solidFill>
                <a:srgbClr val="FF99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8" name="Group 87"/>
          <p:cNvGrpSpPr/>
          <p:nvPr/>
        </p:nvGrpSpPr>
        <p:grpSpPr>
          <a:xfrm>
            <a:off x="5729478" y="4396509"/>
            <a:ext cx="540000" cy="302008"/>
            <a:chOff x="8558403" y="1834284"/>
            <a:chExt cx="540000" cy="302008"/>
          </a:xfrm>
        </p:grpSpPr>
        <p:cxnSp>
          <p:nvCxnSpPr>
            <p:cNvPr id="43" name="Straight Arrow Connector 42"/>
            <p:cNvCxnSpPr/>
            <p:nvPr/>
          </p:nvCxnSpPr>
          <p:spPr>
            <a:xfrm>
              <a:off x="8558403" y="2136292"/>
              <a:ext cx="540000" cy="0"/>
            </a:xfrm>
            <a:prstGeom prst="straightConnector1">
              <a:avLst/>
            </a:prstGeom>
            <a:ln w="38100">
              <a:solidFill>
                <a:srgbClr val="FF9900"/>
              </a:solidFill>
              <a:tailEnd type="stealt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TextBox 43"/>
                <p:cNvSpPr txBox="1"/>
                <p:nvPr/>
              </p:nvSpPr>
              <p:spPr>
                <a:xfrm>
                  <a:off x="8713647" y="1834284"/>
                  <a:ext cx="33239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GB" b="1" i="1" smtClean="0">
                            <a:solidFill>
                              <a:srgbClr val="FFAB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∆</m:t>
                        </m:r>
                        <m:r>
                          <a:rPr lang="pt-PT" b="1" i="1" smtClean="0">
                            <a:solidFill>
                              <a:srgbClr val="FFAB0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𝒙</m:t>
                        </m:r>
                      </m:oMath>
                    </m:oMathPara>
                  </a14:m>
                  <a:endParaRPr lang="en-GB" b="1" dirty="0">
                    <a:solidFill>
                      <a:srgbClr val="FFAB00"/>
                    </a:solidFill>
                  </a:endParaRPr>
                </a:p>
              </p:txBody>
            </p:sp>
          </mc:Choice>
          <mc:Fallback xmlns="">
            <p:sp>
              <p:nvSpPr>
                <p:cNvPr id="44" name="TextBox 4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713647" y="1834284"/>
                  <a:ext cx="332399" cy="276999"/>
                </a:xfrm>
                <a:prstGeom prst="rect">
                  <a:avLst/>
                </a:prstGeom>
                <a:blipFill rotWithShape="1">
                  <a:blip r:embed="rId21"/>
                  <a:stretch>
                    <a:fillRect l="-14545" r="-10909" b="-8696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8" name="Picture 7"/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746" y="1113787"/>
            <a:ext cx="2700305" cy="150558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3271" y="1113787"/>
            <a:ext cx="2700305" cy="1505588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6971" y="1109600"/>
            <a:ext cx="2700305" cy="155740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/>
              <p:cNvSpPr txBox="1"/>
              <p:nvPr/>
            </p:nvSpPr>
            <p:spPr>
              <a:xfrm>
                <a:off x="304800" y="3019425"/>
                <a:ext cx="862012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 smtClean="0"/>
                  <a:t>Entre o </a:t>
                </a:r>
                <a:r>
                  <a:rPr lang="pt-PT" sz="2000" dirty="0"/>
                  <a:t>instante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b="0" i="1" smtClean="0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 smtClean="0"/>
                  <a:t>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3</m:t>
                        </m:r>
                      </m:sub>
                    </m:sSub>
                  </m:oMath>
                </a14:m>
                <a:r>
                  <a:rPr lang="pt-PT" sz="2000" dirty="0" smtClean="0"/>
                  <a:t> </a:t>
                </a:r>
                <a:r>
                  <a:rPr lang="pt-PT" sz="2000" dirty="0"/>
                  <a:t>a </a:t>
                </a:r>
                <a:r>
                  <a:rPr lang="pt-PT" sz="2000" b="1" dirty="0">
                    <a:solidFill>
                      <a:srgbClr val="FF9900"/>
                    </a:solidFill>
                  </a:rPr>
                  <a:t>onda propagou-se </a:t>
                </a:r>
                <a:r>
                  <a:rPr lang="pt-PT" sz="2000" dirty="0" smtClean="0"/>
                  <a:t>tendo-se 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deslocado </a:t>
                </a:r>
                <a14:m>
                  <m:oMath xmlns:m="http://schemas.openxmlformats.org/officeDocument/2006/math">
                    <m:r>
                      <a:rPr lang="pt-PT" sz="2000" b="1" i="1" dirty="0" smtClean="0">
                        <a:solidFill>
                          <a:srgbClr val="FF9900"/>
                        </a:solidFill>
                        <a:latin typeface="Cambria Math"/>
                        <a:ea typeface="Cambria Math"/>
                      </a:rPr>
                      <m:t>∆</m:t>
                    </m:r>
                    <m:r>
                      <a:rPr lang="pt-PT" sz="2000" b="1" i="1" dirty="0" smtClean="0">
                        <a:solidFill>
                          <a:srgbClr val="FF9900"/>
                        </a:solidFill>
                        <a:latin typeface="Cambria Math"/>
                      </a:rPr>
                      <m:t>𝒙</m:t>
                    </m:r>
                  </m:oMath>
                </a14:m>
                <a:r>
                  <a:rPr lang="pt-PT" sz="2000" b="1" dirty="0" smtClean="0">
                    <a:solidFill>
                      <a:srgbClr val="FF9900"/>
                    </a:solidFill>
                  </a:rPr>
                  <a:t> </a:t>
                </a:r>
                <a:r>
                  <a:rPr lang="pt-PT" sz="2000" dirty="0" smtClean="0"/>
                  <a:t>. </a:t>
                </a:r>
                <a:endParaRPr lang="pt-PT" sz="2000" dirty="0"/>
              </a:p>
            </p:txBody>
          </p:sp>
        </mc:Choice>
        <mc:Fallback>
          <p:sp>
            <p:nvSpPr>
              <p:cNvPr id="16" name="TextBox 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800" y="3019425"/>
                <a:ext cx="8620125" cy="400110"/>
              </a:xfrm>
              <a:prstGeom prst="rect">
                <a:avLst/>
              </a:prstGeom>
              <a:blipFill rotWithShape="1">
                <a:blip r:embed="rId25"/>
                <a:stretch>
                  <a:fillRect l="-707" t="-6061" b="-2727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16877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48444"/>
            <a:ext cx="6192688" cy="808459"/>
          </a:xfrm>
        </p:spPr>
        <p:txBody>
          <a:bodyPr/>
          <a:lstStyle/>
          <a:p>
            <a:r>
              <a:rPr lang="pt-PT" dirty="0" smtClean="0"/>
              <a:t>Periodicidade espacial</a:t>
            </a:r>
            <a:endParaRPr lang="pt-PT" dirty="0"/>
          </a:p>
        </p:txBody>
      </p:sp>
      <p:grpSp>
        <p:nvGrpSpPr>
          <p:cNvPr id="12" name="Group 11"/>
          <p:cNvGrpSpPr/>
          <p:nvPr/>
        </p:nvGrpSpPr>
        <p:grpSpPr>
          <a:xfrm>
            <a:off x="76200" y="1266825"/>
            <a:ext cx="2081313" cy="369332"/>
            <a:chOff x="1390650" y="4286250"/>
            <a:chExt cx="2081313" cy="369332"/>
          </a:xfrm>
        </p:grpSpPr>
        <p:grpSp>
          <p:nvGrpSpPr>
            <p:cNvPr id="83" name="Group 82"/>
            <p:cNvGrpSpPr/>
            <p:nvPr/>
          </p:nvGrpSpPr>
          <p:grpSpPr>
            <a:xfrm>
              <a:off x="2477001" y="4323021"/>
              <a:ext cx="994962" cy="276999"/>
              <a:chOff x="953001" y="4542096"/>
              <a:chExt cx="994962" cy="2769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7" name="TextBox 76"/>
                  <p:cNvSpPr txBox="1"/>
                  <p:nvPr/>
                </p:nvSpPr>
                <p:spPr>
                  <a:xfrm>
                    <a:off x="1677120" y="4542096"/>
                    <a:ext cx="27084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b="1" i="1" smtClean="0">
                                  <a:solidFill>
                                    <a:srgbClr val="0066FF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t-PT" b="1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pt-PT" b="1" i="1" smtClean="0">
                                  <a:solidFill>
                                    <a:srgbClr val="0066FF"/>
                                  </a:solidFill>
                                  <a:latin typeface="Cambria Math" panose="02040503050406030204" pitchFamily="18" charset="0"/>
                                </a:rPr>
                                <m:t>𝟏</m:t>
                              </m:r>
                            </m:sub>
                          </m:sSub>
                        </m:oMath>
                      </m:oMathPara>
                    </a14:m>
                    <a:endParaRPr lang="en-GB" b="1" dirty="0">
                      <a:solidFill>
                        <a:srgbClr val="0066FF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7" name="TextBox 7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77120" y="4542096"/>
                    <a:ext cx="259623" cy="276999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 l="-21429" r="-11905" b="-17391"/>
                    </a:stretch>
                  </a:blipFill>
                </p:spPr>
                <p:txBody>
                  <a:bodyPr/>
                  <a:lstStyle/>
                  <a:p>
                    <a:r>
                      <a:rPr lang="pt-P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80" name="Straight Connector 79"/>
              <p:cNvCxnSpPr/>
              <p:nvPr/>
            </p:nvCxnSpPr>
            <p:spPr>
              <a:xfrm>
                <a:off x="953001" y="4720346"/>
                <a:ext cx="720000" cy="0"/>
              </a:xfrm>
              <a:prstGeom prst="line">
                <a:avLst/>
              </a:prstGeom>
              <a:ln w="25400">
                <a:solidFill>
                  <a:srgbClr val="00B0F0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" name="TextBox 9"/>
            <p:cNvSpPr txBox="1"/>
            <p:nvPr/>
          </p:nvSpPr>
          <p:spPr>
            <a:xfrm>
              <a:off x="1390650" y="4286250"/>
              <a:ext cx="106952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t-PT" dirty="0" smtClean="0"/>
                <a:t>Instante </a:t>
              </a:r>
              <a:endParaRPr lang="pt-PT" dirty="0"/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298869" y="1209675"/>
                <a:ext cx="4749882" cy="1323439"/>
              </a:xfrm>
              <a:prstGeom prst="rect">
                <a:avLst/>
              </a:prstGeom>
              <a:noFill/>
              <a:ln>
                <a:solidFill>
                  <a:srgbClr val="FF99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000" dirty="0" smtClean="0"/>
                  <a:t>Pontos com 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igual elongação </a:t>
                </a:r>
                <a:r>
                  <a:rPr lang="pt-PT" sz="2000" dirty="0" smtClean="0"/>
                  <a:t>(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 smtClean="0"/>
                  <a:t>)</a:t>
                </a:r>
              </a:p>
              <a:p>
                <a:pPr algn="ctr"/>
                <a:endParaRPr lang="pt-PT" sz="2000" b="1" dirty="0" smtClean="0"/>
              </a:p>
              <a:p>
                <a:pPr algn="ctr"/>
                <a:r>
                  <a:rPr lang="pt-PT" sz="2000" dirty="0" smtClean="0">
                    <a:sym typeface="Symbol"/>
                  </a:rPr>
                  <a:t></a:t>
                </a:r>
              </a:p>
              <a:p>
                <a:pPr algn="ctr"/>
                <a:r>
                  <a:rPr lang="pt-PT" sz="2000" b="1" dirty="0" smtClean="0">
                    <a:solidFill>
                      <a:srgbClr val="FF9900"/>
                    </a:solidFill>
                    <a:sym typeface="Symbol"/>
                  </a:rPr>
                  <a:t>Igual estado de vibração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 </a:t>
                </a:r>
                <a:endParaRPr lang="pt-PT" sz="2000" b="1" dirty="0">
                  <a:solidFill>
                    <a:srgbClr val="FF99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8869" y="1209675"/>
                <a:ext cx="4749882" cy="1323439"/>
              </a:xfrm>
              <a:prstGeom prst="rect">
                <a:avLst/>
              </a:prstGeom>
              <a:blipFill rotWithShape="1">
                <a:blip r:embed="rId16"/>
                <a:stretch>
                  <a:fillRect t="-1364" b="-6818"/>
                </a:stretch>
              </a:blipFill>
              <a:ln>
                <a:solidFill>
                  <a:srgbClr val="FF9900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/>
          <p:cNvCxnSpPr/>
          <p:nvPr/>
        </p:nvCxnSpPr>
        <p:spPr>
          <a:xfrm flipV="1">
            <a:off x="2886075" y="2025283"/>
            <a:ext cx="1285875" cy="451218"/>
          </a:xfrm>
          <a:prstGeom prst="straightConnector1">
            <a:avLst/>
          </a:prstGeom>
          <a:ln w="28575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6" name="TextBox 115"/>
              <p:cNvSpPr txBox="1"/>
              <p:nvPr/>
            </p:nvSpPr>
            <p:spPr>
              <a:xfrm>
                <a:off x="733734" y="5238750"/>
                <a:ext cx="4838082" cy="1015663"/>
              </a:xfrm>
              <a:prstGeom prst="rect">
                <a:avLst/>
              </a:prstGeom>
              <a:noFill/>
              <a:ln>
                <a:solidFill>
                  <a:srgbClr val="96C83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000" dirty="0" smtClean="0"/>
                  <a:t>Pontos com </a:t>
                </a:r>
                <a:r>
                  <a:rPr lang="pt-PT" sz="2000" b="1" dirty="0" smtClean="0">
                    <a:solidFill>
                      <a:srgbClr val="96C832"/>
                    </a:solidFill>
                  </a:rPr>
                  <a:t>igual elongação </a:t>
                </a:r>
                <a:r>
                  <a:rPr lang="pt-PT" sz="2000" dirty="0" smtClean="0"/>
                  <a:t>(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</a:rPr>
                      <m:t>=0</m:t>
                    </m:r>
                  </m:oMath>
                </a14:m>
                <a:r>
                  <a:rPr lang="pt-PT" sz="2000" dirty="0" smtClean="0"/>
                  <a:t>)</a:t>
                </a:r>
              </a:p>
              <a:p>
                <a:pPr algn="ctr"/>
                <a:r>
                  <a:rPr lang="pt-PT" sz="2000" dirty="0" smtClean="0">
                    <a:sym typeface="Symbol"/>
                  </a:rPr>
                  <a:t></a:t>
                </a:r>
              </a:p>
              <a:p>
                <a:pPr algn="ctr"/>
                <a:r>
                  <a:rPr lang="pt-PT" sz="2000" b="1" dirty="0" smtClean="0">
                    <a:solidFill>
                      <a:srgbClr val="96C832"/>
                    </a:solidFill>
                    <a:sym typeface="Symbol"/>
                  </a:rPr>
                  <a:t>Igual estado de vibração</a:t>
                </a:r>
                <a:r>
                  <a:rPr lang="pt-PT" sz="2000" b="1" dirty="0" smtClean="0">
                    <a:solidFill>
                      <a:srgbClr val="96C832"/>
                    </a:solidFill>
                  </a:rPr>
                  <a:t> </a:t>
                </a:r>
                <a:endParaRPr lang="pt-PT" sz="2000" b="1" dirty="0">
                  <a:solidFill>
                    <a:srgbClr val="96C832"/>
                  </a:solidFill>
                </a:endParaRPr>
              </a:p>
            </p:txBody>
          </p:sp>
        </mc:Choice>
        <mc:Fallback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3734" y="5238750"/>
                <a:ext cx="4838082" cy="1015663"/>
              </a:xfrm>
              <a:prstGeom prst="rect">
                <a:avLst/>
              </a:prstGeom>
              <a:blipFill rotWithShape="1">
                <a:blip r:embed="rId17"/>
                <a:stretch>
                  <a:fillRect t="-1775" b="-9467"/>
                </a:stretch>
              </a:blipFill>
              <a:ln>
                <a:solidFill>
                  <a:srgbClr val="96C832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20" y="2323462"/>
            <a:ext cx="4320488" cy="2408940"/>
          </a:xfrm>
          <a:prstGeom prst="rect">
            <a:avLst/>
          </a:prstGeom>
        </p:spPr>
      </p:pic>
      <p:grpSp>
        <p:nvGrpSpPr>
          <p:cNvPr id="15" name="Group 14"/>
          <p:cNvGrpSpPr/>
          <p:nvPr/>
        </p:nvGrpSpPr>
        <p:grpSpPr>
          <a:xfrm>
            <a:off x="1143000" y="2371725"/>
            <a:ext cx="1724025" cy="485775"/>
            <a:chOff x="1143000" y="2381250"/>
            <a:chExt cx="1724025" cy="485775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1143000" y="2381250"/>
              <a:ext cx="1724025" cy="0"/>
            </a:xfrm>
            <a:prstGeom prst="line">
              <a:avLst/>
            </a:prstGeom>
            <a:ln w="28575">
              <a:solidFill>
                <a:schemeClr val="tx1">
                  <a:lumMod val="7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1143000" y="2400300"/>
              <a:ext cx="0" cy="457200"/>
            </a:xfrm>
            <a:prstGeom prst="straightConnector1">
              <a:avLst/>
            </a:prstGeom>
            <a:ln w="2857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2857500" y="2400300"/>
              <a:ext cx="0" cy="466725"/>
            </a:xfrm>
            <a:prstGeom prst="straightConnector1">
              <a:avLst/>
            </a:prstGeom>
            <a:ln w="2857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 flipV="1">
            <a:off x="2447925" y="3933825"/>
            <a:ext cx="1724025" cy="485775"/>
            <a:chOff x="1143000" y="2381250"/>
            <a:chExt cx="1724025" cy="485775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1143000" y="2381250"/>
              <a:ext cx="1724025" cy="0"/>
            </a:xfrm>
            <a:prstGeom prst="line">
              <a:avLst/>
            </a:prstGeom>
            <a:ln w="28575">
              <a:solidFill>
                <a:schemeClr val="tx1">
                  <a:lumMod val="7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1143000" y="2400300"/>
              <a:ext cx="0" cy="457200"/>
            </a:xfrm>
            <a:prstGeom prst="straightConnector1">
              <a:avLst/>
            </a:prstGeom>
            <a:ln w="28575">
              <a:solidFill>
                <a:srgbClr val="96C8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2857500" y="2400300"/>
              <a:ext cx="0" cy="466725"/>
            </a:xfrm>
            <a:prstGeom prst="straightConnector1">
              <a:avLst/>
            </a:prstGeom>
            <a:ln w="28575">
              <a:solidFill>
                <a:srgbClr val="96C8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/>
          <p:cNvCxnSpPr/>
          <p:nvPr/>
        </p:nvCxnSpPr>
        <p:spPr>
          <a:xfrm flipH="1">
            <a:off x="1333500" y="4248150"/>
            <a:ext cx="1066800" cy="990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819275" y="203835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</a:t>
            </a:r>
            <a:endParaRPr lang="pt-PT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152775" y="439102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</a:t>
            </a:r>
            <a:endParaRPr lang="pt-PT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86325" y="3214768"/>
            <a:ext cx="394335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>
              <a:buFont typeface="Symbol"/>
              <a:buChar char="l"/>
            </a:pPr>
            <a:r>
              <a:rPr lang="pt-PT" sz="2000" b="1" dirty="0" smtClean="0">
                <a:solidFill>
                  <a:srgbClr val="00B0F0"/>
                </a:solidFill>
                <a:sym typeface="Symbol"/>
              </a:rPr>
              <a:t>- Comprimento de onda</a:t>
            </a:r>
          </a:p>
          <a:p>
            <a:pPr marL="285750" indent="-285750" algn="ctr">
              <a:buFont typeface="Symbol"/>
              <a:buChar char="l"/>
            </a:pPr>
            <a:endParaRPr lang="pt-PT" sz="2000" b="1" dirty="0" smtClean="0">
              <a:sym typeface="Symbol"/>
            </a:endParaRPr>
          </a:p>
          <a:p>
            <a:pPr algn="ctr"/>
            <a:r>
              <a:rPr lang="pt-PT" sz="2000" dirty="0" smtClean="0">
                <a:sym typeface="Symbol"/>
              </a:rPr>
              <a:t>distância entre dois pontos consecutivos que se encontram no mesmo estado de </a:t>
            </a:r>
            <a:r>
              <a:rPr lang="pt-PT" sz="2000" dirty="0" smtClean="0">
                <a:sym typeface="Symbol"/>
              </a:rPr>
              <a:t>vibração.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4208253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95" y="2113912"/>
            <a:ext cx="4320488" cy="24089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48444"/>
            <a:ext cx="6192688" cy="808459"/>
          </a:xfrm>
        </p:spPr>
        <p:txBody>
          <a:bodyPr/>
          <a:lstStyle/>
          <a:p>
            <a:r>
              <a:rPr lang="pt-PT" dirty="0" smtClean="0"/>
              <a:t>Periodicidade espacial</a:t>
            </a:r>
            <a:endParaRPr lang="pt-PT" dirty="0"/>
          </a:p>
        </p:txBody>
      </p:sp>
      <p:sp>
        <p:nvSpPr>
          <p:cNvPr id="18" name="TextBox 17"/>
          <p:cNvSpPr txBox="1"/>
          <p:nvPr/>
        </p:nvSpPr>
        <p:spPr>
          <a:xfrm>
            <a:off x="4095751" y="1209675"/>
            <a:ext cx="4667250" cy="1015663"/>
          </a:xfrm>
          <a:prstGeom prst="rect">
            <a:avLst/>
          </a:prstGeom>
          <a:noFill/>
          <a:ln>
            <a:solidFill>
              <a:srgbClr val="FF99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/>
              <a:t>Pontos com </a:t>
            </a:r>
            <a:r>
              <a:rPr lang="pt-PT" sz="2000" b="1" dirty="0" smtClean="0">
                <a:solidFill>
                  <a:srgbClr val="FF9900"/>
                </a:solidFill>
              </a:rPr>
              <a:t>igual elongação</a:t>
            </a:r>
            <a:endParaRPr lang="pt-PT" sz="2000" b="1" dirty="0" smtClean="0"/>
          </a:p>
          <a:p>
            <a:pPr algn="ctr"/>
            <a:r>
              <a:rPr lang="pt-PT" sz="2000" dirty="0" smtClean="0">
                <a:sym typeface="Symbol"/>
              </a:rPr>
              <a:t></a:t>
            </a:r>
          </a:p>
          <a:p>
            <a:pPr algn="ctr"/>
            <a:r>
              <a:rPr lang="pt-PT" sz="2000" b="1" dirty="0" smtClean="0">
                <a:solidFill>
                  <a:srgbClr val="FF9900"/>
                </a:solidFill>
                <a:sym typeface="Symbol"/>
              </a:rPr>
              <a:t>Igual estado de vibração</a:t>
            </a:r>
            <a:r>
              <a:rPr lang="pt-PT" sz="2000" b="1" dirty="0" smtClean="0">
                <a:solidFill>
                  <a:srgbClr val="FF9900"/>
                </a:solidFill>
              </a:rPr>
              <a:t> </a:t>
            </a:r>
            <a:endParaRPr lang="pt-PT" sz="2000" b="1" dirty="0">
              <a:solidFill>
                <a:srgbClr val="FF9900"/>
              </a:solidFill>
            </a:endParaRPr>
          </a:p>
        </p:txBody>
      </p:sp>
      <p:cxnSp>
        <p:nvCxnSpPr>
          <p:cNvPr id="75" name="Straight Arrow Connector 74"/>
          <p:cNvCxnSpPr/>
          <p:nvPr/>
        </p:nvCxnSpPr>
        <p:spPr>
          <a:xfrm flipV="1">
            <a:off x="2886075" y="2113912"/>
            <a:ext cx="1044657" cy="362589"/>
          </a:xfrm>
          <a:prstGeom prst="straightConnector1">
            <a:avLst/>
          </a:prstGeom>
          <a:ln w="28575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/>
          <p:cNvSpPr txBox="1"/>
          <p:nvPr/>
        </p:nvSpPr>
        <p:spPr>
          <a:xfrm>
            <a:off x="95249" y="5286375"/>
            <a:ext cx="4000501" cy="1015663"/>
          </a:xfrm>
          <a:prstGeom prst="rect">
            <a:avLst/>
          </a:prstGeom>
          <a:noFill/>
          <a:ln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PT" sz="2000" dirty="0" smtClean="0"/>
              <a:t>Pontos com </a:t>
            </a:r>
            <a:r>
              <a:rPr lang="pt-PT" sz="2000" b="1" dirty="0" smtClean="0">
                <a:solidFill>
                  <a:srgbClr val="96C832"/>
                </a:solidFill>
              </a:rPr>
              <a:t>igual elongação</a:t>
            </a:r>
            <a:endParaRPr lang="pt-PT" sz="2000" dirty="0" smtClean="0"/>
          </a:p>
          <a:p>
            <a:pPr algn="ctr"/>
            <a:r>
              <a:rPr lang="pt-PT" sz="2000" dirty="0" smtClean="0">
                <a:sym typeface="Symbol"/>
              </a:rPr>
              <a:t></a:t>
            </a:r>
          </a:p>
          <a:p>
            <a:pPr algn="ctr"/>
            <a:r>
              <a:rPr lang="pt-PT" sz="2000" b="1" dirty="0" smtClean="0">
                <a:solidFill>
                  <a:srgbClr val="96C832"/>
                </a:solidFill>
                <a:sym typeface="Symbol"/>
              </a:rPr>
              <a:t>Igual estado de vibração</a:t>
            </a:r>
            <a:r>
              <a:rPr lang="pt-PT" sz="2000" b="1" dirty="0" smtClean="0">
                <a:solidFill>
                  <a:srgbClr val="96C832"/>
                </a:solidFill>
              </a:rPr>
              <a:t> </a:t>
            </a:r>
            <a:endParaRPr lang="pt-PT" sz="2000" b="1" dirty="0">
              <a:solidFill>
                <a:srgbClr val="96C832"/>
              </a:solidFill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1143000" y="2371725"/>
            <a:ext cx="1724025" cy="485775"/>
            <a:chOff x="1143000" y="2381250"/>
            <a:chExt cx="1724025" cy="485775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1143000" y="2381250"/>
              <a:ext cx="1724025" cy="0"/>
            </a:xfrm>
            <a:prstGeom prst="line">
              <a:avLst/>
            </a:prstGeom>
            <a:ln w="28575">
              <a:solidFill>
                <a:schemeClr val="tx1">
                  <a:lumMod val="7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1143000" y="2400300"/>
              <a:ext cx="0" cy="457200"/>
            </a:xfrm>
            <a:prstGeom prst="straightConnector1">
              <a:avLst/>
            </a:prstGeom>
            <a:ln w="2857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2857500" y="2400300"/>
              <a:ext cx="0" cy="466725"/>
            </a:xfrm>
            <a:prstGeom prst="straightConnector1">
              <a:avLst/>
            </a:prstGeom>
            <a:ln w="2857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 flipV="1">
            <a:off x="2447925" y="3933825"/>
            <a:ext cx="1724025" cy="485775"/>
            <a:chOff x="1143000" y="2381250"/>
            <a:chExt cx="1724025" cy="485775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1143000" y="2381250"/>
              <a:ext cx="1724025" cy="0"/>
            </a:xfrm>
            <a:prstGeom prst="line">
              <a:avLst/>
            </a:prstGeom>
            <a:ln w="28575">
              <a:solidFill>
                <a:schemeClr val="tx1">
                  <a:lumMod val="7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1143000" y="2400300"/>
              <a:ext cx="0" cy="457200"/>
            </a:xfrm>
            <a:prstGeom prst="straightConnector1">
              <a:avLst/>
            </a:prstGeom>
            <a:ln w="28575">
              <a:solidFill>
                <a:srgbClr val="96C8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2857500" y="2400300"/>
              <a:ext cx="0" cy="466725"/>
            </a:xfrm>
            <a:prstGeom prst="straightConnector1">
              <a:avLst/>
            </a:prstGeom>
            <a:ln w="28575">
              <a:solidFill>
                <a:srgbClr val="96C8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/>
          <p:cNvCxnSpPr/>
          <p:nvPr/>
        </p:nvCxnSpPr>
        <p:spPr>
          <a:xfrm flipH="1">
            <a:off x="1333500" y="4248150"/>
            <a:ext cx="1066800" cy="99060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819275" y="203835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</a:t>
            </a:r>
            <a:endParaRPr lang="pt-PT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152775" y="439102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</a:t>
            </a:r>
            <a:endParaRPr lang="pt-PT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05400" y="3543300"/>
            <a:ext cx="39433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/>
              <a:buChar char="l"/>
            </a:pPr>
            <a:r>
              <a:rPr lang="pt-PT" sz="2000" b="1" dirty="0" smtClean="0">
                <a:solidFill>
                  <a:srgbClr val="00B0F0"/>
                </a:solidFill>
                <a:sym typeface="Symbol"/>
              </a:rPr>
              <a:t>- Comprimento de onda</a:t>
            </a:r>
          </a:p>
          <a:p>
            <a:pPr marL="285750" indent="-285750">
              <a:buFont typeface="Symbol"/>
              <a:buChar char="l"/>
            </a:pPr>
            <a:endParaRPr lang="pt-PT" sz="2000" b="1" dirty="0" smtClean="0">
              <a:sym typeface="Symbol"/>
            </a:endParaRPr>
          </a:p>
          <a:p>
            <a:r>
              <a:rPr lang="pt-PT" sz="2000" dirty="0">
                <a:sym typeface="Symbol"/>
              </a:rPr>
              <a:t>Unidade SI: metro (m)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535523" y="1215509"/>
            <a:ext cx="1905557" cy="369332"/>
            <a:chOff x="3326348" y="682109"/>
            <a:chExt cx="1905557" cy="369332"/>
          </a:xfrm>
        </p:grpSpPr>
        <p:grpSp>
          <p:nvGrpSpPr>
            <p:cNvPr id="26" name="Group 25"/>
            <p:cNvGrpSpPr/>
            <p:nvPr/>
          </p:nvGrpSpPr>
          <p:grpSpPr>
            <a:xfrm>
              <a:off x="4265467" y="767779"/>
              <a:ext cx="966438" cy="276999"/>
              <a:chOff x="960292" y="4806379"/>
              <a:chExt cx="966438" cy="2769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8" name="TextBox 27"/>
                  <p:cNvSpPr txBox="1"/>
                  <p:nvPr/>
                </p:nvSpPr>
                <p:spPr>
                  <a:xfrm>
                    <a:off x="1667107" y="4806379"/>
                    <a:ext cx="25962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b="1" i="1" smtClean="0">
                                  <a:solidFill>
                                    <a:srgbClr val="0033CC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t-PT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pt-PT" b="1" i="1" smtClean="0">
                                  <a:solidFill>
                                    <a:srgbClr val="0033CC"/>
                                  </a:solidFill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b>
                          </m:sSub>
                        </m:oMath>
                      </m:oMathPara>
                    </a14:m>
                    <a:endParaRPr lang="en-GB" b="1" dirty="0">
                      <a:solidFill>
                        <a:srgbClr val="0033CC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26" name="TextBox 25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67107" y="4806379"/>
                    <a:ext cx="259623" cy="276999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 l="-21429" r="-11905" b="-17391"/>
                    </a:stretch>
                  </a:blipFill>
                </p:spPr>
                <p:txBody>
                  <a:bodyPr/>
                  <a:lstStyle/>
                  <a:p>
                    <a:r>
                      <a:rPr lang="pt-P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29" name="Straight Connector 28"/>
              <p:cNvCxnSpPr/>
              <p:nvPr/>
            </p:nvCxnSpPr>
            <p:spPr>
              <a:xfrm>
                <a:off x="960292" y="4942085"/>
                <a:ext cx="720000" cy="0"/>
              </a:xfrm>
              <a:prstGeom prst="line">
                <a:avLst/>
              </a:prstGeom>
              <a:ln w="25400">
                <a:solidFill>
                  <a:srgbClr val="0033CC"/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Rectangle 26"/>
            <p:cNvSpPr/>
            <p:nvPr/>
          </p:nvSpPr>
          <p:spPr>
            <a:xfrm>
              <a:off x="3326348" y="682109"/>
              <a:ext cx="10054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/>
                <a:t>Instante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24615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20" y="1919225"/>
            <a:ext cx="4320488" cy="249183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48444"/>
            <a:ext cx="6192688" cy="808459"/>
          </a:xfrm>
        </p:spPr>
        <p:txBody>
          <a:bodyPr/>
          <a:lstStyle/>
          <a:p>
            <a:r>
              <a:rPr lang="pt-PT" dirty="0" smtClean="0"/>
              <a:t>Periodicidade espacial</a:t>
            </a:r>
            <a:endParaRPr lang="pt-P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/>
              <p:cNvSpPr txBox="1"/>
              <p:nvPr/>
            </p:nvSpPr>
            <p:spPr>
              <a:xfrm>
                <a:off x="4381995" y="1209675"/>
                <a:ext cx="4381005" cy="1323439"/>
              </a:xfrm>
              <a:prstGeom prst="rect">
                <a:avLst/>
              </a:prstGeom>
              <a:noFill/>
              <a:ln>
                <a:solidFill>
                  <a:srgbClr val="FF9900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000" dirty="0" smtClean="0"/>
                  <a:t>Pontos com 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igual elongação </a:t>
                </a:r>
                <a:r>
                  <a:rPr lang="pt-PT" sz="2000" dirty="0"/>
                  <a:t>(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𝑦</m:t>
                    </m:r>
                    <m:r>
                      <a:rPr lang="pt-PT" sz="2000" i="1">
                        <a:latin typeface="Cambria Math"/>
                      </a:rPr>
                      <m:t>=</m:t>
                    </m:r>
                  </m:oMath>
                </a14:m>
                <a:r>
                  <a:rPr lang="pt-PT" sz="2000" dirty="0" smtClean="0"/>
                  <a:t> 0</a:t>
                </a:r>
                <a:r>
                  <a:rPr lang="pt-PT" sz="2000" dirty="0"/>
                  <a:t>)</a:t>
                </a:r>
              </a:p>
              <a:p>
                <a:pPr algn="ctr"/>
                <a:endParaRPr lang="pt-PT" sz="2000" b="1" dirty="0" smtClean="0"/>
              </a:p>
              <a:p>
                <a:pPr algn="ctr"/>
                <a:r>
                  <a:rPr lang="pt-PT" sz="2000" dirty="0" smtClean="0">
                    <a:sym typeface="Symbol"/>
                  </a:rPr>
                  <a:t></a:t>
                </a:r>
              </a:p>
              <a:p>
                <a:pPr algn="ctr"/>
                <a:r>
                  <a:rPr lang="pt-PT" sz="2000" b="1" dirty="0" smtClean="0">
                    <a:solidFill>
                      <a:srgbClr val="FF9900"/>
                    </a:solidFill>
                    <a:sym typeface="Symbol"/>
                  </a:rPr>
                  <a:t>Igual estado de vibração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 </a:t>
                </a:r>
                <a:endParaRPr lang="pt-PT" sz="2000" b="1" dirty="0">
                  <a:solidFill>
                    <a:srgbClr val="FF9900"/>
                  </a:solidFill>
                </a:endParaRPr>
              </a:p>
            </p:txBody>
          </p:sp>
        </mc:Choice>
        <mc:Fallback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81995" y="1209675"/>
                <a:ext cx="4381005" cy="1323439"/>
              </a:xfrm>
              <a:prstGeom prst="rect">
                <a:avLst/>
              </a:prstGeom>
              <a:blipFill rotWithShape="1">
                <a:blip r:embed="rId3"/>
                <a:stretch>
                  <a:fillRect l="-1248" t="-1364" r="-1110" b="-6818"/>
                </a:stretch>
              </a:blipFill>
              <a:ln>
                <a:solidFill>
                  <a:srgbClr val="FF9900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5" name="Straight Arrow Connector 74"/>
          <p:cNvCxnSpPr/>
          <p:nvPr/>
        </p:nvCxnSpPr>
        <p:spPr>
          <a:xfrm flipV="1">
            <a:off x="2886075" y="2038350"/>
            <a:ext cx="1285875" cy="438151"/>
          </a:xfrm>
          <a:prstGeom prst="straightConnector1">
            <a:avLst/>
          </a:prstGeom>
          <a:ln w="28575">
            <a:solidFill>
              <a:srgbClr val="FF99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16" name="TextBox 115"/>
              <p:cNvSpPr txBox="1"/>
              <p:nvPr/>
            </p:nvSpPr>
            <p:spPr>
              <a:xfrm>
                <a:off x="84982" y="5060744"/>
                <a:ext cx="4844886" cy="1323439"/>
              </a:xfrm>
              <a:prstGeom prst="rect">
                <a:avLst/>
              </a:prstGeom>
              <a:noFill/>
              <a:ln>
                <a:solidFill>
                  <a:srgbClr val="96C832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000" dirty="0" smtClean="0"/>
                  <a:t>Pontos com </a:t>
                </a:r>
                <a:r>
                  <a:rPr lang="pt-PT" sz="2000" b="1" dirty="0" smtClean="0">
                    <a:solidFill>
                      <a:srgbClr val="96C832"/>
                    </a:solidFill>
                  </a:rPr>
                  <a:t>igual elongação </a:t>
                </a:r>
                <a:r>
                  <a:rPr lang="pt-PT" sz="2000" dirty="0"/>
                  <a:t>(</a:t>
                </a:r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</a:rPr>
                      <m:t>𝑦</m:t>
                    </m:r>
                    <m:r>
                      <a:rPr lang="pt-PT" sz="2000" i="1">
                        <a:latin typeface="Cambria Math"/>
                      </a:rPr>
                      <m:t>=−</m:t>
                    </m:r>
                    <m:r>
                      <a:rPr lang="pt-PT" sz="2000" i="1">
                        <a:latin typeface="Cambria Math"/>
                      </a:rPr>
                      <m:t>𝐴</m:t>
                    </m:r>
                  </m:oMath>
                </a14:m>
                <a:r>
                  <a:rPr lang="pt-PT" sz="2000" dirty="0" smtClean="0"/>
                  <a:t>)</a:t>
                </a:r>
                <a:endParaRPr lang="pt-PT" sz="2000" dirty="0"/>
              </a:p>
              <a:p>
                <a:pPr algn="ctr"/>
                <a:r>
                  <a:rPr lang="pt-PT" sz="2000" b="1" dirty="0" smtClean="0">
                    <a:solidFill>
                      <a:srgbClr val="96C832"/>
                    </a:solidFill>
                  </a:rPr>
                  <a:t> </a:t>
                </a:r>
                <a:endParaRPr lang="pt-PT" sz="2000" dirty="0" smtClean="0"/>
              </a:p>
              <a:p>
                <a:pPr algn="ctr"/>
                <a:r>
                  <a:rPr lang="pt-PT" sz="2000" dirty="0" smtClean="0">
                    <a:sym typeface="Symbol"/>
                  </a:rPr>
                  <a:t></a:t>
                </a:r>
              </a:p>
              <a:p>
                <a:pPr algn="ctr"/>
                <a:r>
                  <a:rPr lang="pt-PT" sz="2000" b="1" dirty="0" smtClean="0">
                    <a:solidFill>
                      <a:srgbClr val="96C832"/>
                    </a:solidFill>
                    <a:sym typeface="Symbol"/>
                  </a:rPr>
                  <a:t>Igual estado de vibração</a:t>
                </a:r>
                <a:r>
                  <a:rPr lang="pt-PT" sz="2000" b="1" dirty="0" smtClean="0">
                    <a:solidFill>
                      <a:srgbClr val="96C832"/>
                    </a:solidFill>
                  </a:rPr>
                  <a:t> </a:t>
                </a:r>
                <a:endParaRPr lang="pt-PT" sz="2000" b="1" dirty="0">
                  <a:solidFill>
                    <a:srgbClr val="96C832"/>
                  </a:solidFill>
                </a:endParaRPr>
              </a:p>
            </p:txBody>
          </p:sp>
        </mc:Choice>
        <mc:Fallback>
          <p:sp>
            <p:nvSpPr>
              <p:cNvPr id="116" name="TextBox 11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982" y="5060744"/>
                <a:ext cx="4844886" cy="1323439"/>
              </a:xfrm>
              <a:prstGeom prst="rect">
                <a:avLst/>
              </a:prstGeom>
              <a:blipFill rotWithShape="1">
                <a:blip r:embed="rId4"/>
                <a:stretch>
                  <a:fillRect t="-1370" b="-7306"/>
                </a:stretch>
              </a:blipFill>
              <a:ln>
                <a:solidFill>
                  <a:srgbClr val="96C832"/>
                </a:solidFill>
              </a:ln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5" name="Group 14"/>
          <p:cNvGrpSpPr/>
          <p:nvPr/>
        </p:nvGrpSpPr>
        <p:grpSpPr>
          <a:xfrm>
            <a:off x="1143000" y="2371725"/>
            <a:ext cx="1724025" cy="485775"/>
            <a:chOff x="1143000" y="2381250"/>
            <a:chExt cx="1724025" cy="485775"/>
          </a:xfrm>
        </p:grpSpPr>
        <p:cxnSp>
          <p:nvCxnSpPr>
            <p:cNvPr id="66" name="Straight Connector 65"/>
            <p:cNvCxnSpPr/>
            <p:nvPr/>
          </p:nvCxnSpPr>
          <p:spPr>
            <a:xfrm>
              <a:off x="1143000" y="2381250"/>
              <a:ext cx="1724025" cy="0"/>
            </a:xfrm>
            <a:prstGeom prst="line">
              <a:avLst/>
            </a:prstGeom>
            <a:ln w="28575">
              <a:solidFill>
                <a:schemeClr val="tx1">
                  <a:lumMod val="7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99"/>
            <p:cNvCxnSpPr/>
            <p:nvPr/>
          </p:nvCxnSpPr>
          <p:spPr>
            <a:xfrm>
              <a:off x="1143000" y="2400300"/>
              <a:ext cx="0" cy="457200"/>
            </a:xfrm>
            <a:prstGeom prst="straightConnector1">
              <a:avLst/>
            </a:prstGeom>
            <a:ln w="2857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Arrow Connector 100"/>
            <p:cNvCxnSpPr/>
            <p:nvPr/>
          </p:nvCxnSpPr>
          <p:spPr>
            <a:xfrm>
              <a:off x="2857500" y="2400300"/>
              <a:ext cx="0" cy="466725"/>
            </a:xfrm>
            <a:prstGeom prst="straightConnector1">
              <a:avLst/>
            </a:prstGeom>
            <a:ln w="28575">
              <a:solidFill>
                <a:srgbClr val="FF99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 flipV="1">
            <a:off x="2447925" y="3933825"/>
            <a:ext cx="1724025" cy="485775"/>
            <a:chOff x="1143000" y="2381250"/>
            <a:chExt cx="1724025" cy="485775"/>
          </a:xfrm>
        </p:grpSpPr>
        <p:cxnSp>
          <p:nvCxnSpPr>
            <p:cNvPr id="63" name="Straight Connector 62"/>
            <p:cNvCxnSpPr/>
            <p:nvPr/>
          </p:nvCxnSpPr>
          <p:spPr>
            <a:xfrm>
              <a:off x="1143000" y="2381250"/>
              <a:ext cx="1724025" cy="0"/>
            </a:xfrm>
            <a:prstGeom prst="line">
              <a:avLst/>
            </a:prstGeom>
            <a:ln w="28575">
              <a:solidFill>
                <a:schemeClr val="tx1">
                  <a:lumMod val="75000"/>
                </a:schemeClr>
              </a:solidFill>
              <a:headEnd type="arrow" w="med" len="med"/>
              <a:tailEnd type="arrow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Arrow Connector 63"/>
            <p:cNvCxnSpPr/>
            <p:nvPr/>
          </p:nvCxnSpPr>
          <p:spPr>
            <a:xfrm>
              <a:off x="1143000" y="2400300"/>
              <a:ext cx="0" cy="457200"/>
            </a:xfrm>
            <a:prstGeom prst="straightConnector1">
              <a:avLst/>
            </a:prstGeom>
            <a:ln w="28575">
              <a:solidFill>
                <a:srgbClr val="96C8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Arrow Connector 64"/>
            <p:cNvCxnSpPr/>
            <p:nvPr/>
          </p:nvCxnSpPr>
          <p:spPr>
            <a:xfrm>
              <a:off x="2857500" y="2400300"/>
              <a:ext cx="0" cy="466725"/>
            </a:xfrm>
            <a:prstGeom prst="straightConnector1">
              <a:avLst/>
            </a:prstGeom>
            <a:ln w="28575">
              <a:solidFill>
                <a:srgbClr val="96C832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9" name="Straight Arrow Connector 18"/>
          <p:cNvCxnSpPr/>
          <p:nvPr/>
        </p:nvCxnSpPr>
        <p:spPr>
          <a:xfrm flipH="1">
            <a:off x="1660067" y="4248150"/>
            <a:ext cx="740233" cy="618589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819275" y="2038350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</a:t>
            </a:r>
            <a:endParaRPr lang="pt-PT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3152775" y="4391025"/>
            <a:ext cx="3113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</a:t>
            </a:r>
            <a:endParaRPr lang="pt-PT" dirty="0">
              <a:solidFill>
                <a:schemeClr val="tx1">
                  <a:lumMod val="75000"/>
                </a:schemeClr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4848225" y="3543300"/>
            <a:ext cx="420052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Symbol"/>
              <a:buChar char="l"/>
            </a:pPr>
            <a:r>
              <a:rPr lang="pt-PT" sz="2000" b="1" dirty="0">
                <a:solidFill>
                  <a:srgbClr val="00B0F0"/>
                </a:solidFill>
                <a:sym typeface="Symbol"/>
              </a:rPr>
              <a:t>- Comprimento de onda</a:t>
            </a:r>
          </a:p>
          <a:p>
            <a:pPr algn="ctr"/>
            <a:endParaRPr lang="pt-PT" sz="2000" b="1" dirty="0" smtClean="0">
              <a:solidFill>
                <a:srgbClr val="000000"/>
              </a:solidFill>
              <a:sym typeface="Symbol"/>
            </a:endParaRPr>
          </a:p>
          <a:p>
            <a:pPr algn="ctr"/>
            <a:r>
              <a:rPr lang="pt-PT" sz="2000" b="1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associado </a:t>
            </a:r>
            <a:r>
              <a:rPr lang="pt-PT" sz="2000" b="1" dirty="0">
                <a:solidFill>
                  <a:schemeClr val="tx1">
                    <a:lumMod val="75000"/>
                  </a:schemeClr>
                </a:solidFill>
                <a:sym typeface="Symbol"/>
              </a:rPr>
              <a:t>à periodicidade espacial de </a:t>
            </a:r>
            <a:r>
              <a:rPr lang="pt-PT" sz="2000" b="1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uma </a:t>
            </a:r>
            <a:r>
              <a:rPr lang="pt-PT" sz="2000" b="1" dirty="0">
                <a:solidFill>
                  <a:schemeClr val="tx1">
                    <a:lumMod val="75000"/>
                  </a:schemeClr>
                </a:solidFill>
                <a:sym typeface="Symbol"/>
              </a:rPr>
              <a:t>onda.</a:t>
            </a:r>
            <a:endParaRPr lang="pt-PT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49823" y="1034534"/>
            <a:ext cx="1964812" cy="369332"/>
            <a:chOff x="3307298" y="996434"/>
            <a:chExt cx="1964812" cy="369332"/>
          </a:xfrm>
        </p:grpSpPr>
        <p:grpSp>
          <p:nvGrpSpPr>
            <p:cNvPr id="30" name="Group 29"/>
            <p:cNvGrpSpPr/>
            <p:nvPr/>
          </p:nvGrpSpPr>
          <p:grpSpPr>
            <a:xfrm>
              <a:off x="4317542" y="1051659"/>
              <a:ext cx="954568" cy="276999"/>
              <a:chOff x="964742" y="5004534"/>
              <a:chExt cx="954568" cy="276999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2" name="TextBox 31"/>
                  <p:cNvSpPr txBox="1"/>
                  <p:nvPr/>
                </p:nvSpPr>
                <p:spPr>
                  <a:xfrm>
                    <a:off x="1659687" y="5004534"/>
                    <a:ext cx="259623" cy="27699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GB" b="1" i="1" smtClean="0">
                                  <a:solidFill>
                                    <a:srgbClr val="000066"/>
                                  </a:solidFill>
                                  <a:latin typeface="Cambria Math"/>
                                </a:rPr>
                              </m:ctrlPr>
                            </m:sSubPr>
                            <m:e>
                              <m:r>
                                <a:rPr lang="pt-PT" b="1" i="1" smtClean="0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  <m:t>𝒕</m:t>
                              </m:r>
                            </m:e>
                            <m:sub>
                              <m:r>
                                <a:rPr lang="pt-PT" b="1" i="1" smtClean="0">
                                  <a:solidFill>
                                    <a:srgbClr val="000066"/>
                                  </a:solidFill>
                                  <a:latin typeface="Cambria Math" panose="02040503050406030204" pitchFamily="18" charset="0"/>
                                </a:rPr>
                                <m:t>𝟑</m:t>
                              </m:r>
                            </m:sub>
                          </m:sSub>
                        </m:oMath>
                      </m:oMathPara>
                    </a14:m>
                    <a:endParaRPr lang="en-GB" b="1" dirty="0">
                      <a:solidFill>
                        <a:srgbClr val="000066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9" name="TextBox 7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659687" y="5004534"/>
                    <a:ext cx="259623" cy="276999"/>
                  </a:xfrm>
                  <a:prstGeom prst="rect">
                    <a:avLst/>
                  </a:prstGeom>
                  <a:blipFill rotWithShape="1">
                    <a:blip r:embed="rId15"/>
                    <a:stretch>
                      <a:fillRect l="-18605" r="-11628" b="-17778"/>
                    </a:stretch>
                  </a:blipFill>
                </p:spPr>
                <p:txBody>
                  <a:bodyPr/>
                  <a:lstStyle/>
                  <a:p>
                    <a:r>
                      <a:rPr lang="pt-PT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3" name="Straight Connector 32"/>
              <p:cNvCxnSpPr/>
              <p:nvPr/>
            </p:nvCxnSpPr>
            <p:spPr>
              <a:xfrm>
                <a:off x="964742" y="5172937"/>
                <a:ext cx="720000" cy="0"/>
              </a:xfrm>
              <a:prstGeom prst="line">
                <a:avLst/>
              </a:prstGeom>
              <a:ln w="38100">
                <a:solidFill>
                  <a:srgbClr val="000066"/>
                </a:solidFill>
                <a:prstDash val="soli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Rectangle 30"/>
            <p:cNvSpPr/>
            <p:nvPr/>
          </p:nvSpPr>
          <p:spPr>
            <a:xfrm>
              <a:off x="3307298" y="996434"/>
              <a:ext cx="100540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PT" dirty="0"/>
                <a:t>Instante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73635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STOP</a:t>
            </a:r>
            <a:endParaRPr lang="pt-PT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8" y="1457325"/>
            <a:ext cx="7259200" cy="301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62600" y="5105400"/>
            <a:ext cx="3021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B0F0"/>
                </a:solidFill>
              </a:rPr>
              <a:t>Pág. 148 - Manual de Física 11</a:t>
            </a:r>
            <a:endParaRPr lang="pt-PT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045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Onda harmónica</a:t>
            </a:r>
            <a:endParaRPr lang="pt-PT" dirty="0"/>
          </a:p>
        </p:txBody>
      </p:sp>
      <p:grpSp>
        <p:nvGrpSpPr>
          <p:cNvPr id="23" name="Group 22"/>
          <p:cNvGrpSpPr/>
          <p:nvPr/>
        </p:nvGrpSpPr>
        <p:grpSpPr>
          <a:xfrm>
            <a:off x="2399146" y="2751849"/>
            <a:ext cx="4601779" cy="2680154"/>
            <a:chOff x="2601027" y="1528682"/>
            <a:chExt cx="4601779" cy="2680154"/>
          </a:xfrm>
        </p:grpSpPr>
        <mc:AlternateContent xmlns:mc="http://schemas.openxmlformats.org/markup-compatibility/2006" xmlns:a14="http://schemas.microsoft.com/office/drawing/2010/main">
          <mc:Choice Requires="a14">
            <p:graphicFrame>
              <p:nvGraphicFramePr>
                <p:cNvPr id="5" name="Chart 4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1015472836"/>
                    </p:ext>
                  </p:extLst>
                </p:nvPr>
              </p:nvGraphicFramePr>
              <p:xfrm>
                <a:off x="2930844" y="1767602"/>
                <a:ext cx="4271962" cy="244123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2"/>
                </a:graphicData>
              </a:graphic>
            </p:graphicFrame>
          </mc:Choice>
          <mc:Fallback xmlns="">
            <p:graphicFrame>
              <p:nvGraphicFramePr>
                <p:cNvPr id="5" name="Chart 4"/>
                <p:cNvGraphicFramePr>
                  <a:graphicFrameLocks/>
                </p:cNvGraphicFramePr>
                <p:nvPr>
                  <p:extLst>
                    <p:ext uri="{D42A27DB-BD31-4B8C-83A1-F6EECF244321}">
                      <p14:modId xmlns:p14="http://schemas.microsoft.com/office/powerpoint/2010/main" val="1015472836"/>
                    </p:ext>
                  </p:extLst>
                </p:nvPr>
              </p:nvGraphicFramePr>
              <p:xfrm>
                <a:off x="2930844" y="1767602"/>
                <a:ext cx="4271962" cy="2441234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</mc:Fallback>
        </mc:AlternateContent>
        <p:sp>
          <p:nvSpPr>
            <p:cNvPr id="6" name="Flowchart: Connector 5"/>
            <p:cNvSpPr/>
            <p:nvPr/>
          </p:nvSpPr>
          <p:spPr>
            <a:xfrm>
              <a:off x="3811341" y="2801664"/>
              <a:ext cx="122939" cy="108550"/>
            </a:xfrm>
            <a:prstGeom prst="flowChartConnector">
              <a:avLst/>
            </a:prstGeom>
            <a:solidFill>
              <a:schemeClr val="tx1">
                <a:lumMod val="75000"/>
              </a:schemeClr>
            </a:solidFill>
            <a:ln>
              <a:solidFill>
                <a:schemeClr val="tx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ight Arrow 6"/>
            <p:cNvSpPr/>
            <p:nvPr/>
          </p:nvSpPr>
          <p:spPr>
            <a:xfrm>
              <a:off x="4653864" y="1913189"/>
              <a:ext cx="443151" cy="161237"/>
            </a:xfrm>
            <a:prstGeom prst="rightArrow">
              <a:avLst/>
            </a:prstGeom>
            <a:solidFill>
              <a:srgbClr val="FF9900">
                <a:alpha val="50000"/>
              </a:srgbClr>
            </a:solidFill>
            <a:ln>
              <a:solidFill>
                <a:srgbClr val="CC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3373013" y="1528682"/>
              <a:ext cx="2934302" cy="369332"/>
            </a:xfrm>
            <a:prstGeom prst="rect">
              <a:avLst/>
            </a:prstGeom>
            <a:solidFill>
              <a:schemeClr val="bg2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pt-PT" dirty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Sentido de </a:t>
              </a:r>
              <a:r>
                <a:rPr lang="pt-PT" dirty="0" smtClean="0">
                  <a:latin typeface="Verdana" panose="020B060403050404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propagação</a:t>
              </a:r>
              <a:endParaRPr lang="en-GB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3258113" y="3571136"/>
                  <a:ext cx="201402" cy="215444"/>
                </a:xfrm>
                <a:prstGeom prst="rect">
                  <a:avLst/>
                </a:prstGeom>
                <a:solidFill>
                  <a:schemeClr val="bg2"/>
                </a:solidFill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sz="1400" b="1" i="1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sz="1400" b="1" i="1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𝒕</m:t>
                            </m:r>
                          </m:e>
                          <m:sub>
                            <m:r>
                              <a:rPr lang="pt-PT" sz="1400" b="1" i="1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𝟎</m:t>
                            </m:r>
                          </m:sub>
                        </m:sSub>
                      </m:oMath>
                    </m:oMathPara>
                  </a14:m>
                  <a:endParaRPr lang="en-GB" sz="1400" b="1" dirty="0">
                    <a:solidFill>
                      <a:srgbClr val="000099"/>
                    </a:solidFill>
                  </a:endParaRPr>
                </a:p>
              </p:txBody>
            </p:sp>
          </mc:Choice>
          <mc:Fallback xmlns="">
            <p:sp>
              <p:nvSpPr>
                <p:cNvPr id="9" name="TextBox 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58113" y="3571136"/>
                  <a:ext cx="201402" cy="215444"/>
                </a:xfrm>
                <a:prstGeom prst="rect">
                  <a:avLst/>
                </a:prstGeom>
                <a:blipFill rotWithShape="1">
                  <a:blip r:embed="rId4"/>
                  <a:stretch>
                    <a:fillRect l="-18182" r="-9091" b="-16667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TextBox 9"/>
            <p:cNvSpPr txBox="1"/>
            <p:nvPr/>
          </p:nvSpPr>
          <p:spPr>
            <a:xfrm>
              <a:off x="3752706" y="2460653"/>
              <a:ext cx="26177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t-PT" b="1" dirty="0"/>
                <a:t>P</a:t>
              </a:r>
              <a:endParaRPr lang="en-GB" b="1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TextBox 10"/>
                <p:cNvSpPr txBox="1"/>
                <p:nvPr/>
              </p:nvSpPr>
              <p:spPr>
                <a:xfrm>
                  <a:off x="3068535" y="2864327"/>
                  <a:ext cx="2814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1" name="TextBox 10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68535" y="2864327"/>
                  <a:ext cx="281423" cy="276999"/>
                </a:xfrm>
                <a:prstGeom prst="rect">
                  <a:avLst/>
                </a:prstGeom>
                <a:blipFill rotWithShape="1">
                  <a:blip r:embed="rId5"/>
                  <a:stretch>
                    <a:fillRect l="-10870" r="-8696" b="-17778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TextBox 11"/>
                <p:cNvSpPr txBox="1"/>
                <p:nvPr/>
              </p:nvSpPr>
              <p:spPr>
                <a:xfrm>
                  <a:off x="3752638" y="2862131"/>
                  <a:ext cx="27610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2" name="TextBox 1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752638" y="2862131"/>
                  <a:ext cx="276101" cy="276999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l="-10870" r="-6522" b="-1739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TextBox 12"/>
                <p:cNvSpPr txBox="1"/>
                <p:nvPr/>
              </p:nvSpPr>
              <p:spPr>
                <a:xfrm>
                  <a:off x="4535229" y="2882466"/>
                  <a:ext cx="2814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3" name="TextBox 1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535229" y="2882466"/>
                  <a:ext cx="281423" cy="276999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l="-13043" r="-6522" b="-1739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TextBox 13"/>
                <p:cNvSpPr txBox="1"/>
                <p:nvPr/>
              </p:nvSpPr>
              <p:spPr>
                <a:xfrm>
                  <a:off x="5356758" y="2887910"/>
                  <a:ext cx="2814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4" name="TextBox 1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56758" y="2887910"/>
                  <a:ext cx="281423" cy="276999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 l="-13043" r="-6522" b="-1739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TextBox 14"/>
                <p:cNvSpPr txBox="1"/>
                <p:nvPr/>
              </p:nvSpPr>
              <p:spPr>
                <a:xfrm>
                  <a:off x="6119605" y="2888780"/>
                  <a:ext cx="2814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4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5" name="TextBox 1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19605" y="2888780"/>
                  <a:ext cx="281423" cy="276999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 l="-13043" r="-6522" b="-17778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6894822" y="2881443"/>
                  <a:ext cx="281423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5</m:t>
                            </m:r>
                          </m:sub>
                        </m:sSub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94822" y="2881443"/>
                  <a:ext cx="281423" cy="276999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 l="-13043" r="-8696" b="-17391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7" name="TextBox 16"/>
                <p:cNvSpPr txBox="1"/>
                <p:nvPr/>
              </p:nvSpPr>
              <p:spPr>
                <a:xfrm>
                  <a:off x="2809853" y="2113270"/>
                  <a:ext cx="201017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PT" i="1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7" name="TextBox 1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09853" y="2113270"/>
                  <a:ext cx="201017" cy="276999"/>
                </a:xfrm>
                <a:prstGeom prst="rect">
                  <a:avLst/>
                </a:prstGeom>
                <a:blipFill rotWithShape="1">
                  <a:blip r:embed="rId11"/>
                  <a:stretch>
                    <a:fillRect l="-30303" r="-24242" b="-8696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" name="TextBox 17"/>
                <p:cNvSpPr txBox="1"/>
                <p:nvPr/>
              </p:nvSpPr>
              <p:spPr>
                <a:xfrm>
                  <a:off x="2637390" y="3395831"/>
                  <a:ext cx="374141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PT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pt-PT" i="1">
                            <a:latin typeface="Cambria Math" panose="02040503050406030204" pitchFamily="18" charset="0"/>
                          </a:rPr>
                          <m:t>𝐴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8" name="TextBox 1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37390" y="3395831"/>
                  <a:ext cx="374141" cy="276999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 l="-3279" r="-14754" b="-8889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9" name="TextBox 18"/>
                <p:cNvSpPr txBox="1"/>
                <p:nvPr/>
              </p:nvSpPr>
              <p:spPr>
                <a:xfrm>
                  <a:off x="2853269" y="2767294"/>
                  <a:ext cx="181140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pt-PT" i="1">
                            <a:latin typeface="Cambria Math" panose="02040503050406030204" pitchFamily="18" charset="0"/>
                          </a:rPr>
                          <m:t>0</m:t>
                        </m:r>
                      </m:oMath>
                    </m:oMathPara>
                  </a14:m>
                  <a:endParaRPr lang="en-GB" dirty="0"/>
                </a:p>
              </p:txBody>
            </p:sp>
          </mc:Choice>
          <mc:Fallback xmlns="">
            <p:sp>
              <p:nvSpPr>
                <p:cNvPr id="19" name="TextBox 1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853269" y="2767294"/>
                  <a:ext cx="181140" cy="276999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 l="-33333" r="-26667" b="-8889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TextBox 19"/>
                <p:cNvSpPr txBox="1"/>
                <p:nvPr/>
              </p:nvSpPr>
              <p:spPr>
                <a:xfrm>
                  <a:off x="2601027" y="1838901"/>
                  <a:ext cx="392608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pt-PT" sz="1400" i="1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14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t-PT" sz="14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m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0" name="TextBox 19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01027" y="1838901"/>
                  <a:ext cx="392608" cy="215444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 l="-46875" t="-150000" r="-98438" b="-238889"/>
                  </a:stretch>
                </a:blipFill>
              </p:spPr>
              <p:txBody>
                <a:bodyPr/>
                <a:lstStyle/>
                <a:p>
                  <a:r>
                    <a:rPr lang="pt-PT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5" name="TextBox 24"/>
          <p:cNvSpPr txBox="1"/>
          <p:nvPr/>
        </p:nvSpPr>
        <p:spPr>
          <a:xfrm>
            <a:off x="760021" y="1211283"/>
            <a:ext cx="784958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 movimento de qualquer ponto do meio, ao longo do tempo, reproduz o </a:t>
            </a:r>
            <a:r>
              <a:rPr lang="pt-PT" sz="2000" b="1" dirty="0" smtClean="0">
                <a:solidFill>
                  <a:srgbClr val="FF9900"/>
                </a:solidFill>
              </a:rPr>
              <a:t>sinal harmónico da fonte: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/>
              <p:cNvSpPr txBox="1"/>
              <p:nvPr/>
            </p:nvSpPr>
            <p:spPr>
              <a:xfrm>
                <a:off x="2778825" y="1983188"/>
                <a:ext cx="3895107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b="1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/>
                        </a:rPr>
                        <m:t>𝒚</m:t>
                      </m:r>
                      <m:r>
                        <a:rPr lang="pt-PT" b="1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/>
                        </a:rPr>
                        <m:t>=</m:t>
                      </m:r>
                      <m:r>
                        <a:rPr lang="pt-PT" b="1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/>
                        </a:rPr>
                        <m:t>𝑨</m:t>
                      </m:r>
                      <m:r>
                        <a:rPr lang="pt-PT" b="1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/>
                        </a:rPr>
                        <m:t> </m:t>
                      </m:r>
                      <m:r>
                        <a:rPr lang="pt-PT" b="1" i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/>
                        </a:rPr>
                        <m:t>𝐬𝐞𝐧</m:t>
                      </m:r>
                      <m:r>
                        <a:rPr lang="pt-PT" b="1" i="0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/>
                        </a:rPr>
                        <m:t> </m:t>
                      </m:r>
                      <m:d>
                        <m:dPr>
                          <m:ctrlPr>
                            <a:rPr lang="pt-PT" b="1" i="1" smtClean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  <a:latin typeface="Cambria Math"/>
                            </a:rPr>
                          </m:ctrlPr>
                        </m:dPr>
                        <m:e>
                          <m:r>
                            <a:rPr lang="pt-PT" b="1" i="1" smtClean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𝝎</m:t>
                          </m:r>
                          <m:r>
                            <a:rPr lang="pt-PT" b="1" i="1" smtClean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 </m:t>
                          </m:r>
                          <m:r>
                            <a:rPr lang="pt-PT" b="1" i="1" smtClean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  <a:latin typeface="Cambria Math"/>
                              <a:ea typeface="Cambria Math"/>
                            </a:rPr>
                            <m:t>𝒕</m:t>
                          </m:r>
                        </m:e>
                      </m:d>
                    </m:oMath>
                  </m:oMathPara>
                </a14:m>
                <a:endParaRPr lang="pt-PT" b="1" dirty="0">
                  <a:solidFill>
                    <a:schemeClr val="tx1">
                      <a:lumMod val="75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7" name="TextBox 2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78825" y="1983188"/>
                <a:ext cx="3895107" cy="369332"/>
              </a:xfrm>
              <a:prstGeom prst="rect">
                <a:avLst/>
              </a:prstGeom>
              <a:blipFill rotWithShape="1">
                <a:blip r:embed="rId15"/>
                <a:stretch>
                  <a:fillRect b="-655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47989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444" y="184149"/>
            <a:ext cx="6192688" cy="808459"/>
          </a:xfrm>
        </p:spPr>
        <p:txBody>
          <a:bodyPr/>
          <a:lstStyle/>
          <a:p>
            <a:r>
              <a:rPr lang="pt-PT" dirty="0" smtClean="0"/>
              <a:t>Elongação de um ponto do meio em função do tempo</a:t>
            </a:r>
            <a:endParaRPr lang="pt-PT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99" y="1206832"/>
            <a:ext cx="3522280" cy="530809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36061787"/>
                  </p:ext>
                </p:extLst>
              </p:nvPr>
            </p:nvGraphicFramePr>
            <p:xfrm>
              <a:off x="3954481" y="1967016"/>
              <a:ext cx="4259284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9642"/>
                    <a:gridCol w="2129642"/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Ponto P</a:t>
                          </a:r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Instante</a:t>
                          </a:r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elongação</a:t>
                          </a:r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PT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0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PT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=+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PT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36061787"/>
                  </p:ext>
                </p:extLst>
              </p:nvPr>
            </p:nvGraphicFramePr>
            <p:xfrm>
              <a:off x="3954481" y="1967016"/>
              <a:ext cx="4259284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9642"/>
                    <a:gridCol w="2129642"/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Ponto P</a:t>
                          </a:r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Instante</a:t>
                          </a:r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elongação</a:t>
                          </a:r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87" t="-211667" r="-100287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87" t="-211667" r="-287" b="-21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87" t="-306557" r="-100287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87" t="-306557" r="-287" b="-10655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287" t="-406557" r="-100287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3"/>
                          <a:stretch>
                            <a:fillRect l="-100287" t="-406557" r="-287" b="-655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096987" y="4138089"/>
                <a:ext cx="460762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 smtClean="0"/>
                  <a:t>Entre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i="1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 smtClean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sz="2000" dirty="0" smtClean="0"/>
                  <a:t> </a:t>
                </a:r>
                <a:r>
                  <a:rPr lang="pt-PT" sz="2000" b="1" dirty="0" smtClean="0">
                    <a:solidFill>
                      <a:srgbClr val="FFAB00"/>
                    </a:solidFill>
                  </a:rPr>
                  <a:t>o ponto P oscila </a:t>
                </a:r>
                <a:r>
                  <a:rPr lang="pt-PT" sz="2000" dirty="0" smtClean="0"/>
                  <a:t>entre a posição de equilíbrio até ao ponto de elongação máxima e regressa à posição de equilíbrio.</a:t>
                </a:r>
                <a:endParaRPr lang="pt-PT" sz="20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987" y="4138089"/>
                <a:ext cx="4607626" cy="1323439"/>
              </a:xfrm>
              <a:prstGeom prst="rect">
                <a:avLst/>
              </a:prstGeom>
              <a:blipFill rotWithShape="1">
                <a:blip r:embed="rId4"/>
                <a:stretch>
                  <a:fillRect l="-1323" t="-1843" b="-783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59494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444" y="184149"/>
            <a:ext cx="6192688" cy="808459"/>
          </a:xfrm>
        </p:spPr>
        <p:txBody>
          <a:bodyPr/>
          <a:lstStyle/>
          <a:p>
            <a:r>
              <a:rPr lang="pt-PT" dirty="0" smtClean="0"/>
              <a:t>Elongação de um ponto do meio em função do tempo</a:t>
            </a:r>
            <a:endParaRPr lang="pt-PT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1846395"/>
                  </p:ext>
                </p:extLst>
              </p:nvPr>
            </p:nvGraphicFramePr>
            <p:xfrm>
              <a:off x="3954481" y="1967016"/>
              <a:ext cx="4259284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9642"/>
                    <a:gridCol w="2129642"/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Ponto P</a:t>
                          </a:r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Instante</a:t>
                          </a:r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elongação</a:t>
                          </a:r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PT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PT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3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=−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𝐴</m:t>
                                </m:r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pt-PT" i="1" smtClean="0">
                                        <a:latin typeface="Cambria Math"/>
                                      </a:rPr>
                                    </m:ctrlPr>
                                  </m:sSubPr>
                                  <m:e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𝑡</m:t>
                                    </m:r>
                                  </m:e>
                                  <m:sub>
                                    <m:r>
                                      <a:rPr lang="pt-PT" b="0" i="1" smtClean="0">
                                        <a:latin typeface="Cambria Math"/>
                                      </a:rPr>
                                      <m:t>4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pt-PT" i="1" smtClean="0">
                                    <a:latin typeface="Cambria Math"/>
                                  </a:rPr>
                                  <m:t>𝑦</m:t>
                                </m:r>
                                <m:r>
                                  <a:rPr lang="pt-PT" b="0" i="1" smtClean="0">
                                    <a:latin typeface="Cambria Math"/>
                                  </a:rPr>
                                  <m:t>=0</m:t>
                                </m:r>
                              </m:oMath>
                            </m:oMathPara>
                          </a14:m>
                          <a:endParaRPr lang="pt-PT" dirty="0"/>
                        </a:p>
                      </a:txBody>
                      <a:tcPr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10" name="Table 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531846395"/>
                  </p:ext>
                </p:extLst>
              </p:nvPr>
            </p:nvGraphicFramePr>
            <p:xfrm>
              <a:off x="3954481" y="1967016"/>
              <a:ext cx="4259284" cy="1854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2129642"/>
                    <a:gridCol w="2129642"/>
                  </a:tblGrid>
                  <a:tr h="370840">
                    <a:tc gridSpan="2"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Ponto P</a:t>
                          </a:r>
                          <a:endParaRPr lang="pt-PT" dirty="0"/>
                        </a:p>
                      </a:txBody>
                      <a:tcPr/>
                    </a:tc>
                    <a:tc hMerge="1">
                      <a:txBody>
                        <a:bodyPr/>
                        <a:lstStyle/>
                        <a:p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Instante</a:t>
                          </a:r>
                          <a:endParaRPr lang="pt-PT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pt-PT" dirty="0" smtClean="0"/>
                            <a:t>elongação</a:t>
                          </a:r>
                          <a:endParaRPr lang="pt-PT" dirty="0"/>
                        </a:p>
                      </a:txBody>
                      <a:tcPr/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87" t="-211667" r="-100287" b="-21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87" t="-211667" r="-287" b="-210000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87" t="-306557" r="-100287" b="-10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87" t="-306557" r="-287" b="-106557"/>
                          </a:stretch>
                        </a:blipFill>
                      </a:tcPr>
                    </a:tc>
                  </a:tr>
                  <a:tr h="370840"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287" t="-406557" r="-100287" b="-655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pt-PT"/>
                        </a:p>
                      </a:txBody>
                      <a:tcPr>
                        <a:blipFill rotWithShape="1">
                          <a:blip r:embed="rId2"/>
                          <a:stretch>
                            <a:fillRect l="-100287" t="-406557" r="-287" b="-6557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/>
              <p:cNvSpPr txBox="1"/>
              <p:nvPr/>
            </p:nvSpPr>
            <p:spPr>
              <a:xfrm>
                <a:off x="4085112" y="4197468"/>
                <a:ext cx="4607626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 smtClean="0"/>
                  <a:t>Entre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2</m:t>
                        </m:r>
                      </m:sub>
                    </m:sSub>
                  </m:oMath>
                </a14:m>
                <a:r>
                  <a:rPr lang="pt-PT" sz="2000" dirty="0" smtClean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pt-PT" sz="2000" dirty="0" smtClean="0"/>
                  <a:t> </a:t>
                </a:r>
                <a:r>
                  <a:rPr lang="pt-PT" sz="2000" b="1" dirty="0" smtClean="0">
                    <a:solidFill>
                      <a:srgbClr val="FFAB00"/>
                    </a:solidFill>
                  </a:rPr>
                  <a:t>o ponto P oscila </a:t>
                </a:r>
                <a:r>
                  <a:rPr lang="pt-PT" sz="2000" dirty="0" smtClean="0"/>
                  <a:t>entre a posição de equilíbrio até ao ponto de elongação máxima negativa e regressa à posição de equilíbrio.</a:t>
                </a:r>
                <a:endParaRPr lang="pt-PT" sz="2000" dirty="0"/>
              </a:p>
            </p:txBody>
          </p:sp>
        </mc:Choice>
        <mc:Fallback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85112" y="4197468"/>
                <a:ext cx="4607626" cy="1323439"/>
              </a:xfrm>
              <a:prstGeom prst="rect">
                <a:avLst/>
              </a:prstGeom>
              <a:blipFill rotWithShape="1">
                <a:blip r:embed="rId3"/>
                <a:stretch>
                  <a:fillRect l="-1323" t="-1843" b="-7834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0" y="1115593"/>
            <a:ext cx="3378475" cy="5527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946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64444" y="374149"/>
            <a:ext cx="6192688" cy="808459"/>
          </a:xfrm>
        </p:spPr>
        <p:txBody>
          <a:bodyPr/>
          <a:lstStyle/>
          <a:p>
            <a:r>
              <a:rPr lang="pt-PT" dirty="0" smtClean="0"/>
              <a:t>Elongação de um ponto do meio em função do tempo</a:t>
            </a:r>
            <a:endParaRPr lang="pt-PT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3788"/>
            <a:ext cx="3250532" cy="4898571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5514" y="1306285"/>
            <a:ext cx="3128486" cy="5118266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/>
              <p:cNvSpPr txBox="1"/>
              <p:nvPr/>
            </p:nvSpPr>
            <p:spPr>
              <a:xfrm>
                <a:off x="3250532" y="2375064"/>
                <a:ext cx="2877136" cy="24006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50000"/>
                  </a:lnSpc>
                </a:pPr>
                <a:r>
                  <a:rPr lang="pt-PT" sz="2000" dirty="0" smtClean="0"/>
                  <a:t>No intervalo de tempo entre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0</m:t>
                        </m:r>
                      </m:sub>
                    </m:sSub>
                  </m:oMath>
                </a14:m>
                <a:r>
                  <a:rPr lang="pt-PT" sz="2000" dirty="0" smtClean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4</m:t>
                        </m:r>
                      </m:sub>
                    </m:sSub>
                  </m:oMath>
                </a14:m>
                <a:r>
                  <a:rPr lang="pt-PT" sz="2000" dirty="0" smtClean="0"/>
                  <a:t> </a:t>
                </a:r>
                <a:r>
                  <a:rPr lang="pt-PT" sz="2000" b="1" dirty="0" smtClean="0">
                    <a:solidFill>
                      <a:schemeClr val="tx1">
                        <a:lumMod val="75000"/>
                      </a:schemeClr>
                    </a:solidFill>
                  </a:rPr>
                  <a:t>o ponto P </a:t>
                </a:r>
                <a:r>
                  <a:rPr lang="pt-PT" sz="2000" b="1" dirty="0" smtClean="0">
                    <a:solidFill>
                      <a:schemeClr val="tx1">
                        <a:lumMod val="75000"/>
                      </a:schemeClr>
                    </a:solidFill>
                  </a:rPr>
                  <a:t/>
                </a:r>
                <a:br>
                  <a:rPr lang="pt-PT" sz="2000" b="1" dirty="0" smtClean="0">
                    <a:solidFill>
                      <a:schemeClr val="tx1">
                        <a:lumMod val="75000"/>
                      </a:schemeClr>
                    </a:solidFill>
                  </a:rPr>
                </a:br>
                <a:r>
                  <a:rPr lang="pt-PT" sz="2000" b="1" dirty="0" smtClean="0">
                    <a:solidFill>
                      <a:srgbClr val="FFAB00"/>
                    </a:solidFill>
                  </a:rPr>
                  <a:t>executa </a:t>
                </a:r>
                <a:r>
                  <a:rPr lang="pt-PT" sz="2000" b="1" dirty="0" smtClean="0">
                    <a:solidFill>
                      <a:srgbClr val="FFAB00"/>
                    </a:solidFill>
                  </a:rPr>
                  <a:t>uma </a:t>
                </a:r>
                <a:r>
                  <a:rPr lang="pt-PT" sz="2000" b="1" u="sng" dirty="0" smtClean="0">
                    <a:solidFill>
                      <a:srgbClr val="FFAB00"/>
                    </a:solidFill>
                  </a:rPr>
                  <a:t>oscilação completa</a:t>
                </a:r>
              </a:p>
              <a:p>
                <a:pPr algn="ctr"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rgbClr val="FFAB00"/>
                    </a:solidFill>
                  </a:rPr>
                  <a:t>(um ciclo)</a:t>
                </a:r>
                <a:endParaRPr lang="pt-PT" sz="2000" b="1" dirty="0"/>
              </a:p>
            </p:txBody>
          </p:sp>
        </mc:Choice>
        <mc:Fallback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50532" y="2375064"/>
                <a:ext cx="2877136" cy="2400657"/>
              </a:xfrm>
              <a:prstGeom prst="rect">
                <a:avLst/>
              </a:prstGeom>
              <a:blipFill rotWithShape="1">
                <a:blip r:embed="rId4"/>
                <a:stretch>
                  <a:fillRect l="-424" r="-2966" b="-152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8505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Periodicidade temporal</a:t>
            </a:r>
            <a:endParaRPr lang="pt-PT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1944" y="1080656"/>
            <a:ext cx="1895785" cy="5343896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715931" y="3396342"/>
            <a:ext cx="5186104" cy="2813998"/>
            <a:chOff x="1523454" y="3273091"/>
            <a:chExt cx="4710789" cy="2450362"/>
          </a:xfrm>
        </p:grpSpPr>
        <p:grpSp>
          <p:nvGrpSpPr>
            <p:cNvPr id="5" name="Group 4"/>
            <p:cNvGrpSpPr/>
            <p:nvPr/>
          </p:nvGrpSpPr>
          <p:grpSpPr>
            <a:xfrm>
              <a:off x="1523454" y="3273091"/>
              <a:ext cx="4555378" cy="2450362"/>
              <a:chOff x="1517053" y="3273091"/>
              <a:chExt cx="4029004" cy="2343150"/>
            </a:xfrm>
          </p:grpSpPr>
          <p:grpSp>
            <p:nvGrpSpPr>
              <p:cNvPr id="9" name="Group 8"/>
              <p:cNvGrpSpPr/>
              <p:nvPr/>
            </p:nvGrpSpPr>
            <p:grpSpPr>
              <a:xfrm>
                <a:off x="1517053" y="3273091"/>
                <a:ext cx="4029004" cy="2343150"/>
                <a:chOff x="1517053" y="3273091"/>
                <a:chExt cx="4029004" cy="234315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graphicFrame>
                  <p:nvGraphicFramePr>
                    <p:cNvPr id="14" name="Chart 13"/>
                    <p:cNvGraphicFramePr>
                      <a:graphicFrameLocks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1205885880"/>
                        </p:ext>
                      </p:extLst>
                    </p:nvPr>
                  </p:nvGraphicFramePr>
                  <p:xfrm>
                    <a:off x="1793207" y="3273091"/>
                    <a:ext cx="3752850" cy="2343150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3"/>
                    </a:graphicData>
                  </a:graphic>
                </p:graphicFrame>
              </mc:Choice>
              <mc:Fallback xmlns="">
                <p:graphicFrame>
                  <p:nvGraphicFramePr>
                    <p:cNvPr id="3" name="Chart 2"/>
                    <p:cNvGraphicFramePr>
                      <a:graphicFrameLocks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241899584"/>
                        </p:ext>
                      </p:extLst>
                    </p:nvPr>
                  </p:nvGraphicFramePr>
                  <p:xfrm>
                    <a:off x="1793207" y="3273091"/>
                    <a:ext cx="3752850" cy="2343150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7"/>
                    </a:graphicData>
                  </a:graphic>
                </p:graphicFrame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" name="TextBox 14"/>
                    <p:cNvSpPr txBox="1"/>
                    <p:nvPr/>
                  </p:nvSpPr>
                  <p:spPr>
                    <a:xfrm>
                      <a:off x="1883776" y="440981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" name="TextBox 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83776" y="440981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 l="-21951" r="-4878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2307774" y="4409816"/>
                      <a:ext cx="214821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" name="TextBox 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07774" y="4409816"/>
                      <a:ext cx="214821" cy="264879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23077" r="-7692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2831547" y="4405170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" name="TextBox 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31547" y="4405170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l="-22500" r="-7500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3347717" y="4409816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47717" y="4409816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 l="-19512" r="-7317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TextBox 18"/>
                    <p:cNvSpPr txBox="1"/>
                    <p:nvPr/>
                  </p:nvSpPr>
                  <p:spPr>
                    <a:xfrm>
                      <a:off x="3857994" y="440070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57994" y="440070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2"/>
                      <a:stretch>
                        <a:fillRect l="-19512" r="-7317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4337471" y="440070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9" name="TextBox 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37471" y="440070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3"/>
                      <a:stretch>
                        <a:fillRect l="-19512" r="-7317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Box 20"/>
                    <p:cNvSpPr txBox="1"/>
                    <p:nvPr/>
                  </p:nvSpPr>
                  <p:spPr>
                    <a:xfrm>
                      <a:off x="1704312" y="3593251"/>
                      <a:ext cx="17778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" name="TextBox 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04312" y="3593251"/>
                      <a:ext cx="177789" cy="264879"/>
                    </a:xfrm>
                    <a:prstGeom prst="rect">
                      <a:avLst/>
                    </a:prstGeom>
                    <a:blipFill rotWithShape="0">
                      <a:blip r:embed="rId14"/>
                      <a:stretch>
                        <a:fillRect l="-30303" r="-24242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1517472" y="5006923"/>
                      <a:ext cx="33090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1" name="TextBox 1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472" y="5006923"/>
                      <a:ext cx="330909" cy="264879"/>
                    </a:xfrm>
                    <a:prstGeom prst="rect">
                      <a:avLst/>
                    </a:prstGeom>
                    <a:blipFill rotWithShape="0">
                      <a:blip r:embed="rId15"/>
                      <a:stretch>
                        <a:fillRect l="-3279" r="-14754" b="-65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1703555" y="4279739"/>
                      <a:ext cx="16020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2" name="TextBox 1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03555" y="4279739"/>
                      <a:ext cx="160209" cy="264879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 l="-34483" r="-31034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TextBox 23"/>
                    <p:cNvSpPr txBox="1"/>
                    <p:nvPr/>
                  </p:nvSpPr>
                  <p:spPr>
                    <a:xfrm>
                      <a:off x="1517053" y="3273091"/>
                      <a:ext cx="347242" cy="20601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type m:val="lin"/>
                                <m:ctrlPr>
                                  <a:rPr lang="pt-PT" sz="14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pt-PT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</m:t>
                                </m:r>
                              </m:den>
                            </m:f>
                          </m:oMath>
                        </m:oMathPara>
                      </a14:m>
                      <a:endParaRPr lang="en-GB" sz="1400" dirty="0"/>
                    </a:p>
                  </p:txBody>
                </p:sp>
              </mc:Choice>
              <mc:Fallback xmlns="">
                <p:sp>
                  <p:nvSpPr>
                    <p:cNvPr id="13" name="TextBox 1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053" y="3273091"/>
                      <a:ext cx="392608" cy="215444"/>
                    </a:xfrm>
                    <a:prstGeom prst="rect">
                      <a:avLst/>
                    </a:prstGeom>
                    <a:blipFill rotWithShape="0">
                      <a:blip r:embed="rId17"/>
                      <a:stretch>
                        <a:fillRect l="-46875" t="-160000" r="-98438" b="-2428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2" name="Straight Arrow Connector 11"/>
              <p:cNvCxnSpPr/>
              <p:nvPr/>
            </p:nvCxnSpPr>
            <p:spPr>
              <a:xfrm>
                <a:off x="1908046" y="5265535"/>
                <a:ext cx="2005932" cy="0"/>
              </a:xfrm>
              <a:prstGeom prst="straightConnector1">
                <a:avLst/>
              </a:prstGeom>
              <a:ln w="28575">
                <a:solidFill>
                  <a:srgbClr val="CC0000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3" name="TextBox 12"/>
                  <p:cNvSpPr txBox="1"/>
                  <p:nvPr/>
                </p:nvSpPr>
                <p:spPr>
                  <a:xfrm>
                    <a:off x="2854712" y="4952515"/>
                    <a:ext cx="173196" cy="26487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PT" i="1">
                              <a:solidFill>
                                <a:srgbClr val="CC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rgbClr val="CC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TextBox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54712" y="4952515"/>
                    <a:ext cx="173196" cy="264879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 l="-28125" r="-28125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TextBox 5"/>
                <p:cNvSpPr txBox="1"/>
                <p:nvPr/>
              </p:nvSpPr>
              <p:spPr>
                <a:xfrm>
                  <a:off x="5243095" y="4559306"/>
                  <a:ext cx="2482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99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3095" y="4559306"/>
                  <a:ext cx="248209" cy="27699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19512" r="-7317" b="-1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804808" y="4454530"/>
                  <a:ext cx="2482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99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4808" y="4454530"/>
                  <a:ext cx="248209" cy="276999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19512" r="-7317" b="-1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5942946" y="4246383"/>
                  <a:ext cx="29129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pt-PT" sz="140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1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t-PT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2946" y="4246383"/>
                  <a:ext cx="291297" cy="2154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75000" t="-160000" r="-135417" b="-24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25" name="TextBox 24"/>
              <p:cNvSpPr txBox="1"/>
              <p:nvPr/>
            </p:nvSpPr>
            <p:spPr>
              <a:xfrm>
                <a:off x="261257" y="1080654"/>
                <a:ext cx="6555179" cy="958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pt-PT" sz="2000" dirty="0" smtClean="0"/>
                  <a:t>No </a:t>
                </a:r>
                <a:r>
                  <a:rPr lang="pt-PT" sz="2000" b="1" u="sng" dirty="0" smtClean="0">
                    <a:solidFill>
                      <a:srgbClr val="FF9900"/>
                    </a:solidFill>
                  </a:rPr>
                  <a:t>intervalo de tempo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b="1" i="1">
                            <a:solidFill>
                              <a:srgbClr val="FF99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b="1" i="1">
                            <a:solidFill>
                              <a:srgbClr val="FF9900"/>
                            </a:solidFill>
                            <a:latin typeface="Cambria Math"/>
                          </a:rPr>
                          <m:t>𝒕</m:t>
                        </m:r>
                      </m:e>
                      <m:sub>
                        <m:r>
                          <a:rPr lang="pt-PT" sz="2000" b="1" i="1" smtClean="0">
                            <a:solidFill>
                              <a:srgbClr val="FF9900"/>
                            </a:solidFill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pt-PT" sz="2000" b="1" dirty="0" smtClean="0">
                    <a:solidFill>
                      <a:srgbClr val="FF9900"/>
                    </a:solidFill>
                  </a:rPr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b="1" i="1" smtClean="0">
                            <a:solidFill>
                              <a:srgbClr val="FF99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b="1" i="1">
                            <a:solidFill>
                              <a:srgbClr val="FF9900"/>
                            </a:solidFill>
                            <a:latin typeface="Cambria Math"/>
                          </a:rPr>
                          <m:t>𝒕</m:t>
                        </m:r>
                      </m:e>
                      <m:sub>
                        <m:r>
                          <a:rPr lang="pt-PT" sz="2000" b="1" i="1" smtClean="0">
                            <a:solidFill>
                              <a:srgbClr val="FF9900"/>
                            </a:solidFill>
                            <a:latin typeface="Cambria Math"/>
                          </a:rPr>
                          <m:t>𝟒</m:t>
                        </m:r>
                      </m:sub>
                    </m:sSub>
                  </m:oMath>
                </a14:m>
                <a:r>
                  <a:rPr lang="pt-PT" sz="2000" b="1" dirty="0" smtClean="0">
                    <a:solidFill>
                      <a:srgbClr val="FF9900"/>
                    </a:solidFill>
                  </a:rPr>
                  <a:t> </a:t>
                </a:r>
                <a:r>
                  <a:rPr lang="pt-PT" sz="2000" b="1" dirty="0" smtClean="0">
                    <a:solidFill>
                      <a:schemeClr val="tx1">
                        <a:lumMod val="75000"/>
                      </a:schemeClr>
                    </a:solidFill>
                  </a:rPr>
                  <a:t>o ponto P executa uma </a:t>
                </a:r>
                <a:r>
                  <a:rPr lang="pt-PT" sz="2000" b="1" u="sng" dirty="0" smtClean="0">
                    <a:solidFill>
                      <a:srgbClr val="FFAB00"/>
                    </a:solidFill>
                  </a:rPr>
                  <a:t>oscilação completa.</a:t>
                </a:r>
              </a:p>
            </p:txBody>
          </p:sp>
        </mc:Choice>
        <mc:Fallback>
          <p:sp>
            <p:nvSpPr>
              <p:cNvPr id="25" name="TextBox 2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1257" y="1080654"/>
                <a:ext cx="6555179" cy="958660"/>
              </a:xfrm>
              <a:prstGeom prst="rect">
                <a:avLst/>
              </a:prstGeom>
              <a:blipFill rotWithShape="1">
                <a:blip r:embed="rId23"/>
                <a:stretch>
                  <a:fillRect r="-2047" b="-1012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7" name="Straight Arrow Connector 26"/>
          <p:cNvCxnSpPr/>
          <p:nvPr/>
        </p:nvCxnSpPr>
        <p:spPr>
          <a:xfrm flipH="1">
            <a:off x="997528" y="1579418"/>
            <a:ext cx="1258784" cy="985652"/>
          </a:xfrm>
          <a:prstGeom prst="straightConnector1">
            <a:avLst/>
          </a:prstGeom>
          <a:ln w="38100">
            <a:solidFill>
              <a:srgbClr val="96C83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8" name="TextBox 27"/>
              <p:cNvSpPr txBox="1"/>
              <p:nvPr/>
            </p:nvSpPr>
            <p:spPr>
              <a:xfrm>
                <a:off x="67462" y="2493821"/>
                <a:ext cx="6400800" cy="958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>
                  <a:lnSpc>
                    <a:spcPct val="150000"/>
                  </a:lnSpc>
                </a:pPr>
                <a:r>
                  <a:rPr lang="pt-PT" sz="2000" b="1" dirty="0" smtClean="0">
                    <a:solidFill>
                      <a:srgbClr val="00B0F0"/>
                    </a:solidFill>
                  </a:rPr>
                  <a:t>Período (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/>
                      </a:rPr>
                      <m:t>𝑻</m:t>
                    </m:r>
                  </m:oMath>
                </a14:m>
                <a:r>
                  <a:rPr lang="pt-PT" sz="2000" b="1" dirty="0" smtClean="0">
                    <a:solidFill>
                      <a:srgbClr val="00B0F0"/>
                    </a:solidFill>
                  </a:rPr>
                  <a:t>): </a:t>
                </a:r>
                <a:r>
                  <a:rPr lang="pt-PT" sz="2000" dirty="0" smtClean="0"/>
                  <a:t>intervalo de tempo necessário para a execução de uma oscilação completa.</a:t>
                </a:r>
                <a:endParaRPr lang="pt-PT" sz="2000" dirty="0"/>
              </a:p>
            </p:txBody>
          </p:sp>
        </mc:Choice>
        <mc:Fallback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62" y="2493821"/>
                <a:ext cx="6400800" cy="958660"/>
              </a:xfrm>
              <a:prstGeom prst="rect">
                <a:avLst/>
              </a:prstGeom>
              <a:blipFill rotWithShape="1">
                <a:blip r:embed="rId24"/>
                <a:stretch>
                  <a:fillRect r="-2190" b="-1082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78857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Periodicidade temporal</a:t>
            </a:r>
            <a:endParaRPr lang="pt-P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/>
              <p:cNvSpPr txBox="1"/>
              <p:nvPr/>
            </p:nvSpPr>
            <p:spPr>
              <a:xfrm>
                <a:off x="5652654" y="1401288"/>
                <a:ext cx="3218214" cy="1420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pt-PT" sz="2000" dirty="0" smtClean="0"/>
                  <a:t>Entre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1</m:t>
                        </m:r>
                      </m:sub>
                    </m:sSub>
                  </m:oMath>
                </a14:m>
                <a:r>
                  <a:rPr lang="pt-PT" sz="2000" dirty="0" smtClean="0"/>
                  <a:t> 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i="1" smtClean="0"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i="1">
                            <a:latin typeface="Cambria Math"/>
                          </a:rPr>
                          <m:t>𝑡</m:t>
                        </m:r>
                      </m:e>
                      <m:sub>
                        <m:r>
                          <a:rPr lang="pt-PT" sz="2000" b="0" i="1" smtClean="0">
                            <a:latin typeface="Cambria Math"/>
                          </a:rPr>
                          <m:t>5</m:t>
                        </m:r>
                      </m:sub>
                    </m:sSub>
                  </m:oMath>
                </a14:m>
                <a:r>
                  <a:rPr lang="pt-PT" sz="2000" dirty="0" smtClean="0"/>
                  <a:t> </a:t>
                </a:r>
                <a:r>
                  <a:rPr lang="pt-PT" sz="2000" b="1" dirty="0" smtClean="0">
                    <a:solidFill>
                      <a:schemeClr val="tx1">
                        <a:lumMod val="75000"/>
                      </a:schemeClr>
                    </a:solidFill>
                  </a:rPr>
                  <a:t>o ponto P </a:t>
                </a:r>
                <a:r>
                  <a:rPr lang="pt-PT" sz="2000" b="1" dirty="0" smtClean="0">
                    <a:solidFill>
                      <a:srgbClr val="FFAB00"/>
                    </a:solidFill>
                  </a:rPr>
                  <a:t>executa uma </a:t>
                </a:r>
                <a:r>
                  <a:rPr lang="pt-PT" sz="2000" b="1" u="sng" dirty="0" smtClean="0">
                    <a:solidFill>
                      <a:srgbClr val="FFAB00"/>
                    </a:solidFill>
                  </a:rPr>
                  <a:t>oscilação completa </a:t>
                </a:r>
                <a:r>
                  <a:rPr lang="pt-PT" sz="2000" b="1" dirty="0" smtClean="0">
                    <a:solidFill>
                      <a:srgbClr val="FFAB00"/>
                    </a:solidFill>
                  </a:rPr>
                  <a:t>(um ciclo)</a:t>
                </a:r>
                <a:endParaRPr lang="pt-PT" sz="2000" b="1" dirty="0"/>
              </a:p>
            </p:txBody>
          </p:sp>
        </mc:Choice>
        <mc:Fallback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52654" y="1401288"/>
                <a:ext cx="3218214" cy="1420325"/>
              </a:xfrm>
              <a:prstGeom prst="rect">
                <a:avLst/>
              </a:prstGeom>
              <a:blipFill rotWithShape="1">
                <a:blip r:embed="rId2"/>
                <a:stretch>
                  <a:fillRect l="-1894" b="-686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656555" y="1313662"/>
            <a:ext cx="4710789" cy="2450362"/>
            <a:chOff x="1523454" y="3273091"/>
            <a:chExt cx="4710789" cy="2450362"/>
          </a:xfrm>
        </p:grpSpPr>
        <p:grpSp>
          <p:nvGrpSpPr>
            <p:cNvPr id="6" name="Group 5"/>
            <p:cNvGrpSpPr/>
            <p:nvPr/>
          </p:nvGrpSpPr>
          <p:grpSpPr>
            <a:xfrm>
              <a:off x="1523454" y="3273091"/>
              <a:ext cx="4555378" cy="2450362"/>
              <a:chOff x="1517053" y="3273091"/>
              <a:chExt cx="4029004" cy="234315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1517053" y="3273091"/>
                <a:ext cx="4029004" cy="2343150"/>
                <a:chOff x="1517053" y="3273091"/>
                <a:chExt cx="4029004" cy="234315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graphicFrame>
                  <p:nvGraphicFramePr>
                    <p:cNvPr id="15" name="Chart 14"/>
                    <p:cNvGraphicFramePr>
                      <a:graphicFrameLocks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1201760846"/>
                        </p:ext>
                      </p:extLst>
                    </p:nvPr>
                  </p:nvGraphicFramePr>
                  <p:xfrm>
                    <a:off x="1793207" y="3273091"/>
                    <a:ext cx="3752850" cy="2343150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3"/>
                    </a:graphicData>
                  </a:graphic>
                </p:graphicFrame>
              </mc:Choice>
              <mc:Fallback xmlns="">
                <p:graphicFrame>
                  <p:nvGraphicFramePr>
                    <p:cNvPr id="3" name="Chart 2"/>
                    <p:cNvGraphicFramePr>
                      <a:graphicFrameLocks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241899584"/>
                        </p:ext>
                      </p:extLst>
                    </p:nvPr>
                  </p:nvGraphicFramePr>
                  <p:xfrm>
                    <a:off x="1793207" y="3273091"/>
                    <a:ext cx="3752850" cy="2343150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7"/>
                    </a:graphicData>
                  </a:graphic>
                </p:graphicFrame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1883776" y="440981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" name="TextBox 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83776" y="440981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 l="-21951" r="-4878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2307774" y="4409816"/>
                      <a:ext cx="214821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" name="TextBox 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07774" y="4409816"/>
                      <a:ext cx="214821" cy="264879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23077" r="-7692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2831547" y="4405170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" name="TextBox 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31547" y="4405170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l="-22500" r="-7500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TextBox 18"/>
                    <p:cNvSpPr txBox="1"/>
                    <p:nvPr/>
                  </p:nvSpPr>
                  <p:spPr>
                    <a:xfrm>
                      <a:off x="3347717" y="4409816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47717" y="4409816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 l="-19512" r="-7317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3857994" y="440070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57994" y="440070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2"/>
                      <a:stretch>
                        <a:fillRect l="-19512" r="-7317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Box 20"/>
                    <p:cNvSpPr txBox="1"/>
                    <p:nvPr/>
                  </p:nvSpPr>
                  <p:spPr>
                    <a:xfrm>
                      <a:off x="4337471" y="440070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9" name="TextBox 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37471" y="440070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3"/>
                      <a:stretch>
                        <a:fillRect l="-19512" r="-7317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1704312" y="3593251"/>
                      <a:ext cx="17778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" name="TextBox 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04312" y="3593251"/>
                      <a:ext cx="177789" cy="264879"/>
                    </a:xfrm>
                    <a:prstGeom prst="rect">
                      <a:avLst/>
                    </a:prstGeom>
                    <a:blipFill rotWithShape="0">
                      <a:blip r:embed="rId14"/>
                      <a:stretch>
                        <a:fillRect l="-30303" r="-24242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1517472" y="5006923"/>
                      <a:ext cx="33090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1" name="TextBox 1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472" y="5006923"/>
                      <a:ext cx="330909" cy="264879"/>
                    </a:xfrm>
                    <a:prstGeom prst="rect">
                      <a:avLst/>
                    </a:prstGeom>
                    <a:blipFill rotWithShape="0">
                      <a:blip r:embed="rId15"/>
                      <a:stretch>
                        <a:fillRect l="-3279" r="-14754" b="-65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TextBox 23"/>
                    <p:cNvSpPr txBox="1"/>
                    <p:nvPr/>
                  </p:nvSpPr>
                  <p:spPr>
                    <a:xfrm>
                      <a:off x="1703555" y="4279739"/>
                      <a:ext cx="16020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2" name="TextBox 1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03555" y="4279739"/>
                      <a:ext cx="160209" cy="264879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 l="-34483" r="-31034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1517053" y="3273091"/>
                      <a:ext cx="347242" cy="20601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type m:val="lin"/>
                                <m:ctrlPr>
                                  <a:rPr lang="pt-PT" sz="14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pt-PT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</m:t>
                                </m:r>
                              </m:den>
                            </m:f>
                          </m:oMath>
                        </m:oMathPara>
                      </a14:m>
                      <a:endParaRPr lang="en-GB" sz="1400" dirty="0"/>
                    </a:p>
                  </p:txBody>
                </p:sp>
              </mc:Choice>
              <mc:Fallback xmlns="">
                <p:sp>
                  <p:nvSpPr>
                    <p:cNvPr id="13" name="TextBox 1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053" y="3273091"/>
                      <a:ext cx="392608" cy="215444"/>
                    </a:xfrm>
                    <a:prstGeom prst="rect">
                      <a:avLst/>
                    </a:prstGeom>
                    <a:blipFill rotWithShape="0">
                      <a:blip r:embed="rId17"/>
                      <a:stretch>
                        <a:fillRect l="-46875" t="-160000" r="-98438" b="-2428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1" name="Straight Arrow Connector 10"/>
              <p:cNvCxnSpPr/>
              <p:nvPr/>
            </p:nvCxnSpPr>
            <p:spPr>
              <a:xfrm>
                <a:off x="2409759" y="3534770"/>
                <a:ext cx="2005932" cy="0"/>
              </a:xfrm>
              <a:prstGeom prst="straightConnector1">
                <a:avLst/>
              </a:prstGeom>
              <a:ln w="28575">
                <a:solidFill>
                  <a:srgbClr val="CC0000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/>
                  <p:cNvSpPr txBox="1"/>
                  <p:nvPr/>
                </p:nvSpPr>
                <p:spPr>
                  <a:xfrm>
                    <a:off x="3381360" y="3548104"/>
                    <a:ext cx="173196" cy="26487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PT" i="1">
                              <a:solidFill>
                                <a:srgbClr val="CC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rgbClr val="CC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81360" y="3548104"/>
                    <a:ext cx="173196" cy="26487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31250" r="-25000" b="-652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" name="Straight Arrow Connector 12"/>
              <p:cNvCxnSpPr/>
              <p:nvPr/>
            </p:nvCxnSpPr>
            <p:spPr>
              <a:xfrm>
                <a:off x="1908046" y="5265535"/>
                <a:ext cx="2005932" cy="0"/>
              </a:xfrm>
              <a:prstGeom prst="straightConnector1">
                <a:avLst/>
              </a:prstGeom>
              <a:ln w="28575">
                <a:solidFill>
                  <a:srgbClr val="CC0000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2854712" y="4952515"/>
                    <a:ext cx="173196" cy="26487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PT" i="1">
                              <a:solidFill>
                                <a:srgbClr val="CC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rgbClr val="CC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TextBox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54712" y="4952515"/>
                    <a:ext cx="173196" cy="264879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 l="-28125" r="-28125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243095" y="4559306"/>
                  <a:ext cx="2482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99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3095" y="4559306"/>
                  <a:ext cx="248209" cy="27699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19512" r="-7317" b="-1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5804808" y="4454530"/>
                  <a:ext cx="2482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99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4808" y="4454530"/>
                  <a:ext cx="248209" cy="276999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19512" r="-7317" b="-1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5942946" y="4246383"/>
                  <a:ext cx="29129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pt-PT" sz="140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1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t-PT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2946" y="4246383"/>
                  <a:ext cx="291297" cy="2154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75000" t="-160000" r="-135417" b="-24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TextBox 26"/>
          <p:cNvSpPr txBox="1"/>
          <p:nvPr/>
        </p:nvSpPr>
        <p:spPr>
          <a:xfrm>
            <a:off x="451263" y="4001984"/>
            <a:ext cx="83008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Em intervalos de tempo igual ao período, qualquer ponto do meio executa uma oscilação completa.</a:t>
            </a:r>
            <a:endParaRPr lang="pt-PT" sz="2000" dirty="0"/>
          </a:p>
        </p:txBody>
      </p:sp>
      <p:sp>
        <p:nvSpPr>
          <p:cNvPr id="29" name="TextBox 28"/>
          <p:cNvSpPr txBox="1"/>
          <p:nvPr/>
        </p:nvSpPr>
        <p:spPr>
          <a:xfrm>
            <a:off x="418728" y="4944588"/>
            <a:ext cx="822650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 smtClean="0">
                <a:solidFill>
                  <a:srgbClr val="00B0F0"/>
                </a:solidFill>
                <a:sym typeface="Symbol"/>
              </a:rPr>
              <a:t>Período </a:t>
            </a:r>
          </a:p>
          <a:p>
            <a:pPr marL="285750" indent="-285750" algn="ctr">
              <a:buFont typeface="Symbol"/>
              <a:buChar char="l"/>
            </a:pPr>
            <a:endParaRPr lang="pt-PT" sz="2000" b="1" dirty="0" smtClean="0">
              <a:solidFill>
                <a:srgbClr val="00B0F0"/>
              </a:solidFill>
              <a:sym typeface="Symbol"/>
            </a:endParaRPr>
          </a:p>
          <a:p>
            <a:pPr algn="ctr"/>
            <a:r>
              <a:rPr lang="pt-PT" sz="2000" b="1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associado </a:t>
            </a:r>
            <a:r>
              <a:rPr lang="pt-PT" sz="2000" b="1" dirty="0">
                <a:solidFill>
                  <a:schemeClr val="tx1">
                    <a:lumMod val="75000"/>
                  </a:schemeClr>
                </a:solidFill>
                <a:sym typeface="Symbol"/>
              </a:rPr>
              <a:t>à periodicidade </a:t>
            </a:r>
            <a:r>
              <a:rPr lang="pt-PT" sz="2000" b="1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temporal </a:t>
            </a:r>
            <a:r>
              <a:rPr lang="pt-PT" sz="2000" b="1" dirty="0">
                <a:solidFill>
                  <a:schemeClr val="tx1">
                    <a:lumMod val="75000"/>
                  </a:schemeClr>
                </a:solidFill>
                <a:sym typeface="Symbol"/>
              </a:rPr>
              <a:t>de </a:t>
            </a:r>
            <a:r>
              <a:rPr lang="pt-PT" sz="2000" b="1" dirty="0" smtClean="0">
                <a:solidFill>
                  <a:schemeClr val="tx1">
                    <a:lumMod val="75000"/>
                  </a:schemeClr>
                </a:solidFill>
                <a:sym typeface="Symbol"/>
              </a:rPr>
              <a:t>uma </a:t>
            </a:r>
            <a:r>
              <a:rPr lang="pt-PT" sz="2000" b="1" dirty="0">
                <a:solidFill>
                  <a:schemeClr val="tx1">
                    <a:lumMod val="75000"/>
                  </a:schemeClr>
                </a:solidFill>
                <a:sym typeface="Symbol"/>
              </a:rPr>
              <a:t>onda.</a:t>
            </a:r>
            <a:endParaRPr lang="pt-PT" sz="2000" b="1" dirty="0">
              <a:solidFill>
                <a:schemeClr val="tx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5926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Frequência</a:t>
            </a:r>
            <a:endParaRPr lang="pt-PT" dirty="0"/>
          </a:p>
        </p:txBody>
      </p:sp>
      <p:sp>
        <p:nvSpPr>
          <p:cNvPr id="4" name="TextBox 3"/>
          <p:cNvSpPr txBox="1"/>
          <p:nvPr/>
        </p:nvSpPr>
        <p:spPr>
          <a:xfrm>
            <a:off x="5023262" y="2743206"/>
            <a:ext cx="381198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>
                <a:solidFill>
                  <a:srgbClr val="FFAB00"/>
                </a:solidFill>
              </a:rPr>
              <a:t>Nas ondas harmónicas os ciclos repetem-se, ao fim de um período.</a:t>
            </a:r>
            <a:endParaRPr lang="pt-PT" sz="2000" b="1" dirty="0">
              <a:solidFill>
                <a:srgbClr val="FFAB00"/>
              </a:solidFill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217180" y="1194912"/>
            <a:ext cx="4710789" cy="2450362"/>
            <a:chOff x="1523454" y="3273091"/>
            <a:chExt cx="4710789" cy="2450362"/>
          </a:xfrm>
        </p:grpSpPr>
        <p:grpSp>
          <p:nvGrpSpPr>
            <p:cNvPr id="6" name="Group 5"/>
            <p:cNvGrpSpPr/>
            <p:nvPr/>
          </p:nvGrpSpPr>
          <p:grpSpPr>
            <a:xfrm>
              <a:off x="1523454" y="3273091"/>
              <a:ext cx="4555378" cy="2450362"/>
              <a:chOff x="1517053" y="3273091"/>
              <a:chExt cx="4029004" cy="2343150"/>
            </a:xfrm>
          </p:grpSpPr>
          <p:grpSp>
            <p:nvGrpSpPr>
              <p:cNvPr id="10" name="Group 9"/>
              <p:cNvGrpSpPr/>
              <p:nvPr/>
            </p:nvGrpSpPr>
            <p:grpSpPr>
              <a:xfrm>
                <a:off x="1517053" y="3273091"/>
                <a:ext cx="4029004" cy="2343150"/>
                <a:chOff x="1517053" y="3273091"/>
                <a:chExt cx="4029004" cy="234315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graphicFrame>
                  <p:nvGraphicFramePr>
                    <p:cNvPr id="15" name="Chart 14"/>
                    <p:cNvGraphicFramePr>
                      <a:graphicFrameLocks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3147778254"/>
                        </p:ext>
                      </p:extLst>
                    </p:nvPr>
                  </p:nvGraphicFramePr>
                  <p:xfrm>
                    <a:off x="1793207" y="3273091"/>
                    <a:ext cx="3752850" cy="2343150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2"/>
                    </a:graphicData>
                  </a:graphic>
                </p:graphicFrame>
              </mc:Choice>
              <mc:Fallback xmlns="">
                <p:graphicFrame>
                  <p:nvGraphicFramePr>
                    <p:cNvPr id="3" name="Chart 2"/>
                    <p:cNvGraphicFramePr>
                      <a:graphicFrameLocks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241899584"/>
                        </p:ext>
                      </p:extLst>
                    </p:nvPr>
                  </p:nvGraphicFramePr>
                  <p:xfrm>
                    <a:off x="1793207" y="3273091"/>
                    <a:ext cx="3752850" cy="2343150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7"/>
                    </a:graphicData>
                  </a:graphic>
                </p:graphicFrame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" name="TextBox 15"/>
                    <p:cNvSpPr txBox="1"/>
                    <p:nvPr/>
                  </p:nvSpPr>
                  <p:spPr>
                    <a:xfrm>
                      <a:off x="1883776" y="440981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" name="TextBox 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83776" y="440981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 l="-21951" r="-4878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7" name="TextBox 16"/>
                    <p:cNvSpPr txBox="1"/>
                    <p:nvPr/>
                  </p:nvSpPr>
                  <p:spPr>
                    <a:xfrm>
                      <a:off x="2307774" y="4409816"/>
                      <a:ext cx="214821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" name="TextBox 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07774" y="4409816"/>
                      <a:ext cx="214821" cy="264879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23077" r="-7692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8" name="TextBox 17"/>
                    <p:cNvSpPr txBox="1"/>
                    <p:nvPr/>
                  </p:nvSpPr>
                  <p:spPr>
                    <a:xfrm>
                      <a:off x="2831547" y="4405170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" name="TextBox 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31547" y="4405170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l="-22500" r="-7500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9" name="TextBox 18"/>
                    <p:cNvSpPr txBox="1"/>
                    <p:nvPr/>
                  </p:nvSpPr>
                  <p:spPr>
                    <a:xfrm>
                      <a:off x="3347717" y="4409816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47717" y="4409816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 l="-19512" r="-7317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0" name="TextBox 19"/>
                    <p:cNvSpPr txBox="1"/>
                    <p:nvPr/>
                  </p:nvSpPr>
                  <p:spPr>
                    <a:xfrm>
                      <a:off x="3857994" y="440070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57994" y="440070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2"/>
                      <a:stretch>
                        <a:fillRect l="-19512" r="-7317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1" name="TextBox 20"/>
                    <p:cNvSpPr txBox="1"/>
                    <p:nvPr/>
                  </p:nvSpPr>
                  <p:spPr>
                    <a:xfrm>
                      <a:off x="4337471" y="440070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9" name="TextBox 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37471" y="440070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3"/>
                      <a:stretch>
                        <a:fillRect l="-19512" r="-7317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2" name="TextBox 21"/>
                    <p:cNvSpPr txBox="1"/>
                    <p:nvPr/>
                  </p:nvSpPr>
                  <p:spPr>
                    <a:xfrm>
                      <a:off x="1704312" y="3593251"/>
                      <a:ext cx="17778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" name="TextBox 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04312" y="3593251"/>
                      <a:ext cx="177789" cy="264879"/>
                    </a:xfrm>
                    <a:prstGeom prst="rect">
                      <a:avLst/>
                    </a:prstGeom>
                    <a:blipFill rotWithShape="0">
                      <a:blip r:embed="rId14"/>
                      <a:stretch>
                        <a:fillRect l="-30303" r="-24242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3" name="TextBox 22"/>
                    <p:cNvSpPr txBox="1"/>
                    <p:nvPr/>
                  </p:nvSpPr>
                  <p:spPr>
                    <a:xfrm>
                      <a:off x="1517472" y="5006923"/>
                      <a:ext cx="33090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1" name="TextBox 1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472" y="5006923"/>
                      <a:ext cx="330909" cy="264879"/>
                    </a:xfrm>
                    <a:prstGeom prst="rect">
                      <a:avLst/>
                    </a:prstGeom>
                    <a:blipFill rotWithShape="0">
                      <a:blip r:embed="rId15"/>
                      <a:stretch>
                        <a:fillRect l="-3279" r="-14754" b="-65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4" name="TextBox 23"/>
                    <p:cNvSpPr txBox="1"/>
                    <p:nvPr/>
                  </p:nvSpPr>
                  <p:spPr>
                    <a:xfrm>
                      <a:off x="1703555" y="4279739"/>
                      <a:ext cx="16020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2" name="TextBox 1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03555" y="4279739"/>
                      <a:ext cx="160209" cy="264879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 l="-34483" r="-31034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25" name="TextBox 24"/>
                    <p:cNvSpPr txBox="1"/>
                    <p:nvPr/>
                  </p:nvSpPr>
                  <p:spPr>
                    <a:xfrm>
                      <a:off x="1517053" y="3273091"/>
                      <a:ext cx="347242" cy="20601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type m:val="lin"/>
                                <m:ctrlPr>
                                  <a:rPr lang="pt-PT" sz="14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pt-PT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</m:t>
                                </m:r>
                              </m:den>
                            </m:f>
                          </m:oMath>
                        </m:oMathPara>
                      </a14:m>
                      <a:endParaRPr lang="en-GB" sz="1400" dirty="0"/>
                    </a:p>
                  </p:txBody>
                </p:sp>
              </mc:Choice>
              <mc:Fallback xmlns="">
                <p:sp>
                  <p:nvSpPr>
                    <p:cNvPr id="13" name="TextBox 1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053" y="3273091"/>
                      <a:ext cx="392608" cy="215444"/>
                    </a:xfrm>
                    <a:prstGeom prst="rect">
                      <a:avLst/>
                    </a:prstGeom>
                    <a:blipFill rotWithShape="0">
                      <a:blip r:embed="rId17"/>
                      <a:stretch>
                        <a:fillRect l="-46875" t="-160000" r="-98438" b="-2428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11" name="Straight Arrow Connector 10"/>
              <p:cNvCxnSpPr/>
              <p:nvPr/>
            </p:nvCxnSpPr>
            <p:spPr>
              <a:xfrm>
                <a:off x="2409759" y="3534770"/>
                <a:ext cx="2005932" cy="0"/>
              </a:xfrm>
              <a:prstGeom prst="straightConnector1">
                <a:avLst/>
              </a:prstGeom>
              <a:ln w="28575">
                <a:solidFill>
                  <a:srgbClr val="CC0000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2" name="TextBox 11"/>
                  <p:cNvSpPr txBox="1"/>
                  <p:nvPr/>
                </p:nvSpPr>
                <p:spPr>
                  <a:xfrm>
                    <a:off x="3381360" y="3548104"/>
                    <a:ext cx="173196" cy="26487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PT" i="1">
                              <a:solidFill>
                                <a:srgbClr val="CC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rgbClr val="CC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81360" y="3548104"/>
                    <a:ext cx="173196" cy="26487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31250" r="-25000" b="-652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13" name="Straight Arrow Connector 12"/>
              <p:cNvCxnSpPr/>
              <p:nvPr/>
            </p:nvCxnSpPr>
            <p:spPr>
              <a:xfrm>
                <a:off x="1908046" y="5265535"/>
                <a:ext cx="2005932" cy="0"/>
              </a:xfrm>
              <a:prstGeom prst="straightConnector1">
                <a:avLst/>
              </a:prstGeom>
              <a:ln w="28575">
                <a:solidFill>
                  <a:srgbClr val="CC0000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4" name="TextBox 13"/>
                  <p:cNvSpPr txBox="1"/>
                  <p:nvPr/>
                </p:nvSpPr>
                <p:spPr>
                  <a:xfrm>
                    <a:off x="2854712" y="4952515"/>
                    <a:ext cx="173196" cy="26487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PT" i="1">
                              <a:solidFill>
                                <a:srgbClr val="CC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rgbClr val="CC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TextBox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54712" y="4952515"/>
                    <a:ext cx="173196" cy="264879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 l="-28125" r="-28125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" name="TextBox 6"/>
                <p:cNvSpPr txBox="1"/>
                <p:nvPr/>
              </p:nvSpPr>
              <p:spPr>
                <a:xfrm>
                  <a:off x="5243095" y="4559306"/>
                  <a:ext cx="2482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99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3095" y="4559306"/>
                  <a:ext cx="248209" cy="27699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19512" r="-7317" b="-1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" name="TextBox 7"/>
                <p:cNvSpPr txBox="1"/>
                <p:nvPr/>
              </p:nvSpPr>
              <p:spPr>
                <a:xfrm>
                  <a:off x="5804808" y="4454530"/>
                  <a:ext cx="2482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99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4808" y="4454530"/>
                  <a:ext cx="248209" cy="276999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19512" r="-7317" b="-1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TextBox 8"/>
                <p:cNvSpPr txBox="1"/>
                <p:nvPr/>
              </p:nvSpPr>
              <p:spPr>
                <a:xfrm>
                  <a:off x="5942946" y="4246383"/>
                  <a:ext cx="29129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pt-PT" sz="140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1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t-PT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2946" y="4246383"/>
                  <a:ext cx="291297" cy="2154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75000" t="-160000" r="-135417" b="-24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7" name="TextBox 26"/>
          <p:cNvSpPr txBox="1"/>
          <p:nvPr/>
        </p:nvSpPr>
        <p:spPr>
          <a:xfrm>
            <a:off x="4833260" y="1199410"/>
            <a:ext cx="43701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Em intervalos de tempo igual ao período, qualquer ponto do meio executa uma oscilação completa (ciclo).</a:t>
            </a:r>
            <a:endParaRPr lang="pt-PT" sz="2000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/>
              <p:cNvSpPr txBox="1"/>
              <p:nvPr/>
            </p:nvSpPr>
            <p:spPr>
              <a:xfrm>
                <a:off x="335601" y="4500573"/>
                <a:ext cx="8226507" cy="9762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t-PT" sz="2000" b="1" dirty="0" smtClean="0">
                    <a:solidFill>
                      <a:srgbClr val="00B0F0"/>
                    </a:solidFill>
                    <a:sym typeface="Symbol"/>
                  </a:rPr>
                  <a:t>Frequência (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solidFill>
                          <a:srgbClr val="00B0F0"/>
                        </a:solidFill>
                        <a:latin typeface="Cambria Math"/>
                        <a:sym typeface="Symbol"/>
                      </a:rPr>
                      <m:t>𝒇</m:t>
                    </m:r>
                  </m:oMath>
                </a14:m>
                <a:r>
                  <a:rPr lang="pt-PT" sz="2000" b="1" dirty="0" smtClean="0">
                    <a:solidFill>
                      <a:srgbClr val="00B0F0"/>
                    </a:solidFill>
                    <a:sym typeface="Symbol"/>
                  </a:rPr>
                  <a:t>) = número de ciclos por unidade de tempo</a:t>
                </a:r>
                <a:endParaRPr lang="pt-PT" sz="2000" b="1" dirty="0">
                  <a:solidFill>
                    <a:srgbClr val="00B0F0"/>
                  </a:solidFill>
                  <a:sym typeface="Symbol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pt-PT" sz="20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/>
                          <a:sym typeface="Symbol"/>
                        </a:rPr>
                        <m:t>𝑓</m:t>
                      </m:r>
                      <m:r>
                        <a:rPr lang="pt-PT" sz="2000" b="0" i="1" smtClean="0">
                          <a:solidFill>
                            <a:schemeClr val="tx1">
                              <a:lumMod val="75000"/>
                            </a:schemeClr>
                          </a:solidFill>
                          <a:latin typeface="Cambria Math"/>
                          <a:sym typeface="Symbol"/>
                        </a:rPr>
                        <m:t>=</m:t>
                      </m:r>
                      <m:f>
                        <m:fPr>
                          <m:ctrlPr>
                            <a:rPr lang="pt-PT" sz="2000" i="1" smtClean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  <a:latin typeface="Cambria Math"/>
                              <a:sym typeface="Symbol"/>
                            </a:rPr>
                          </m:ctrlPr>
                        </m:fPr>
                        <m:num>
                          <m:r>
                            <a:rPr lang="pt-PT" sz="2000" b="0" i="1" smtClean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  <a:latin typeface="Cambria Math"/>
                              <a:sym typeface="Symbol"/>
                            </a:rPr>
                            <m:t>1</m:t>
                          </m:r>
                        </m:num>
                        <m:den>
                          <m:r>
                            <a:rPr lang="pt-PT" sz="2000" b="0" i="1" smtClean="0">
                              <a:solidFill>
                                <a:schemeClr val="tx1">
                                  <a:lumMod val="75000"/>
                                </a:schemeClr>
                              </a:solidFill>
                              <a:latin typeface="Cambria Math"/>
                              <a:sym typeface="Symbol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pt-PT" sz="2000" dirty="0" smtClean="0">
                  <a:solidFill>
                    <a:srgbClr val="00B0F0"/>
                  </a:solidFill>
                  <a:sym typeface="Symbol"/>
                </a:endParaRPr>
              </a:p>
            </p:txBody>
          </p:sp>
        </mc:Choice>
        <mc:Fallback>
          <p:sp>
            <p:nvSpPr>
              <p:cNvPr id="29" name="TextBox 2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601" y="4500573"/>
                <a:ext cx="8226507" cy="976293"/>
              </a:xfrm>
              <a:prstGeom prst="rect">
                <a:avLst/>
              </a:prstGeom>
              <a:blipFill rotWithShape="1">
                <a:blip r:embed="rId23"/>
                <a:stretch>
                  <a:fillRect t="-2500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76424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Onda harmónica</a:t>
            </a:r>
            <a:endParaRPr lang="pt-PT" dirty="0"/>
          </a:p>
        </p:txBody>
      </p:sp>
      <p:grpSp>
        <p:nvGrpSpPr>
          <p:cNvPr id="24" name="Group 23"/>
          <p:cNvGrpSpPr/>
          <p:nvPr/>
        </p:nvGrpSpPr>
        <p:grpSpPr>
          <a:xfrm>
            <a:off x="2485367" y="1479920"/>
            <a:ext cx="4710789" cy="2450362"/>
            <a:chOff x="1523454" y="3273091"/>
            <a:chExt cx="4710789" cy="2450362"/>
          </a:xfrm>
        </p:grpSpPr>
        <p:grpSp>
          <p:nvGrpSpPr>
            <p:cNvPr id="25" name="Group 24"/>
            <p:cNvGrpSpPr/>
            <p:nvPr/>
          </p:nvGrpSpPr>
          <p:grpSpPr>
            <a:xfrm>
              <a:off x="1523454" y="3273091"/>
              <a:ext cx="4555378" cy="2450362"/>
              <a:chOff x="1517053" y="3273091"/>
              <a:chExt cx="4029004" cy="2343150"/>
            </a:xfrm>
          </p:grpSpPr>
          <p:grpSp>
            <p:nvGrpSpPr>
              <p:cNvPr id="29" name="Group 28"/>
              <p:cNvGrpSpPr/>
              <p:nvPr/>
            </p:nvGrpSpPr>
            <p:grpSpPr>
              <a:xfrm>
                <a:off x="1517053" y="3273091"/>
                <a:ext cx="4029004" cy="2343150"/>
                <a:chOff x="1517053" y="3273091"/>
                <a:chExt cx="4029004" cy="2343150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graphicFrame>
                  <p:nvGraphicFramePr>
                    <p:cNvPr id="34" name="Chart 33"/>
                    <p:cNvGraphicFramePr>
                      <a:graphicFrameLocks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3222703964"/>
                        </p:ext>
                      </p:extLst>
                    </p:nvPr>
                  </p:nvGraphicFramePr>
                  <p:xfrm>
                    <a:off x="1793207" y="3273091"/>
                    <a:ext cx="3752850" cy="2343150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2"/>
                    </a:graphicData>
                  </a:graphic>
                </p:graphicFrame>
              </mc:Choice>
              <mc:Fallback xmlns="">
                <p:graphicFrame>
                  <p:nvGraphicFramePr>
                    <p:cNvPr id="3" name="Chart 2"/>
                    <p:cNvGraphicFramePr>
                      <a:graphicFrameLocks/>
                    </p:cNvGraphicFramePr>
                    <p:nvPr>
                      <p:extLst>
                        <p:ext uri="{D42A27DB-BD31-4B8C-83A1-F6EECF244321}">
                          <p14:modId xmlns:p14="http://schemas.microsoft.com/office/powerpoint/2010/main" val="2241899584"/>
                        </p:ext>
                      </p:extLst>
                    </p:nvPr>
                  </p:nvGraphicFramePr>
                  <p:xfrm>
                    <a:off x="1793207" y="3273091"/>
                    <a:ext cx="3752850" cy="2343150"/>
                  </p:xfrm>
                  <a:graphic>
                    <a:graphicData uri="http://schemas.openxmlformats.org/drawingml/2006/chart">
                      <c:chart xmlns:c="http://schemas.openxmlformats.org/drawingml/2006/chart" xmlns:r="http://schemas.openxmlformats.org/officeDocument/2006/relationships" r:id="rId7"/>
                    </a:graphicData>
                  </a:graphic>
                </p:graphicFrame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5" name="TextBox 34"/>
                    <p:cNvSpPr txBox="1"/>
                    <p:nvPr/>
                  </p:nvSpPr>
                  <p:spPr>
                    <a:xfrm>
                      <a:off x="1883776" y="440981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4" name="TextBox 3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883776" y="440981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8"/>
                      <a:stretch>
                        <a:fillRect l="-21951" r="-4878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6" name="TextBox 35"/>
                    <p:cNvSpPr txBox="1"/>
                    <p:nvPr/>
                  </p:nvSpPr>
                  <p:spPr>
                    <a:xfrm>
                      <a:off x="2307774" y="4409816"/>
                      <a:ext cx="214821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5" name="TextBox 4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307774" y="4409816"/>
                      <a:ext cx="214821" cy="264879"/>
                    </a:xfrm>
                    <a:prstGeom prst="rect">
                      <a:avLst/>
                    </a:prstGeom>
                    <a:blipFill rotWithShape="0">
                      <a:blip r:embed="rId9"/>
                      <a:stretch>
                        <a:fillRect l="-23077" r="-7692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7" name="TextBox 36"/>
                    <p:cNvSpPr txBox="1"/>
                    <p:nvPr/>
                  </p:nvSpPr>
                  <p:spPr>
                    <a:xfrm>
                      <a:off x="2831547" y="4405170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6" name="TextBox 5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2831547" y="4405170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0"/>
                      <a:stretch>
                        <a:fillRect l="-22500" r="-7500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TextBox 37"/>
                    <p:cNvSpPr txBox="1"/>
                    <p:nvPr/>
                  </p:nvSpPr>
                  <p:spPr>
                    <a:xfrm>
                      <a:off x="3347717" y="4409816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7" name="TextBox 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347717" y="4409816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1"/>
                      <a:stretch>
                        <a:fillRect l="-19512" r="-7317" b="-1555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TextBox 39"/>
                    <p:cNvSpPr txBox="1"/>
                    <p:nvPr/>
                  </p:nvSpPr>
                  <p:spPr>
                    <a:xfrm>
                      <a:off x="3857994" y="440070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4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8" name="TextBox 7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3857994" y="440070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2"/>
                      <a:stretch>
                        <a:fillRect l="-19512" r="-7317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TextBox 40"/>
                    <p:cNvSpPr txBox="1"/>
                    <p:nvPr/>
                  </p:nvSpPr>
                  <p:spPr>
                    <a:xfrm>
                      <a:off x="4337471" y="4400707"/>
                      <a:ext cx="219528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GB" i="1">
                                    <a:solidFill>
                                      <a:srgbClr val="000099"/>
                                    </a:solidFill>
                                    <a:latin typeface="Cambria Math"/>
                                  </a:rPr>
                                </m:ctrlPr>
                              </m:sSubPr>
                              <m:e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e>
                              <m:sub>
                                <m:r>
                                  <a:rPr lang="pt-PT" i="1">
                                    <a:solidFill>
                                      <a:srgbClr val="000099"/>
                                    </a:solidFill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b>
                            </m:sSub>
                          </m:oMath>
                        </m:oMathPara>
                      </a14:m>
                      <a:endParaRPr lang="en-GB" dirty="0">
                        <a:solidFill>
                          <a:srgbClr val="000099"/>
                        </a:solidFill>
                      </a:endParaRPr>
                    </a:p>
                  </p:txBody>
                </p:sp>
              </mc:Choice>
              <mc:Fallback xmlns="">
                <p:sp>
                  <p:nvSpPr>
                    <p:cNvPr id="9" name="TextBox 8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4337471" y="4400707"/>
                      <a:ext cx="219528" cy="264879"/>
                    </a:xfrm>
                    <a:prstGeom prst="rect">
                      <a:avLst/>
                    </a:prstGeom>
                    <a:blipFill rotWithShape="0">
                      <a:blip r:embed="rId13"/>
                      <a:stretch>
                        <a:fillRect l="-19512" r="-7317" b="-1521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2" name="TextBox 41"/>
                    <p:cNvSpPr txBox="1"/>
                    <p:nvPr/>
                  </p:nvSpPr>
                  <p:spPr>
                    <a:xfrm>
                      <a:off x="1704312" y="3593251"/>
                      <a:ext cx="17778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0" name="TextBox 9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04312" y="3593251"/>
                      <a:ext cx="177789" cy="264879"/>
                    </a:xfrm>
                    <a:prstGeom prst="rect">
                      <a:avLst/>
                    </a:prstGeom>
                    <a:blipFill rotWithShape="0">
                      <a:blip r:embed="rId14"/>
                      <a:stretch>
                        <a:fillRect l="-30303" r="-24242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3" name="TextBox 42"/>
                    <p:cNvSpPr txBox="1"/>
                    <p:nvPr/>
                  </p:nvSpPr>
                  <p:spPr>
                    <a:xfrm>
                      <a:off x="1517472" y="5006923"/>
                      <a:ext cx="33090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1" name="TextBox 10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472" y="5006923"/>
                      <a:ext cx="330909" cy="264879"/>
                    </a:xfrm>
                    <a:prstGeom prst="rect">
                      <a:avLst/>
                    </a:prstGeom>
                    <a:blipFill rotWithShape="0">
                      <a:blip r:embed="rId15"/>
                      <a:stretch>
                        <a:fillRect l="-3279" r="-14754" b="-652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4" name="TextBox 43"/>
                    <p:cNvSpPr txBox="1"/>
                    <p:nvPr/>
                  </p:nvSpPr>
                  <p:spPr>
                    <a:xfrm>
                      <a:off x="1703555" y="4279739"/>
                      <a:ext cx="160209" cy="264879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pt-PT" i="1">
                                <a:latin typeface="Cambria Math" panose="02040503050406030204" pitchFamily="18" charset="0"/>
                              </a:rPr>
                              <m:t>0</m:t>
                            </m:r>
                          </m:oMath>
                        </m:oMathPara>
                      </a14:m>
                      <a:endParaRPr lang="en-GB" dirty="0"/>
                    </a:p>
                  </p:txBody>
                </p:sp>
              </mc:Choice>
              <mc:Fallback xmlns="">
                <p:sp>
                  <p:nvSpPr>
                    <p:cNvPr id="12" name="TextBox 11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703555" y="4279739"/>
                      <a:ext cx="160209" cy="264879"/>
                    </a:xfrm>
                    <a:prstGeom prst="rect">
                      <a:avLst/>
                    </a:prstGeom>
                    <a:blipFill rotWithShape="0">
                      <a:blip r:embed="rId16"/>
                      <a:stretch>
                        <a:fillRect l="-34483" r="-31034" b="-666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5" name="TextBox 44"/>
                    <p:cNvSpPr txBox="1"/>
                    <p:nvPr/>
                  </p:nvSpPr>
                  <p:spPr>
                    <a:xfrm>
                      <a:off x="1517053" y="3273091"/>
                      <a:ext cx="347242" cy="206018"/>
                    </a:xfrm>
                    <a:prstGeom prst="rect">
                      <a:avLst/>
                    </a:prstGeom>
                    <a:noFill/>
                  </p:spPr>
                  <p:txBody>
                    <a:bodyPr wrap="none" lIns="0" tIns="0" rIns="0" bIns="0" rtlCol="0">
                      <a:spAutoFit/>
                    </a:bodyPr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f>
                              <m:fPr>
                                <m:type m:val="lin"/>
                                <m:ctrlPr>
                                  <a:rPr lang="pt-PT" sz="1400" i="1">
                                    <a:latin typeface="Cambria Math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pt-PT" sz="1400" i="1">
                                    <a:latin typeface="Cambria Math" panose="02040503050406030204" pitchFamily="18" charset="0"/>
                                  </a:rPr>
                                  <m:t>𝑦</m:t>
                                </m:r>
                              </m:num>
                              <m:den>
                                <m:r>
                                  <m:rPr>
                                    <m:sty m:val="p"/>
                                  </m:rPr>
                                  <a:rPr lang="pt-PT" sz="14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m</m:t>
                                </m:r>
                              </m:den>
                            </m:f>
                          </m:oMath>
                        </m:oMathPara>
                      </a14:m>
                      <a:endParaRPr lang="en-GB" sz="1400" dirty="0"/>
                    </a:p>
                  </p:txBody>
                </p:sp>
              </mc:Choice>
              <mc:Fallback xmlns="">
                <p:sp>
                  <p:nvSpPr>
                    <p:cNvPr id="13" name="TextBox 12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517053" y="3273091"/>
                      <a:ext cx="392608" cy="215444"/>
                    </a:xfrm>
                    <a:prstGeom prst="rect">
                      <a:avLst/>
                    </a:prstGeom>
                    <a:blipFill rotWithShape="0">
                      <a:blip r:embed="rId17"/>
                      <a:stretch>
                        <a:fillRect l="-46875" t="-160000" r="-98438" b="-242857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GB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cxnSp>
            <p:nvCxnSpPr>
              <p:cNvPr id="30" name="Straight Arrow Connector 29"/>
              <p:cNvCxnSpPr/>
              <p:nvPr/>
            </p:nvCxnSpPr>
            <p:spPr>
              <a:xfrm>
                <a:off x="2409759" y="3534770"/>
                <a:ext cx="2005932" cy="0"/>
              </a:xfrm>
              <a:prstGeom prst="straightConnector1">
                <a:avLst/>
              </a:prstGeom>
              <a:ln w="28575">
                <a:solidFill>
                  <a:srgbClr val="CC0000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1" name="TextBox 30"/>
                  <p:cNvSpPr txBox="1"/>
                  <p:nvPr/>
                </p:nvSpPr>
                <p:spPr>
                  <a:xfrm>
                    <a:off x="3381360" y="3548104"/>
                    <a:ext cx="173196" cy="26487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PT" i="1">
                              <a:solidFill>
                                <a:srgbClr val="CC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rgbClr val="CC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7" name="TextBox 1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3381360" y="3548104"/>
                    <a:ext cx="173196" cy="264879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l="-31250" r="-25000" b="-6522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cxnSp>
            <p:nvCxnSpPr>
              <p:cNvPr id="32" name="Straight Arrow Connector 31"/>
              <p:cNvCxnSpPr/>
              <p:nvPr/>
            </p:nvCxnSpPr>
            <p:spPr>
              <a:xfrm>
                <a:off x="1908046" y="5265535"/>
                <a:ext cx="2005932" cy="0"/>
              </a:xfrm>
              <a:prstGeom prst="straightConnector1">
                <a:avLst/>
              </a:prstGeom>
              <a:ln w="28575">
                <a:solidFill>
                  <a:srgbClr val="CC0000"/>
                </a:solidFill>
                <a:headEnd type="arrow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" name="TextBox 32"/>
                  <p:cNvSpPr txBox="1"/>
                  <p:nvPr/>
                </p:nvSpPr>
                <p:spPr>
                  <a:xfrm>
                    <a:off x="2854712" y="4952515"/>
                    <a:ext cx="173196" cy="264879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pt-PT" i="1">
                              <a:solidFill>
                                <a:srgbClr val="CC0000"/>
                              </a:solidFill>
                              <a:latin typeface="Cambria Math" panose="02040503050406030204" pitchFamily="18" charset="0"/>
                            </a:rPr>
                            <m:t>𝑇</m:t>
                          </m:r>
                        </m:oMath>
                      </m:oMathPara>
                    </a14:m>
                    <a:endParaRPr lang="en-GB" dirty="0">
                      <a:solidFill>
                        <a:srgbClr val="CC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19" name="TextBox 1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2854712" y="4952515"/>
                    <a:ext cx="173196" cy="264879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 l="-28125" r="-28125" b="-8889"/>
                    </a:stretch>
                  </a:blipFill>
                </p:spPr>
                <p:txBody>
                  <a:bodyPr/>
                  <a:lstStyle/>
                  <a:p>
                    <a:r>
                      <a:rPr lang="en-GB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TextBox 25"/>
                <p:cNvSpPr txBox="1"/>
                <p:nvPr/>
              </p:nvSpPr>
              <p:spPr>
                <a:xfrm>
                  <a:off x="5243095" y="4559306"/>
                  <a:ext cx="2482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99"/>
                    </a:solidFill>
                  </a:endParaRPr>
                </a:p>
              </p:txBody>
            </p:sp>
          </mc:Choice>
          <mc:Fallback xmlns="">
            <p:sp>
              <p:nvSpPr>
                <p:cNvPr id="24" name="TextBox 2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243095" y="4559306"/>
                  <a:ext cx="248209" cy="276999"/>
                </a:xfrm>
                <a:prstGeom prst="rect">
                  <a:avLst/>
                </a:prstGeom>
                <a:blipFill rotWithShape="0">
                  <a:blip r:embed="rId20"/>
                  <a:stretch>
                    <a:fillRect l="-19512" r="-7317" b="-1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TextBox 26"/>
                <p:cNvSpPr txBox="1"/>
                <p:nvPr/>
              </p:nvSpPr>
              <p:spPr>
                <a:xfrm>
                  <a:off x="5804808" y="4454530"/>
                  <a:ext cx="248209" cy="276999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GB" i="1" smtClean="0">
                                <a:solidFill>
                                  <a:srgbClr val="000099"/>
                                </a:solidFill>
                                <a:latin typeface="Cambria Math"/>
                              </a:rPr>
                            </m:ctrlPr>
                          </m:sSubPr>
                          <m:e>
                            <m:r>
                              <a:rPr lang="pt-PT" i="1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𝑡</m:t>
                            </m:r>
                          </m:e>
                          <m:sub>
                            <m:r>
                              <a:rPr lang="pt-PT" b="0" i="1" smtClean="0">
                                <a:solidFill>
                                  <a:srgbClr val="000099"/>
                                </a:solidFill>
                                <a:latin typeface="Cambria Math" panose="02040503050406030204" pitchFamily="18" charset="0"/>
                              </a:rPr>
                              <m:t>7</m:t>
                            </m:r>
                          </m:sub>
                        </m:sSub>
                      </m:oMath>
                    </m:oMathPara>
                  </a14:m>
                  <a:endParaRPr lang="en-GB" dirty="0">
                    <a:solidFill>
                      <a:srgbClr val="000099"/>
                    </a:solidFill>
                  </a:endParaRPr>
                </a:p>
              </p:txBody>
            </p:sp>
          </mc:Choice>
          <mc:Fallback xmlns="">
            <p:sp>
              <p:nvSpPr>
                <p:cNvPr id="25" name="TextBox 2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04808" y="4454530"/>
                  <a:ext cx="248209" cy="276999"/>
                </a:xfrm>
                <a:prstGeom prst="rect">
                  <a:avLst/>
                </a:prstGeom>
                <a:blipFill rotWithShape="0">
                  <a:blip r:embed="rId21"/>
                  <a:stretch>
                    <a:fillRect l="-19512" r="-7317" b="-15556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TextBox 27"/>
                <p:cNvSpPr txBox="1"/>
                <p:nvPr/>
              </p:nvSpPr>
              <p:spPr>
                <a:xfrm>
                  <a:off x="5942946" y="4246383"/>
                  <a:ext cx="291297" cy="21544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f>
                          <m:fPr>
                            <m:type m:val="lin"/>
                            <m:ctrlPr>
                              <a:rPr lang="pt-PT" sz="1400" i="1" smtClean="0">
                                <a:latin typeface="Cambria Math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PT" sz="1400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num>
                          <m:den>
                            <m:r>
                              <m:rPr>
                                <m:sty m:val="p"/>
                              </m:rPr>
                              <a:rPr lang="pt-PT" sz="14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s</m:t>
                            </m:r>
                          </m:den>
                        </m:f>
                      </m:oMath>
                    </m:oMathPara>
                  </a14:m>
                  <a:endParaRPr lang="en-GB" sz="1400" dirty="0"/>
                </a:p>
              </p:txBody>
            </p:sp>
          </mc:Choice>
          <mc:Fallback xmlns="">
            <p:sp>
              <p:nvSpPr>
                <p:cNvPr id="26" name="TextBox 2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42946" y="4246383"/>
                  <a:ext cx="291297" cy="215444"/>
                </a:xfrm>
                <a:prstGeom prst="rect">
                  <a:avLst/>
                </a:prstGeom>
                <a:blipFill rotWithShape="0">
                  <a:blip r:embed="rId22"/>
                  <a:stretch>
                    <a:fillRect l="-75000" t="-160000" r="-135417" b="-242857"/>
                  </a:stretch>
                </a:blipFill>
              </p:spPr>
              <p:txBody>
                <a:bodyPr/>
                <a:lstStyle/>
                <a:p>
                  <a:r>
                    <a:rPr lang="en-GB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130630" y="4322619"/>
                <a:ext cx="8811490" cy="19389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1436688" indent="-1436688"/>
                <a:r>
                  <a:rPr lang="pt-PT" sz="2000" b="1" dirty="0" smtClean="0">
                    <a:solidFill>
                      <a:srgbClr val="FF9900"/>
                    </a:solidFill>
                  </a:rPr>
                  <a:t>Período (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solidFill>
                          <a:srgbClr val="FF9900"/>
                        </a:solidFill>
                        <a:latin typeface="Cambria Math"/>
                      </a:rPr>
                      <m:t>𝑻</m:t>
                    </m:r>
                  </m:oMath>
                </a14:m>
                <a:r>
                  <a:rPr lang="pt-PT" sz="2000" b="1" dirty="0" smtClean="0">
                    <a:solidFill>
                      <a:srgbClr val="FF9900"/>
                    </a:solidFill>
                  </a:rPr>
                  <a:t>) </a:t>
                </a:r>
                <a:r>
                  <a:rPr lang="pt-PT" sz="2000" dirty="0" smtClean="0"/>
                  <a:t>– duração de um ciclo = intervalo de tempo em que qualquer ponto do meio executa uma oscilação completa: </a:t>
                </a:r>
                <a:r>
                  <a:rPr lang="pt-PT" sz="2000" u="sng" dirty="0" smtClean="0"/>
                  <a:t>unidade SI: s.</a:t>
                </a:r>
              </a:p>
              <a:p>
                <a:pPr marL="1436688" indent="-1436688"/>
                <a:endParaRPr lang="pt-PT" sz="2000" b="1" dirty="0" smtClean="0"/>
              </a:p>
              <a:p>
                <a:pPr marL="1793875" indent="-1793875"/>
                <a:r>
                  <a:rPr lang="pt-PT" sz="2000" b="1" dirty="0" smtClean="0">
                    <a:solidFill>
                      <a:srgbClr val="FF9900"/>
                    </a:solidFill>
                  </a:rPr>
                  <a:t>Frequência</a:t>
                </a:r>
                <a:r>
                  <a:rPr lang="pt-PT" sz="2000" b="1" dirty="0">
                    <a:solidFill>
                      <a:srgbClr val="FF9900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a:rPr lang="pt-PT" sz="2000" b="1" i="1" smtClean="0">
                        <a:solidFill>
                          <a:srgbClr val="FF9900"/>
                        </a:solidFill>
                        <a:latin typeface="Cambria Math"/>
                      </a:rPr>
                      <m:t>𝒇</m:t>
                    </m:r>
                  </m:oMath>
                </a14:m>
                <a:r>
                  <a:rPr lang="pt-PT" sz="2000" b="1" dirty="0">
                    <a:solidFill>
                      <a:srgbClr val="FF9900"/>
                    </a:solidFill>
                  </a:rPr>
                  <a:t>)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 </a:t>
                </a:r>
                <a:r>
                  <a:rPr lang="pt-PT" sz="2000" dirty="0" smtClean="0"/>
                  <a:t>– número de ciclos por unidade de tempo = frequência do sinal de origem: </a:t>
                </a:r>
                <a:r>
                  <a:rPr lang="pt-PT" sz="2000" u="sng" dirty="0" smtClean="0"/>
                  <a:t>unidade </a:t>
                </a:r>
                <a:r>
                  <a:rPr lang="pt-PT" sz="2000" u="sng" dirty="0"/>
                  <a:t>SI: </a:t>
                </a:r>
                <a:r>
                  <a:rPr lang="pt-PT" sz="2000" u="sng" dirty="0" smtClean="0"/>
                  <a:t>Hz.</a:t>
                </a:r>
                <a:endParaRPr lang="pt-PT" sz="2000" u="sng" dirty="0"/>
              </a:p>
              <a:p>
                <a:pPr marL="1436688" indent="-1436688"/>
                <a:endParaRPr lang="pt-PT" sz="20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630" y="4322619"/>
                <a:ext cx="8811490" cy="1938992"/>
              </a:xfrm>
              <a:prstGeom prst="rect">
                <a:avLst/>
              </a:prstGeom>
              <a:blipFill rotWithShape="1">
                <a:blip r:embed="rId23"/>
                <a:stretch>
                  <a:fillRect l="-692" t="-1258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35971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 smtClean="0"/>
              <a:t>STOP</a:t>
            </a:r>
            <a:endParaRPr lang="pt-PT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3702" y="1900054"/>
            <a:ext cx="7405213" cy="29635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62600" y="5105400"/>
            <a:ext cx="3021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B0F0"/>
                </a:solidFill>
              </a:rPr>
              <a:t>Pág. 150 - Manual de Física 11</a:t>
            </a:r>
            <a:endParaRPr lang="pt-PT" sz="1600" dirty="0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81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0071" y="386025"/>
            <a:ext cx="6192688" cy="808459"/>
          </a:xfrm>
        </p:spPr>
        <p:txBody>
          <a:bodyPr/>
          <a:lstStyle/>
          <a:p>
            <a:r>
              <a:rPr lang="pt-PT" dirty="0" smtClean="0"/>
              <a:t>Periodicidade espacial </a:t>
            </a:r>
            <a:br>
              <a:rPr lang="pt-PT" dirty="0" smtClean="0"/>
            </a:br>
            <a:endParaRPr lang="pt-PT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34" y="1757547"/>
            <a:ext cx="3604196" cy="2590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54380" y="1189315"/>
                <a:ext cx="600891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/>
                  <a:t>G</a:t>
                </a:r>
                <a:r>
                  <a:rPr lang="pt-PT" sz="2000" dirty="0" smtClean="0"/>
                  <a:t>ráfio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𝑥</m:t>
                        </m:r>
                      </m:e>
                    </m:d>
                  </m:oMath>
                </a14:m>
                <a:r>
                  <a:rPr lang="pt-PT" sz="2000" dirty="0" smtClean="0"/>
                  <a:t>representa a 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posição de vários pontos</a:t>
                </a:r>
                <a:r>
                  <a:rPr lang="pt-PT" sz="2000" dirty="0" smtClean="0"/>
                  <a:t> do meio 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num determinado instante.</a:t>
                </a:r>
                <a:endParaRPr lang="pt-PT" sz="2000" b="1" dirty="0">
                  <a:solidFill>
                    <a:srgbClr val="FF99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80" y="1189315"/>
                <a:ext cx="6008914" cy="707886"/>
              </a:xfrm>
              <a:prstGeom prst="rect">
                <a:avLst/>
              </a:prstGeom>
              <a:blipFill rotWithShape="1">
                <a:blip r:embed="rId3"/>
                <a:stretch>
                  <a:fillRect l="-1014" t="-3448" b="-1551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/>
              <p:cNvSpPr txBox="1"/>
              <p:nvPr/>
            </p:nvSpPr>
            <p:spPr>
              <a:xfrm>
                <a:off x="5628905" y="1249715"/>
                <a:ext cx="3515096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pt-PT" sz="2000" i="1">
                        <a:latin typeface="Cambria Math"/>
                        <a:ea typeface="Cambria Math"/>
                      </a:rPr>
                      <m:t>⇔</m:t>
                    </m:r>
                  </m:oMath>
                </a14:m>
                <a:r>
                  <a:rPr lang="pt-PT" sz="2000" dirty="0"/>
                  <a:t> a uma </a:t>
                </a:r>
                <a:r>
                  <a:rPr lang="pt-PT" sz="2000" b="1" dirty="0">
                    <a:solidFill>
                      <a:srgbClr val="FF9900"/>
                    </a:solidFill>
                  </a:rPr>
                  <a:t>fotografia da 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onda</a:t>
                </a:r>
                <a:endParaRPr lang="pt-PT" sz="2000" dirty="0"/>
              </a:p>
              <a:p>
                <a:endParaRPr lang="pt-PT" sz="2000" dirty="0"/>
              </a:p>
            </p:txBody>
          </p:sp>
        </mc:Choice>
        <mc:Fallback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28905" y="1249715"/>
                <a:ext cx="3515096" cy="707886"/>
              </a:xfrm>
              <a:prstGeom prst="rect">
                <a:avLst/>
              </a:prstGeom>
              <a:blipFill rotWithShape="1">
                <a:blip r:embed="rId4"/>
                <a:stretch>
                  <a:fillRect t="-3448" r="-1733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321" y="4512623"/>
            <a:ext cx="7632507" cy="210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185912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00071" y="148525"/>
            <a:ext cx="6192688" cy="808459"/>
          </a:xfrm>
        </p:spPr>
        <p:txBody>
          <a:bodyPr/>
          <a:lstStyle/>
          <a:p>
            <a:r>
              <a:rPr lang="pt-PT" dirty="0" smtClean="0"/>
              <a:t>Periodicidade temporal</a:t>
            </a:r>
            <a:endParaRPr lang="pt-PT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/>
              <p:cNvSpPr txBox="1"/>
              <p:nvPr/>
            </p:nvSpPr>
            <p:spPr>
              <a:xfrm>
                <a:off x="154379" y="1189315"/>
                <a:ext cx="8835241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PT" sz="2000" dirty="0" smtClean="0"/>
                  <a:t>Gráfio </a:t>
                </a:r>
                <a14:m>
                  <m:oMath xmlns:m="http://schemas.openxmlformats.org/officeDocument/2006/math">
                    <m:r>
                      <a:rPr lang="pt-PT" sz="2000" b="0" i="1" smtClean="0">
                        <a:latin typeface="Cambria Math"/>
                      </a:rPr>
                      <m:t>𝑦</m:t>
                    </m:r>
                    <m:r>
                      <a:rPr lang="pt-PT" sz="2000" b="0" i="1" smtClean="0">
                        <a:latin typeface="Cambria Math"/>
                      </a:rPr>
                      <m:t>=</m:t>
                    </m:r>
                    <m:r>
                      <a:rPr lang="pt-PT" sz="2000" b="0" i="1" smtClean="0">
                        <a:latin typeface="Cambria Math"/>
                      </a:rPr>
                      <m:t>𝑓</m:t>
                    </m:r>
                    <m:d>
                      <m:dPr>
                        <m:ctrlPr>
                          <a:rPr lang="pt-PT" sz="2000" b="0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pt-PT" sz="2000" b="0" i="1" smtClean="0">
                            <a:latin typeface="Cambria Math"/>
                          </a:rPr>
                          <m:t>𝑡</m:t>
                        </m:r>
                      </m:e>
                    </m:d>
                  </m:oMath>
                </a14:m>
                <a:r>
                  <a:rPr lang="pt-PT" sz="2000" dirty="0" smtClean="0"/>
                  <a:t>representa a </a:t>
                </a:r>
                <a:r>
                  <a:rPr lang="pt-PT" sz="2000" b="1" dirty="0" smtClean="0">
                    <a:solidFill>
                      <a:srgbClr val="FF9900"/>
                    </a:solidFill>
                  </a:rPr>
                  <a:t>posição, ao longo do tempo, de um ponto do meio (o ponto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t-PT" sz="2000" b="1" i="1" smtClean="0">
                            <a:solidFill>
                              <a:srgbClr val="FF9900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lang="pt-PT" sz="2000" b="1" i="1" smtClean="0">
                            <a:solidFill>
                              <a:srgbClr val="FF9900"/>
                            </a:solidFill>
                            <a:latin typeface="Cambria Math"/>
                          </a:rPr>
                          <m:t>𝑷</m:t>
                        </m:r>
                      </m:e>
                      <m:sub>
                        <m:r>
                          <a:rPr lang="pt-PT" sz="2000" b="1" i="1" smtClean="0">
                            <a:solidFill>
                              <a:srgbClr val="FF9900"/>
                            </a:solidFill>
                            <a:latin typeface="Cambria Math"/>
                          </a:rPr>
                          <m:t>𝟎</m:t>
                        </m:r>
                      </m:sub>
                    </m:sSub>
                  </m:oMath>
                </a14:m>
                <a:r>
                  <a:rPr lang="pt-PT" sz="2000" b="1" dirty="0" smtClean="0">
                    <a:solidFill>
                      <a:srgbClr val="FF9900"/>
                    </a:solidFill>
                  </a:rPr>
                  <a:t>).</a:t>
                </a:r>
                <a:endParaRPr lang="pt-PT" sz="2000" b="1" dirty="0">
                  <a:solidFill>
                    <a:srgbClr val="FF9900"/>
                  </a:solidFill>
                </a:endParaRPr>
              </a:p>
            </p:txBody>
          </p:sp>
        </mc:Choice>
        <mc:Fallback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4379" y="1189315"/>
                <a:ext cx="8835241" cy="707886"/>
              </a:xfrm>
              <a:prstGeom prst="rect">
                <a:avLst/>
              </a:prstGeom>
              <a:blipFill rotWithShape="1">
                <a:blip r:embed="rId2"/>
                <a:stretch>
                  <a:fillRect l="-690" t="-3448" r="-1103" b="-15517"/>
                </a:stretch>
              </a:blipFill>
            </p:spPr>
            <p:txBody>
              <a:bodyPr/>
              <a:lstStyle/>
              <a:p>
                <a:r>
                  <a:rPr lang="pt-PT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7579" y="1752717"/>
            <a:ext cx="3491346" cy="2557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50" y="4310006"/>
            <a:ext cx="7376861" cy="20585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4253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35696" y="184144"/>
            <a:ext cx="6192688" cy="808459"/>
          </a:xfrm>
        </p:spPr>
        <p:txBody>
          <a:bodyPr/>
          <a:lstStyle/>
          <a:p>
            <a:r>
              <a:rPr lang="pt-PT" dirty="0" smtClean="0"/>
              <a:t>Periodicidade</a:t>
            </a:r>
            <a:br>
              <a:rPr lang="pt-PT" dirty="0" smtClean="0"/>
            </a:br>
            <a:endParaRPr lang="pt-PT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3952" y="1353792"/>
            <a:ext cx="7351995" cy="32629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32514" y="443429"/>
            <a:ext cx="8098970" cy="80845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400" kern="1200">
                <a:solidFill>
                  <a:srgbClr val="96C83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ea typeface="+mj-ea"/>
                <a:cs typeface="Arial" pitchFamily="34" charset="0"/>
              </a:defRPr>
            </a:lvl1pPr>
          </a:lstStyle>
          <a:p>
            <a:r>
              <a:rPr lang="pt-PT" dirty="0" smtClean="0"/>
              <a:t>     </a:t>
            </a:r>
            <a:r>
              <a:rPr lang="pt-PT" sz="2400" dirty="0" smtClean="0"/>
              <a:t> Espacial 	     </a:t>
            </a:r>
            <a:r>
              <a:rPr lang="pt-PT" sz="2400" i="1" dirty="0" err="1" smtClean="0"/>
              <a:t>vs</a:t>
            </a:r>
            <a:r>
              <a:rPr lang="pt-PT" i="1" dirty="0" smtClean="0"/>
              <a:t> </a:t>
            </a:r>
            <a:r>
              <a:rPr lang="pt-PT" dirty="0" smtClean="0"/>
              <a:t>        </a:t>
            </a:r>
            <a:r>
              <a:rPr lang="pt-PT" sz="2400" dirty="0" smtClean="0"/>
              <a:t>Temporal</a:t>
            </a:r>
            <a:endParaRPr lang="pt-PT" sz="2400" dirty="0"/>
          </a:p>
        </p:txBody>
      </p:sp>
      <p:sp>
        <p:nvSpPr>
          <p:cNvPr id="4" name="TextBox 3"/>
          <p:cNvSpPr txBox="1"/>
          <p:nvPr/>
        </p:nvSpPr>
        <p:spPr>
          <a:xfrm>
            <a:off x="368135" y="4940127"/>
            <a:ext cx="4227616" cy="1323439"/>
          </a:xfrm>
          <a:prstGeom prst="rect">
            <a:avLst/>
          </a:prstGeom>
          <a:noFill/>
          <a:ln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A </a:t>
            </a:r>
            <a:r>
              <a:rPr lang="pt-PT" sz="2000" b="1" dirty="0" smtClean="0">
                <a:solidFill>
                  <a:srgbClr val="FF9900"/>
                </a:solidFill>
              </a:rPr>
              <a:t>distância</a:t>
            </a:r>
            <a:r>
              <a:rPr lang="pt-PT" sz="2000" dirty="0" smtClean="0"/>
              <a:t> entre dois pontos do meio sucessivos, </a:t>
            </a:r>
            <a:r>
              <a:rPr lang="pt-PT" sz="2000" b="1" dirty="0" smtClean="0">
                <a:solidFill>
                  <a:srgbClr val="FF9900"/>
                </a:solidFill>
              </a:rPr>
              <a:t>no mesmo estado de vibração</a:t>
            </a:r>
            <a:r>
              <a:rPr lang="pt-PT" sz="2000" dirty="0" smtClean="0"/>
              <a:t> é igual a um </a:t>
            </a:r>
            <a:r>
              <a:rPr lang="pt-PT" sz="2000" b="1" dirty="0" smtClean="0">
                <a:solidFill>
                  <a:srgbClr val="FF9900"/>
                </a:solidFill>
              </a:rPr>
              <a:t>comprimento de onda;</a:t>
            </a:r>
            <a:endParaRPr lang="pt-PT" sz="2000" b="1" dirty="0">
              <a:solidFill>
                <a:srgbClr val="FF99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795651" y="4950024"/>
            <a:ext cx="4227616" cy="1631216"/>
          </a:xfrm>
          <a:prstGeom prst="rect">
            <a:avLst/>
          </a:prstGeom>
          <a:noFill/>
          <a:ln>
            <a:solidFill>
              <a:srgbClr val="96C832"/>
            </a:solidFill>
          </a:ln>
        </p:spPr>
        <p:txBody>
          <a:bodyPr wrap="square" rtlCol="0">
            <a:spAutoFit/>
          </a:bodyPr>
          <a:lstStyle/>
          <a:p>
            <a:r>
              <a:rPr lang="pt-PT" sz="2000" dirty="0" smtClean="0"/>
              <a:t>O </a:t>
            </a:r>
            <a:r>
              <a:rPr lang="pt-PT" sz="2000" b="1" dirty="0" smtClean="0">
                <a:solidFill>
                  <a:srgbClr val="FF9900"/>
                </a:solidFill>
              </a:rPr>
              <a:t>intervalo de tempo</a:t>
            </a:r>
            <a:r>
              <a:rPr lang="pt-PT" sz="2000" dirty="0" smtClean="0"/>
              <a:t>, entre dois instantes mais próximos, em que um ponto do meio repete </a:t>
            </a:r>
            <a:r>
              <a:rPr lang="pt-PT" sz="2000" b="1" dirty="0" smtClean="0">
                <a:solidFill>
                  <a:srgbClr val="FF9900"/>
                </a:solidFill>
              </a:rPr>
              <a:t>o mesmo estado de vibração</a:t>
            </a:r>
            <a:r>
              <a:rPr lang="pt-PT" sz="2000" dirty="0" smtClean="0"/>
              <a:t>, é igual a um </a:t>
            </a:r>
            <a:r>
              <a:rPr lang="pt-PT" sz="2000" b="1" dirty="0" smtClean="0">
                <a:solidFill>
                  <a:srgbClr val="FF9900"/>
                </a:solidFill>
              </a:rPr>
              <a:t>período</a:t>
            </a:r>
            <a:r>
              <a:rPr lang="pt-PT" sz="2000" dirty="0" smtClean="0"/>
              <a:t>.</a:t>
            </a:r>
            <a:endParaRPr lang="pt-PT" sz="2000" dirty="0"/>
          </a:p>
        </p:txBody>
      </p:sp>
    </p:spTree>
    <p:extLst>
      <p:ext uri="{BB962C8B-B14F-4D97-AF65-F5344CB8AC3E}">
        <p14:creationId xmlns:p14="http://schemas.microsoft.com/office/powerpoint/2010/main" val="1151689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543" y="1864426"/>
            <a:ext cx="7917581" cy="2286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562600" y="5105400"/>
            <a:ext cx="302114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PT" sz="1600" dirty="0" smtClean="0">
                <a:solidFill>
                  <a:srgbClr val="00B0F0"/>
                </a:solidFill>
              </a:rPr>
              <a:t>Pág. 151 - Manual de Física 11</a:t>
            </a:r>
            <a:endParaRPr lang="pt-PT" sz="1600" dirty="0">
              <a:solidFill>
                <a:srgbClr val="00B0F0"/>
              </a:solidFill>
            </a:endParaRPr>
          </a:p>
        </p:txBody>
      </p:sp>
      <p:sp>
        <p:nvSpPr>
          <p:cNvPr id="5" name="Título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dirty="0"/>
              <a:t>STOP</a:t>
            </a:r>
          </a:p>
        </p:txBody>
      </p:sp>
    </p:spTree>
    <p:extLst>
      <p:ext uri="{BB962C8B-B14F-4D97-AF65-F5344CB8AC3E}">
        <p14:creationId xmlns:p14="http://schemas.microsoft.com/office/powerpoint/2010/main" val="2574478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theme1.xml><?xml version="1.0" encoding="utf-8"?>
<a:theme xmlns:a="http://schemas.openxmlformats.org/drawingml/2006/main" name="Office Theme">
  <a:themeElements>
    <a:clrScheme name="Raiz">
      <a:dk1>
        <a:srgbClr val="555555"/>
      </a:dk1>
      <a:lt1>
        <a:srgbClr val="555555"/>
      </a:lt1>
      <a:dk2>
        <a:srgbClr val="FFFFFF"/>
      </a:dk2>
      <a:lt2>
        <a:srgbClr val="FFFFFF"/>
      </a:lt2>
      <a:accent1>
        <a:srgbClr val="96C832"/>
      </a:accent1>
      <a:accent2>
        <a:srgbClr val="7F7F7F"/>
      </a:accent2>
      <a:accent3>
        <a:srgbClr val="92D050"/>
      </a:accent3>
      <a:accent4>
        <a:srgbClr val="96C832"/>
      </a:accent4>
      <a:accent5>
        <a:srgbClr val="7F7F7F"/>
      </a:accent5>
      <a:accent6>
        <a:srgbClr val="555555"/>
      </a:accent6>
      <a:hlink>
        <a:srgbClr val="96C832"/>
      </a:hlink>
      <a:folHlink>
        <a:srgbClr val="555555"/>
      </a:folHlink>
    </a:clrScheme>
    <a:fontScheme name="Personalizado 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rojeto xmlns="8cf94773-6c8f-4790-861d-5a6385a6e758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646EE1C4503824A9632234F99B2D2AB" ma:contentTypeVersion="27" ma:contentTypeDescription="Criar um novo documento." ma:contentTypeScope="" ma:versionID="934cd6991d1871eb240ce1e6dcd7ff50">
  <xsd:schema xmlns:xsd="http://www.w3.org/2001/XMLSchema" xmlns:xs="http://www.w3.org/2001/XMLSchema" xmlns:p="http://schemas.microsoft.com/office/2006/metadata/properties" xmlns:ns2="8cf94773-6c8f-4790-861d-5a6385a6e758" targetNamespace="http://schemas.microsoft.com/office/2006/metadata/properties" ma:root="true" ma:fieldsID="3a29ed10e20b1d7a3e139cc0ae54d326" ns2:_="">
    <xsd:import namespace="8cf94773-6c8f-4790-861d-5a6385a6e758"/>
    <xsd:element name="properties">
      <xsd:complexType>
        <xsd:sequence>
          <xsd:element name="documentManagement">
            <xsd:complexType>
              <xsd:all>
                <xsd:element ref="ns2:Projeto" minOccurs="0"/>
                <xsd:element ref="ns2:Projeto_x003a_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cf94773-6c8f-4790-861d-5a6385a6e758" elementFormDefault="qualified">
    <xsd:import namespace="http://schemas.microsoft.com/office/2006/documentManagement/types"/>
    <xsd:import namespace="http://schemas.microsoft.com/office/infopath/2007/PartnerControls"/>
    <xsd:element name="Projeto" ma:index="9" nillable="true" ma:displayName="Projeto" ma:indexed="true" ma:list="{5f6fa6f8-ea82-4a40-875c-42f6688a0942}" ma:internalName="Projeto" ma:readOnly="false" ma:showField="Title">
      <xsd:simpleType>
        <xsd:restriction base="dms:Lookup"/>
      </xsd:simpleType>
    </xsd:element>
    <xsd:element name="Projeto_x003a_ID" ma:index="10" nillable="true" ma:displayName="Projeto:ID" ma:list="{5f6fa6f8-ea82-4a40-875c-42f6688a0942}" ma:internalName="Projeto_x003a_ID" ma:readOnly="true" ma:showField="ID" ma:web="bc0f98de-31e3-4e89-81f8-9ccd8dfa388d">
      <xsd:simpleType>
        <xsd:restriction base="dms:Lookup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4B4874F-DB39-48E0-A06F-BAD9DBF6CF03}">
  <ds:schemaRefs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purl.org/dc/dcmitype/"/>
    <ds:schemaRef ds:uri="http://purl.org/dc/terms/"/>
    <ds:schemaRef ds:uri="8cf94773-6c8f-4790-861d-5a6385a6e758"/>
    <ds:schemaRef ds:uri="http://purl.org/dc/elements/1.1/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A60F1A3-60D9-437B-9D5C-9BC46CA45C4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cf94773-6c8f-4790-861d-5a6385a6e7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CF8EA813-6876-4C01-8C22-ED4DADFFE58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22235</TotalTime>
  <Words>1185</Words>
  <Application>Microsoft Office PowerPoint</Application>
  <PresentationFormat>Apresentação no Ecrã (4:3)</PresentationFormat>
  <Paragraphs>219</Paragraphs>
  <Slides>22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dos diapositivos</vt:lpstr>
      </vt:variant>
      <vt:variant>
        <vt:i4>22</vt:i4>
      </vt:variant>
    </vt:vector>
  </HeadingPairs>
  <TitlesOfParts>
    <vt:vector size="23" baseType="lpstr">
      <vt:lpstr>Office Theme</vt:lpstr>
      <vt:lpstr>Periodicidade espacial e temporal de ondas harmónicas </vt:lpstr>
      <vt:lpstr>Resultados da aprendizagem</vt:lpstr>
      <vt:lpstr>Onda harmónica (sinusoidal)</vt:lpstr>
      <vt:lpstr>Elongação dos pontos da corda</vt:lpstr>
      <vt:lpstr>Propagação</vt:lpstr>
      <vt:lpstr>Periodicidade espacial</vt:lpstr>
      <vt:lpstr>Periodicidade espacial</vt:lpstr>
      <vt:lpstr>Periodicidade espacial</vt:lpstr>
      <vt:lpstr>STOP</vt:lpstr>
      <vt:lpstr>Onda harmónica</vt:lpstr>
      <vt:lpstr>Elongação de um ponto do meio em função do tempo</vt:lpstr>
      <vt:lpstr>Elongação de um ponto do meio em função do tempo</vt:lpstr>
      <vt:lpstr>Elongação de um ponto do meio em função do tempo</vt:lpstr>
      <vt:lpstr>Periodicidade temporal</vt:lpstr>
      <vt:lpstr>Periodicidade temporal</vt:lpstr>
      <vt:lpstr>Frequência</vt:lpstr>
      <vt:lpstr>Onda harmónica</vt:lpstr>
      <vt:lpstr>STOP</vt:lpstr>
      <vt:lpstr>Periodicidade espacial  </vt:lpstr>
      <vt:lpstr>Periodicidade temporal</vt:lpstr>
      <vt:lpstr>Periodicidade </vt:lpstr>
      <vt:lpstr>STOP</vt:lpstr>
    </vt:vector>
  </TitlesOfParts>
  <Company>Bloco Gráfico, Lda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Nuno Manoel</cp:lastModifiedBy>
  <cp:revision>275</cp:revision>
  <dcterms:created xsi:type="dcterms:W3CDTF">2011-12-12T15:36:58Z</dcterms:created>
  <dcterms:modified xsi:type="dcterms:W3CDTF">2016-07-01T13:30:10Z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0x0101009646EE1C4503824A9632234F99B2D2AB</vt:lpwstr>
  </property>
</Properties>
</file>