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256" r:id="rId5"/>
    <p:sldId id="257" r:id="rId6"/>
    <p:sldId id="277" r:id="rId7"/>
    <p:sldId id="259" r:id="rId8"/>
    <p:sldId id="268" r:id="rId9"/>
    <p:sldId id="270" r:id="rId10"/>
    <p:sldId id="274" r:id="rId11"/>
    <p:sldId id="275" r:id="rId12"/>
    <p:sldId id="276" r:id="rId13"/>
    <p:sldId id="269" r:id="rId14"/>
  </p:sldIdLst>
  <p:sldSz cx="9144000" cy="6858000" type="screen4x3"/>
  <p:notesSz cx="6858000" cy="9144000"/>
  <p:custDataLst>
    <p:tags r:id="rId16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cilda" initials="CMour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AB00"/>
    <a:srgbClr val="96C832"/>
    <a:srgbClr val="000000"/>
    <a:srgbClr val="55555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15" autoAdjust="0"/>
    <p:restoredTop sz="69805" autoAdjust="0"/>
  </p:normalViewPr>
  <p:slideViewPr>
    <p:cSldViewPr snapToGrid="0">
      <p:cViewPr>
        <p:scale>
          <a:sx n="100" d="100"/>
          <a:sy n="100" d="100"/>
        </p:scale>
        <p:origin x="-1230" y="-3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3" d="100"/>
          <a:sy n="53" d="100"/>
        </p:scale>
        <p:origin x="-282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gs" Target="tags/tag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t>30-06-2016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1F0F2-6CF6-4A71-A559-C706F1A51E4F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88770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PT" dirty="0" err="1" smtClean="0"/>
              <a:t>Click</a:t>
            </a:r>
            <a:r>
              <a:rPr lang="pt-PT" dirty="0" smtClean="0"/>
              <a:t> to </a:t>
            </a:r>
            <a:r>
              <a:rPr lang="pt-PT" dirty="0" err="1" smtClean="0"/>
              <a:t>edit</a:t>
            </a:r>
            <a:r>
              <a:rPr lang="pt-PT" dirty="0" smtClean="0"/>
              <a:t> Master </a:t>
            </a:r>
            <a:r>
              <a:rPr lang="pt-PT" dirty="0" err="1" smtClean="0"/>
              <a:t>title</a:t>
            </a:r>
            <a:r>
              <a:rPr lang="pt-PT" dirty="0" smtClean="0"/>
              <a:t> </a:t>
            </a:r>
            <a:r>
              <a:rPr lang="pt-PT" dirty="0" err="1" smtClean="0"/>
              <a:t>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928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</p:spPr>
        <p:txBody>
          <a:bodyPr/>
          <a:lstStyle>
            <a:lvl1pPr>
              <a:defRPr sz="3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PT" dirty="0" err="1" smtClean="0"/>
              <a:t>Click</a:t>
            </a:r>
            <a:r>
              <a:rPr lang="pt-PT" dirty="0" smtClean="0"/>
              <a:t> to </a:t>
            </a:r>
            <a:r>
              <a:rPr lang="pt-PT" dirty="0" err="1" smtClean="0"/>
              <a:t>edit</a:t>
            </a:r>
            <a:r>
              <a:rPr lang="pt-PT" dirty="0" smtClean="0"/>
              <a:t> Master </a:t>
            </a:r>
            <a:r>
              <a:rPr lang="pt-PT" dirty="0" err="1" smtClean="0"/>
              <a:t>title</a:t>
            </a:r>
            <a:r>
              <a:rPr lang="pt-PT" dirty="0" smtClean="0"/>
              <a:t> </a:t>
            </a:r>
            <a:r>
              <a:rPr lang="pt-PT" dirty="0" err="1" smtClean="0"/>
              <a:t>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66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  <p:sp>
        <p:nvSpPr>
          <p:cNvPr id="7" name="TextBox 11"/>
          <p:cNvSpPr txBox="1"/>
          <p:nvPr userDrawn="1"/>
        </p:nvSpPr>
        <p:spPr>
          <a:xfrm>
            <a:off x="179512" y="6382488"/>
            <a:ext cx="51907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PT" sz="8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Física 11º ano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2016.</a:t>
            </a:r>
            <a:r>
              <a:rPr lang="en-US" sz="8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 smtClean="0"/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8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827584" y="2481461"/>
            <a:ext cx="7772400" cy="147002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pt-PT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t-PT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PT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Queda </a:t>
            </a:r>
            <a:r>
              <a:rPr lang="pt-PT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livre com resistência do ar apreciável</a:t>
            </a:r>
            <a:r>
              <a:rPr lang="pt-PT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t-PT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2276872"/>
            <a:ext cx="79208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pt-PT" sz="2000" dirty="0" smtClean="0">
                <a:solidFill>
                  <a:schemeClr val="tx1">
                    <a:lumMod val="75000"/>
                  </a:schemeClr>
                </a:solidFill>
              </a:rPr>
              <a:t>Identificar </a:t>
            </a:r>
            <a:r>
              <a:rPr lang="pt-PT" sz="2000" b="1" dirty="0" smtClean="0">
                <a:solidFill>
                  <a:srgbClr val="FF9900"/>
                </a:solidFill>
              </a:rPr>
              <a:t>as forças que atuam.</a:t>
            </a:r>
          </a:p>
          <a:p>
            <a:pPr marL="285750" indent="-285750">
              <a:buFont typeface="Arial" pitchFamily="34" charset="0"/>
              <a:buChar char="•"/>
            </a:pPr>
            <a:endParaRPr lang="pt-PT" sz="2000" b="1" dirty="0" smtClean="0">
              <a:solidFill>
                <a:srgbClr val="FF990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pt-PT" sz="2000" dirty="0">
                <a:solidFill>
                  <a:schemeClr val="tx1">
                    <a:lumMod val="75000"/>
                  </a:schemeClr>
                </a:solidFill>
              </a:rPr>
              <a:t>identificar </a:t>
            </a:r>
            <a:r>
              <a:rPr lang="pt-PT" sz="2000" b="1" dirty="0">
                <a:solidFill>
                  <a:srgbClr val="FF9900"/>
                </a:solidFill>
              </a:rPr>
              <a:t>os tipos de movimento: retilíneo acelerado (não uniformemente) e retilíneo uniforme. </a:t>
            </a:r>
            <a:endParaRPr lang="pt-PT" sz="2000" dirty="0" smtClean="0"/>
          </a:p>
          <a:p>
            <a:pPr marL="285750" indent="-285750">
              <a:buFont typeface="Arial" pitchFamily="34" charset="0"/>
              <a:buChar char="•"/>
            </a:pPr>
            <a:endParaRPr lang="pt-PT" sz="20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pt-PT" sz="2000" dirty="0" smtClean="0"/>
              <a:t>Interpretar </a:t>
            </a:r>
            <a:r>
              <a:rPr lang="pt-PT" sz="2000" b="1" dirty="0">
                <a:solidFill>
                  <a:srgbClr val="FF9900"/>
                </a:solidFill>
              </a:rPr>
              <a:t>os </a:t>
            </a:r>
            <a:r>
              <a:rPr lang="pt-PT" sz="2000" b="1" dirty="0" smtClean="0">
                <a:solidFill>
                  <a:srgbClr val="FF9900"/>
                </a:solidFill>
              </a:rPr>
              <a:t>gráficos posição-tempo </a:t>
            </a:r>
            <a:r>
              <a:rPr lang="pt-PT" sz="2000" b="1" dirty="0">
                <a:solidFill>
                  <a:srgbClr val="FF9900"/>
                </a:solidFill>
              </a:rPr>
              <a:t>e velocidade-tempo do movimento de um </a:t>
            </a:r>
            <a:r>
              <a:rPr lang="pt-PT" sz="2000" b="1" dirty="0" smtClean="0">
                <a:solidFill>
                  <a:srgbClr val="FF9900"/>
                </a:solidFill>
              </a:rPr>
              <a:t>corpo em </a:t>
            </a:r>
            <a:r>
              <a:rPr lang="pt-PT" sz="2000" b="1" dirty="0">
                <a:solidFill>
                  <a:srgbClr val="FF9900"/>
                </a:solidFill>
              </a:rPr>
              <a:t>queda vertical com </a:t>
            </a:r>
            <a:r>
              <a:rPr lang="pt-PT" sz="2000" b="1" dirty="0" smtClean="0">
                <a:solidFill>
                  <a:srgbClr val="FF9900"/>
                </a:solidFill>
              </a:rPr>
              <a:t>resistência </a:t>
            </a:r>
            <a:r>
              <a:rPr lang="pt-PT" sz="2000" b="1" dirty="0">
                <a:solidFill>
                  <a:srgbClr val="FF9900"/>
                </a:solidFill>
              </a:rPr>
              <a:t>do ar </a:t>
            </a:r>
            <a:r>
              <a:rPr lang="pt-PT" sz="2000" b="1" dirty="0" smtClean="0">
                <a:solidFill>
                  <a:srgbClr val="FF9900"/>
                </a:solidFill>
              </a:rPr>
              <a:t>apreciável.</a:t>
            </a:r>
          </a:p>
          <a:p>
            <a:pPr marL="285750" indent="-285750">
              <a:buFont typeface="Arial" pitchFamily="34" charset="0"/>
              <a:buChar char="•"/>
            </a:pPr>
            <a:endParaRPr lang="pt-PT" sz="2000" dirty="0" smtClean="0">
              <a:solidFill>
                <a:srgbClr val="FF9900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63688" y="692696"/>
            <a:ext cx="6192688" cy="808459"/>
          </a:xfrm>
        </p:spPr>
        <p:txBody>
          <a:bodyPr/>
          <a:lstStyle/>
          <a:p>
            <a:r>
              <a:rPr lang="pt-PT" dirty="0" smtClean="0"/>
              <a:t>Resultados da aprendizagem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347503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Salto em paraquedas</a:t>
            </a:r>
            <a:endParaRPr lang="pt-PT" dirty="0"/>
          </a:p>
        </p:txBody>
      </p:sp>
      <p:sp>
        <p:nvSpPr>
          <p:cNvPr id="3" name="Rectangle 2"/>
          <p:cNvSpPr/>
          <p:nvPr/>
        </p:nvSpPr>
        <p:spPr>
          <a:xfrm>
            <a:off x="247650" y="1626518"/>
            <a:ext cx="79914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PT" sz="2000" dirty="0"/>
              <a:t>Há situações em que o efeito da resistência do ar não pode ser </a:t>
            </a:r>
            <a:r>
              <a:rPr lang="pt-PT" sz="2000" dirty="0" smtClean="0"/>
              <a:t>desprezado, quando </a:t>
            </a:r>
            <a:r>
              <a:rPr lang="pt-PT" sz="2000" dirty="0"/>
              <a:t>se analisam movimentos de corpos em queda </a:t>
            </a:r>
            <a:r>
              <a:rPr lang="pt-PT" sz="2000" dirty="0" smtClean="0"/>
              <a:t>livre; </a:t>
            </a:r>
            <a:endParaRPr lang="pt-PT" sz="2000" dirty="0"/>
          </a:p>
        </p:txBody>
      </p:sp>
      <p:sp>
        <p:nvSpPr>
          <p:cNvPr id="4" name="Rectângulo 5"/>
          <p:cNvSpPr/>
          <p:nvPr/>
        </p:nvSpPr>
        <p:spPr>
          <a:xfrm>
            <a:off x="257175" y="2921494"/>
            <a:ext cx="81248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PT" sz="2000" dirty="0"/>
              <a:t>Uma situação típica é a de um </a:t>
            </a:r>
            <a:r>
              <a:rPr lang="pt-PT" sz="2000" b="1" dirty="0">
                <a:solidFill>
                  <a:srgbClr val="FF9900"/>
                </a:solidFill>
              </a:rPr>
              <a:t>salto em </a:t>
            </a:r>
            <a:r>
              <a:rPr lang="pt-PT" sz="2000" b="1" dirty="0" smtClean="0">
                <a:solidFill>
                  <a:srgbClr val="FF9900"/>
                </a:solidFill>
              </a:rPr>
              <a:t>paraquedas</a:t>
            </a:r>
            <a:r>
              <a:rPr lang="pt-PT" sz="2000" b="1" dirty="0">
                <a:solidFill>
                  <a:srgbClr val="FF9900"/>
                </a:solidFill>
              </a:rPr>
              <a:t>;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3174" y="3448049"/>
            <a:ext cx="4267123" cy="284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0783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ângulo 20"/>
          <p:cNvSpPr/>
          <p:nvPr/>
        </p:nvSpPr>
        <p:spPr>
          <a:xfrm>
            <a:off x="733424" y="2112050"/>
            <a:ext cx="77438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/>
              <a:t>Durante a queda vertical, as forças que atuam sobre o paraquedista </a:t>
            </a:r>
            <a:r>
              <a:rPr lang="pt-PT" sz="2000" dirty="0" smtClean="0"/>
              <a:t>são:</a:t>
            </a:r>
          </a:p>
          <a:p>
            <a:endParaRPr lang="pt-PT" sz="2000" dirty="0"/>
          </a:p>
        </p:txBody>
      </p:sp>
      <p:sp>
        <p:nvSpPr>
          <p:cNvPr id="23" name="Rectângulo 22"/>
          <p:cNvSpPr/>
          <p:nvPr/>
        </p:nvSpPr>
        <p:spPr>
          <a:xfrm>
            <a:off x="552450" y="3175645"/>
            <a:ext cx="6858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pt-PT" sz="2000" dirty="0" smtClean="0"/>
              <a:t>a força da atração gravítica</a:t>
            </a:r>
            <a:endParaRPr lang="pt-PT" sz="2000" dirty="0"/>
          </a:p>
        </p:txBody>
      </p:sp>
      <p:cxnSp>
        <p:nvCxnSpPr>
          <p:cNvPr id="24" name="Conexão recta unidireccional 23"/>
          <p:cNvCxnSpPr/>
          <p:nvPr/>
        </p:nvCxnSpPr>
        <p:spPr>
          <a:xfrm flipV="1">
            <a:off x="4229283" y="3405084"/>
            <a:ext cx="1600200" cy="1"/>
          </a:xfrm>
          <a:prstGeom prst="straightConnector1">
            <a:avLst/>
          </a:prstGeom>
          <a:ln w="38100">
            <a:solidFill>
              <a:srgbClr val="FF99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Rectângulo 24"/>
              <p:cNvSpPr/>
              <p:nvPr/>
            </p:nvSpPr>
            <p:spPr>
              <a:xfrm>
                <a:off x="5405436" y="3176653"/>
                <a:ext cx="1143373" cy="4491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pt-PT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pt-PT" i="1">
                                  <a:latin typeface="Cambria Math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m:rPr>
                              <m:nor/>
                            </m:rPr>
                            <a:rPr lang="pt-PT" i="0">
                              <a:latin typeface="Cambria Math"/>
                            </a:rPr>
                            <m:t>g</m:t>
                          </m:r>
                        </m:sub>
                      </m:sSub>
                    </m:oMath>
                  </m:oMathPara>
                </a14:m>
                <a:endParaRPr lang="pt-PT" dirty="0"/>
              </a:p>
            </p:txBody>
          </p:sp>
        </mc:Choice>
        <mc:Fallback>
          <p:sp>
            <p:nvSpPr>
              <p:cNvPr id="25" name="Rectângulo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5436" y="3176653"/>
                <a:ext cx="1143373" cy="449162"/>
              </a:xfrm>
              <a:prstGeom prst="rect">
                <a:avLst/>
              </a:prstGeom>
              <a:blipFill rotWithShape="1">
                <a:blip r:embed="rId2"/>
                <a:stretch>
                  <a:fillRect t="-18919" b="-675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ângulo 26"/>
          <p:cNvSpPr/>
          <p:nvPr/>
        </p:nvSpPr>
        <p:spPr>
          <a:xfrm>
            <a:off x="552450" y="4355068"/>
            <a:ext cx="36327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pt-PT" sz="2000" dirty="0"/>
              <a:t>a força da resistência do ar </a:t>
            </a:r>
          </a:p>
        </p:txBody>
      </p:sp>
      <p:cxnSp>
        <p:nvCxnSpPr>
          <p:cNvPr id="28" name="Conexão recta unidireccional 27"/>
          <p:cNvCxnSpPr/>
          <p:nvPr/>
        </p:nvCxnSpPr>
        <p:spPr>
          <a:xfrm flipV="1">
            <a:off x="4214811" y="4555199"/>
            <a:ext cx="1600200" cy="1"/>
          </a:xfrm>
          <a:prstGeom prst="straightConnector1">
            <a:avLst/>
          </a:prstGeom>
          <a:ln w="38100">
            <a:solidFill>
              <a:srgbClr val="FF99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ectângulo 28"/>
              <p:cNvSpPr/>
              <p:nvPr/>
            </p:nvSpPr>
            <p:spPr>
              <a:xfrm>
                <a:off x="5405436" y="4357211"/>
                <a:ext cx="1143373" cy="4029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i="1" smtClean="0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pt-PT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pt-PT" i="1">
                                  <a:latin typeface="Cambria Math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m:rPr>
                              <m:nor/>
                            </m:rPr>
                            <a:rPr lang="pt-PT" b="0" i="0" smtClean="0">
                              <a:latin typeface="Cambria Math"/>
                            </a:rPr>
                            <m:t>r</m:t>
                          </m:r>
                        </m:sub>
                      </m:sSub>
                    </m:oMath>
                  </m:oMathPara>
                </a14:m>
                <a:endParaRPr lang="pt-PT" dirty="0"/>
              </a:p>
            </p:txBody>
          </p:sp>
        </mc:Choice>
        <mc:Fallback>
          <p:sp>
            <p:nvSpPr>
              <p:cNvPr id="29" name="Rectângulo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5436" y="4357211"/>
                <a:ext cx="1143373" cy="402931"/>
              </a:xfrm>
              <a:prstGeom prst="rect">
                <a:avLst/>
              </a:prstGeom>
              <a:blipFill rotWithShape="1">
                <a:blip r:embed="rId3"/>
                <a:stretch>
                  <a:fillRect t="-21212" b="-151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835696" y="505644"/>
            <a:ext cx="6192688" cy="808459"/>
          </a:xfrm>
        </p:spPr>
        <p:txBody>
          <a:bodyPr/>
          <a:lstStyle/>
          <a:p>
            <a:r>
              <a:rPr lang="pt-PT" dirty="0" smtClean="0"/>
              <a:t>Forças que atuam no paraquedista</a:t>
            </a:r>
            <a:endParaRPr lang="pt-P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7688" y="3255513"/>
            <a:ext cx="1430274" cy="1659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771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27803" y="1522452"/>
            <a:ext cx="29370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pt-PT" sz="2000" dirty="0" smtClean="0"/>
              <a:t>gráfico </a:t>
            </a:r>
            <a:r>
              <a:rPr lang="pt-PT" sz="2000" dirty="0"/>
              <a:t>altitude-tempo</a:t>
            </a:r>
          </a:p>
        </p:txBody>
      </p:sp>
      <p:sp>
        <p:nvSpPr>
          <p:cNvPr id="7" name="Rectângulo 6"/>
          <p:cNvSpPr/>
          <p:nvPr/>
        </p:nvSpPr>
        <p:spPr>
          <a:xfrm>
            <a:off x="359377" y="2954535"/>
            <a:ext cx="24978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pt-PT" sz="2000" dirty="0"/>
              <a:t>velocidade-tempo</a:t>
            </a:r>
          </a:p>
        </p:txBody>
      </p:sp>
      <p:sp>
        <p:nvSpPr>
          <p:cNvPr id="8" name="Rectângulo 7"/>
          <p:cNvSpPr/>
          <p:nvPr/>
        </p:nvSpPr>
        <p:spPr>
          <a:xfrm>
            <a:off x="368779" y="4911209"/>
            <a:ext cx="25250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pt-PT" sz="2000" dirty="0"/>
              <a:t>aceleração-tempo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299" y="889000"/>
            <a:ext cx="3176587" cy="565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ângulo 9"/>
          <p:cNvSpPr/>
          <p:nvPr/>
        </p:nvSpPr>
        <p:spPr>
          <a:xfrm>
            <a:off x="6814328" y="1478518"/>
            <a:ext cx="1742785" cy="3477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dirty="0" smtClean="0"/>
              <a:t>Movimentos:</a:t>
            </a:r>
          </a:p>
          <a:p>
            <a:endParaRPr lang="pt-PT" sz="2000" dirty="0"/>
          </a:p>
          <a:p>
            <a:pPr marL="285750" indent="-285750">
              <a:buFont typeface="Arial" pitchFamily="34" charset="0"/>
              <a:buChar char="•"/>
            </a:pPr>
            <a:r>
              <a:rPr lang="pt-PT" sz="2000" b="1" dirty="0" smtClean="0">
                <a:solidFill>
                  <a:srgbClr val="FF9900"/>
                </a:solidFill>
              </a:rPr>
              <a:t>Acelerado</a:t>
            </a:r>
          </a:p>
          <a:p>
            <a:endParaRPr lang="pt-PT" sz="2000" b="1" dirty="0" smtClean="0">
              <a:solidFill>
                <a:srgbClr val="FF990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pt-PT" sz="2000" b="1" dirty="0" smtClean="0">
                <a:solidFill>
                  <a:srgbClr val="FF9900"/>
                </a:solidFill>
              </a:rPr>
              <a:t>Uniforme</a:t>
            </a:r>
          </a:p>
          <a:p>
            <a:endParaRPr lang="pt-PT" sz="2000" b="1" dirty="0" smtClean="0">
              <a:solidFill>
                <a:srgbClr val="FF990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pt-PT" sz="2000" b="1" dirty="0" smtClean="0">
                <a:solidFill>
                  <a:srgbClr val="FF9900"/>
                </a:solidFill>
              </a:rPr>
              <a:t>Retardado</a:t>
            </a:r>
          </a:p>
          <a:p>
            <a:pPr marL="285750" indent="-285750">
              <a:buFont typeface="Arial" pitchFamily="34" charset="0"/>
              <a:buChar char="•"/>
            </a:pPr>
            <a:endParaRPr lang="pt-PT" sz="2000" dirty="0" smtClean="0"/>
          </a:p>
          <a:p>
            <a:pPr marL="285750" indent="-285750">
              <a:buFont typeface="Arial" pitchFamily="34" charset="0"/>
              <a:buChar char="•"/>
            </a:pPr>
            <a:endParaRPr lang="pt-PT" sz="2000" dirty="0" smtClean="0"/>
          </a:p>
          <a:p>
            <a:pPr marL="285750" indent="-285750">
              <a:buFont typeface="Arial" pitchFamily="34" charset="0"/>
              <a:buChar char="•"/>
            </a:pPr>
            <a:endParaRPr lang="pt-PT" sz="2000" dirty="0" smtClean="0"/>
          </a:p>
          <a:p>
            <a:endParaRPr lang="pt-PT" sz="20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835696" y="0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555555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Gráficos</a:t>
            </a:r>
            <a:endParaRPr lang="pt-PT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25081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6" t="33821" b="33089"/>
          <a:stretch/>
        </p:blipFill>
        <p:spPr bwMode="auto">
          <a:xfrm>
            <a:off x="4827587" y="722869"/>
            <a:ext cx="2901950" cy="187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ângulo 9"/>
          <p:cNvSpPr/>
          <p:nvPr/>
        </p:nvSpPr>
        <p:spPr>
          <a:xfrm>
            <a:off x="1829847" y="1256784"/>
            <a:ext cx="19561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 smtClean="0">
                <a:solidFill>
                  <a:srgbClr val="00B0F0"/>
                </a:solidFill>
              </a:rPr>
              <a:t>Percurso</a:t>
            </a:r>
            <a:r>
              <a:rPr lang="pt-PT" sz="2000" dirty="0" smtClean="0">
                <a:solidFill>
                  <a:srgbClr val="00B0F0"/>
                </a:solidFill>
              </a:rPr>
              <a:t> </a:t>
            </a:r>
            <a:r>
              <a:rPr lang="pt-PT" sz="2000" b="1" dirty="0" smtClean="0">
                <a:solidFill>
                  <a:srgbClr val="00B0F0"/>
                </a:solidFill>
              </a:rPr>
              <a:t>A - B</a:t>
            </a:r>
            <a:endParaRPr lang="pt-PT" sz="2000" b="1" dirty="0">
              <a:solidFill>
                <a:srgbClr val="00B0F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ângulo 10"/>
              <p:cNvSpPr/>
              <p:nvPr/>
            </p:nvSpPr>
            <p:spPr>
              <a:xfrm>
                <a:off x="439072" y="2513114"/>
                <a:ext cx="1143373" cy="4491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pt-PT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pt-PT" i="1">
                                  <a:latin typeface="Cambria Math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m:rPr>
                              <m:nor/>
                            </m:rPr>
                            <a:rPr lang="pt-PT" i="0">
                              <a:latin typeface="Cambria Math"/>
                            </a:rPr>
                            <m:t>g</m:t>
                          </m:r>
                        </m:sub>
                      </m:sSub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11" name="Rectângulo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072" y="2513114"/>
                <a:ext cx="1143373" cy="449162"/>
              </a:xfrm>
              <a:prstGeom prst="rect">
                <a:avLst/>
              </a:prstGeom>
              <a:blipFill rotWithShape="1">
                <a:blip r:embed="rId4"/>
                <a:stretch>
                  <a:fillRect t="-18919" b="-675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ângulo 11"/>
              <p:cNvSpPr/>
              <p:nvPr/>
            </p:nvSpPr>
            <p:spPr>
              <a:xfrm>
                <a:off x="2471736" y="2559345"/>
                <a:ext cx="1143373" cy="4029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i="1" smtClean="0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pt-PT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pt-PT" i="1">
                                  <a:latin typeface="Cambria Math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m:rPr>
                              <m:nor/>
                            </m:rPr>
                            <a:rPr lang="pt-PT" b="0" i="0" smtClean="0">
                              <a:latin typeface="Cambria Math"/>
                            </a:rPr>
                            <m:t>r</m:t>
                          </m:r>
                        </m:sub>
                      </m:sSub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12" name="Rectângulo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1736" y="2559345"/>
                <a:ext cx="1143373" cy="402931"/>
              </a:xfrm>
              <a:prstGeom prst="rect">
                <a:avLst/>
              </a:prstGeom>
              <a:blipFill rotWithShape="1">
                <a:blip r:embed="rId5"/>
                <a:stretch>
                  <a:fillRect t="-21212" b="-151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ângulo 13"/>
          <p:cNvSpPr/>
          <p:nvPr/>
        </p:nvSpPr>
        <p:spPr>
          <a:xfrm>
            <a:off x="1202799" y="2573894"/>
            <a:ext cx="17652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 smtClean="0">
                <a:solidFill>
                  <a:srgbClr val="FF9900"/>
                </a:solidFill>
              </a:rPr>
              <a:t>Menor que a </a:t>
            </a:r>
            <a:endParaRPr lang="pt-PT" sz="2000" b="1" dirty="0">
              <a:solidFill>
                <a:srgbClr val="FF9900"/>
              </a:solidFill>
            </a:endParaRPr>
          </a:p>
        </p:txBody>
      </p:sp>
      <p:sp>
        <p:nvSpPr>
          <p:cNvPr id="5" name="Seta para baixo 4"/>
          <p:cNvSpPr/>
          <p:nvPr/>
        </p:nvSpPr>
        <p:spPr>
          <a:xfrm>
            <a:off x="945191" y="3086100"/>
            <a:ext cx="94142" cy="800100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ctângulo 15"/>
          <p:cNvSpPr/>
          <p:nvPr/>
        </p:nvSpPr>
        <p:spPr>
          <a:xfrm>
            <a:off x="73276" y="3944421"/>
            <a:ext cx="26917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dirty="0" smtClean="0"/>
              <a:t>Intensidade constante</a:t>
            </a:r>
            <a:endParaRPr lang="pt-PT" sz="2000" dirty="0"/>
          </a:p>
        </p:txBody>
      </p:sp>
      <p:sp>
        <p:nvSpPr>
          <p:cNvPr id="17" name="Rectângulo 16"/>
          <p:cNvSpPr/>
          <p:nvPr/>
        </p:nvSpPr>
        <p:spPr>
          <a:xfrm>
            <a:off x="2807903" y="3926442"/>
            <a:ext cx="26917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dirty="0" smtClean="0"/>
              <a:t>Intensidade crescente</a:t>
            </a:r>
            <a:endParaRPr lang="pt-PT" sz="2000" dirty="0"/>
          </a:p>
        </p:txBody>
      </p:sp>
      <p:sp>
        <p:nvSpPr>
          <p:cNvPr id="18" name="Seta para baixo 17"/>
          <p:cNvSpPr/>
          <p:nvPr/>
        </p:nvSpPr>
        <p:spPr>
          <a:xfrm>
            <a:off x="3045084" y="2962276"/>
            <a:ext cx="94142" cy="800100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Seta em ângulo recto para cima 7"/>
          <p:cNvSpPr/>
          <p:nvPr/>
        </p:nvSpPr>
        <p:spPr>
          <a:xfrm rot="5400000">
            <a:off x="2502665" y="4417191"/>
            <a:ext cx="1331119" cy="1816949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Seta para a direita 8"/>
          <p:cNvSpPr/>
          <p:nvPr/>
        </p:nvSpPr>
        <p:spPr>
          <a:xfrm rot="18658506">
            <a:off x="5504168" y="3994669"/>
            <a:ext cx="1220484" cy="3047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Rectângulo 22"/>
          <p:cNvSpPr/>
          <p:nvPr/>
        </p:nvSpPr>
        <p:spPr>
          <a:xfrm>
            <a:off x="6698867" y="3191559"/>
            <a:ext cx="217880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 smtClean="0">
                <a:solidFill>
                  <a:srgbClr val="00B0F0"/>
                </a:solidFill>
              </a:rPr>
              <a:t>Força resultante</a:t>
            </a:r>
          </a:p>
          <a:p>
            <a:r>
              <a:rPr lang="pt-PT" sz="2000" b="1" dirty="0" smtClean="0">
                <a:solidFill>
                  <a:srgbClr val="FFAB00"/>
                </a:solidFill>
              </a:rPr>
              <a:t>diminui</a:t>
            </a:r>
            <a:endParaRPr lang="pt-PT" sz="2000" b="1" dirty="0">
              <a:solidFill>
                <a:srgbClr val="FFAB00"/>
              </a:solidFill>
            </a:endParaRPr>
          </a:p>
        </p:txBody>
      </p:sp>
      <p:sp>
        <p:nvSpPr>
          <p:cNvPr id="13" name="Rectângulo 12"/>
          <p:cNvSpPr/>
          <p:nvPr/>
        </p:nvSpPr>
        <p:spPr>
          <a:xfrm>
            <a:off x="6532184" y="5200322"/>
            <a:ext cx="25121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/>
              <a:t>Movimento: </a:t>
            </a:r>
            <a:r>
              <a:rPr lang="pt-PT" sz="2000" b="1" dirty="0" smtClean="0">
                <a:solidFill>
                  <a:srgbClr val="FF9900"/>
                </a:solidFill>
              </a:rPr>
              <a:t>acelerado</a:t>
            </a:r>
            <a:endParaRPr lang="pt-PT" sz="2000" b="1" dirty="0">
              <a:solidFill>
                <a:srgbClr val="FF9900"/>
              </a:solidFill>
            </a:endParaRPr>
          </a:p>
        </p:txBody>
      </p:sp>
      <p:sp>
        <p:nvSpPr>
          <p:cNvPr id="25" name="Seta para a direita 24"/>
          <p:cNvSpPr/>
          <p:nvPr/>
        </p:nvSpPr>
        <p:spPr>
          <a:xfrm rot="5400000">
            <a:off x="6954347" y="4344043"/>
            <a:ext cx="1220484" cy="3047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6" name="Oval 25"/>
          <p:cNvSpPr/>
          <p:nvPr/>
        </p:nvSpPr>
        <p:spPr>
          <a:xfrm rot="17120350">
            <a:off x="4949499" y="1303020"/>
            <a:ext cx="1249362" cy="71707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284" y="4905375"/>
            <a:ext cx="2247900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8261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6265" y="4981575"/>
            <a:ext cx="2600325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6" t="33821" b="33089"/>
          <a:stretch/>
        </p:blipFill>
        <p:spPr bwMode="auto">
          <a:xfrm>
            <a:off x="4827587" y="722869"/>
            <a:ext cx="2901950" cy="187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ângulo 9"/>
          <p:cNvSpPr/>
          <p:nvPr/>
        </p:nvSpPr>
        <p:spPr>
          <a:xfrm>
            <a:off x="1870487" y="1288574"/>
            <a:ext cx="1965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 smtClean="0">
                <a:solidFill>
                  <a:srgbClr val="00B0F0"/>
                </a:solidFill>
              </a:rPr>
              <a:t>Percurso</a:t>
            </a:r>
            <a:r>
              <a:rPr lang="pt-PT" sz="2000" dirty="0" smtClean="0">
                <a:solidFill>
                  <a:srgbClr val="00B0F0"/>
                </a:solidFill>
              </a:rPr>
              <a:t> </a:t>
            </a:r>
            <a:r>
              <a:rPr lang="pt-PT" sz="2000" b="1" dirty="0">
                <a:solidFill>
                  <a:srgbClr val="00B0F0"/>
                </a:solidFill>
              </a:rPr>
              <a:t>B</a:t>
            </a:r>
            <a:r>
              <a:rPr lang="pt-PT" sz="2000" b="1" dirty="0" smtClean="0">
                <a:solidFill>
                  <a:srgbClr val="00B0F0"/>
                </a:solidFill>
              </a:rPr>
              <a:t> - C</a:t>
            </a:r>
            <a:endParaRPr lang="pt-PT" sz="2000" b="1" dirty="0">
              <a:solidFill>
                <a:srgbClr val="00B0F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ângulo 10"/>
              <p:cNvSpPr/>
              <p:nvPr/>
            </p:nvSpPr>
            <p:spPr>
              <a:xfrm>
                <a:off x="439072" y="2513114"/>
                <a:ext cx="1143373" cy="4491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pt-PT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pt-PT" i="1">
                                  <a:latin typeface="Cambria Math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m:rPr>
                              <m:nor/>
                            </m:rPr>
                            <a:rPr lang="pt-PT" i="0">
                              <a:latin typeface="Cambria Math"/>
                            </a:rPr>
                            <m:t>g</m:t>
                          </m:r>
                        </m:sub>
                      </m:sSub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11" name="Rectângulo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072" y="2513114"/>
                <a:ext cx="1143373" cy="449162"/>
              </a:xfrm>
              <a:prstGeom prst="rect">
                <a:avLst/>
              </a:prstGeom>
              <a:blipFill rotWithShape="1">
                <a:blip r:embed="rId4"/>
                <a:stretch>
                  <a:fillRect t="-18919" b="-675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ângulo 11"/>
              <p:cNvSpPr/>
              <p:nvPr/>
            </p:nvSpPr>
            <p:spPr>
              <a:xfrm>
                <a:off x="2471736" y="2559345"/>
                <a:ext cx="1143373" cy="4029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i="1" smtClean="0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pt-PT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pt-PT" i="1">
                                  <a:latin typeface="Cambria Math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m:rPr>
                              <m:nor/>
                            </m:rPr>
                            <a:rPr lang="pt-PT" b="0" i="0" smtClean="0">
                              <a:latin typeface="Cambria Math"/>
                            </a:rPr>
                            <m:t>r</m:t>
                          </m:r>
                        </m:sub>
                      </m:sSub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12" name="Rectângulo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1736" y="2559345"/>
                <a:ext cx="1143373" cy="402931"/>
              </a:xfrm>
              <a:prstGeom prst="rect">
                <a:avLst/>
              </a:prstGeom>
              <a:blipFill rotWithShape="1">
                <a:blip r:embed="rId5"/>
                <a:stretch>
                  <a:fillRect t="-21212" b="-151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ângulo 13"/>
          <p:cNvSpPr/>
          <p:nvPr/>
        </p:nvSpPr>
        <p:spPr>
          <a:xfrm>
            <a:off x="1374249" y="2592944"/>
            <a:ext cx="14510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 smtClean="0">
                <a:solidFill>
                  <a:srgbClr val="FF9900"/>
                </a:solidFill>
              </a:rPr>
              <a:t>simétricas</a:t>
            </a:r>
            <a:endParaRPr lang="pt-PT" sz="2000" b="1" dirty="0">
              <a:solidFill>
                <a:srgbClr val="FF9900"/>
              </a:solidFill>
            </a:endParaRPr>
          </a:p>
        </p:txBody>
      </p:sp>
      <p:sp>
        <p:nvSpPr>
          <p:cNvPr id="5" name="Seta para baixo 4"/>
          <p:cNvSpPr/>
          <p:nvPr/>
        </p:nvSpPr>
        <p:spPr>
          <a:xfrm>
            <a:off x="945191" y="3086100"/>
            <a:ext cx="94142" cy="800100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ctângulo 15"/>
          <p:cNvSpPr/>
          <p:nvPr/>
        </p:nvSpPr>
        <p:spPr>
          <a:xfrm>
            <a:off x="68142" y="3944421"/>
            <a:ext cx="26917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dirty="0" smtClean="0"/>
              <a:t>Intensidade constante</a:t>
            </a:r>
            <a:endParaRPr lang="pt-PT" sz="2000" dirty="0"/>
          </a:p>
        </p:txBody>
      </p:sp>
      <p:sp>
        <p:nvSpPr>
          <p:cNvPr id="17" name="Rectângulo 16"/>
          <p:cNvSpPr/>
          <p:nvPr/>
        </p:nvSpPr>
        <p:spPr>
          <a:xfrm>
            <a:off x="2825287" y="3944421"/>
            <a:ext cx="26917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dirty="0" smtClean="0"/>
              <a:t>Intensidade constante</a:t>
            </a:r>
            <a:endParaRPr lang="pt-PT" sz="2000" dirty="0"/>
          </a:p>
        </p:txBody>
      </p:sp>
      <p:sp>
        <p:nvSpPr>
          <p:cNvPr id="18" name="Seta para baixo 17"/>
          <p:cNvSpPr/>
          <p:nvPr/>
        </p:nvSpPr>
        <p:spPr>
          <a:xfrm>
            <a:off x="3045084" y="2962276"/>
            <a:ext cx="94142" cy="800100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Seta em ângulo recto para cima 7"/>
          <p:cNvSpPr/>
          <p:nvPr/>
        </p:nvSpPr>
        <p:spPr>
          <a:xfrm rot="5400000">
            <a:off x="2502665" y="4417191"/>
            <a:ext cx="1331119" cy="1816949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Seta para a direita 8"/>
          <p:cNvSpPr/>
          <p:nvPr/>
        </p:nvSpPr>
        <p:spPr>
          <a:xfrm rot="18658506">
            <a:off x="5504168" y="3994669"/>
            <a:ext cx="1220484" cy="3047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Rectângulo 22"/>
          <p:cNvSpPr/>
          <p:nvPr/>
        </p:nvSpPr>
        <p:spPr>
          <a:xfrm>
            <a:off x="6695554" y="3178314"/>
            <a:ext cx="217880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 smtClean="0">
                <a:solidFill>
                  <a:srgbClr val="00B0F0"/>
                </a:solidFill>
              </a:rPr>
              <a:t>Força resultante</a:t>
            </a:r>
          </a:p>
          <a:p>
            <a:r>
              <a:rPr lang="pt-PT" sz="2000" b="1" dirty="0" smtClean="0">
                <a:solidFill>
                  <a:srgbClr val="FFAB00"/>
                </a:solidFill>
              </a:rPr>
              <a:t>nula</a:t>
            </a:r>
            <a:endParaRPr lang="pt-PT" sz="2000" b="1" dirty="0">
              <a:solidFill>
                <a:srgbClr val="FFAB00"/>
              </a:solidFill>
            </a:endParaRPr>
          </a:p>
        </p:txBody>
      </p:sp>
      <p:sp>
        <p:nvSpPr>
          <p:cNvPr id="19" name="Rectângulo 18"/>
          <p:cNvSpPr/>
          <p:nvPr/>
        </p:nvSpPr>
        <p:spPr>
          <a:xfrm>
            <a:off x="6695554" y="5126330"/>
            <a:ext cx="25121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/>
              <a:t>Movimento: </a:t>
            </a:r>
            <a:r>
              <a:rPr lang="pt-PT" sz="2000" b="1" dirty="0" smtClean="0">
                <a:solidFill>
                  <a:srgbClr val="FF9900"/>
                </a:solidFill>
              </a:rPr>
              <a:t>uniforme</a:t>
            </a:r>
            <a:endParaRPr lang="pt-PT" sz="2000" b="1" dirty="0">
              <a:solidFill>
                <a:srgbClr val="FF9900"/>
              </a:solidFill>
            </a:endParaRPr>
          </a:p>
        </p:txBody>
      </p:sp>
      <p:sp>
        <p:nvSpPr>
          <p:cNvPr id="20" name="Seta para a direita 19"/>
          <p:cNvSpPr/>
          <p:nvPr/>
        </p:nvSpPr>
        <p:spPr>
          <a:xfrm rot="5400000">
            <a:off x="6954347" y="4344043"/>
            <a:ext cx="1220484" cy="3047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Rectângulo 20"/>
          <p:cNvSpPr/>
          <p:nvPr/>
        </p:nvSpPr>
        <p:spPr>
          <a:xfrm>
            <a:off x="6687572" y="5834216"/>
            <a:ext cx="20588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 smtClean="0">
                <a:solidFill>
                  <a:srgbClr val="00B0F0"/>
                </a:solidFill>
              </a:rPr>
              <a:t>(</a:t>
            </a:r>
            <a:r>
              <a:rPr lang="pt-PT" sz="2000" b="1" dirty="0" smtClean="0">
                <a:solidFill>
                  <a:srgbClr val="00B0F0"/>
                </a:solidFill>
              </a:rPr>
              <a:t>1.ª </a:t>
            </a:r>
            <a:r>
              <a:rPr lang="pt-PT" sz="2000" b="1" dirty="0" smtClean="0">
                <a:solidFill>
                  <a:srgbClr val="00B0F0"/>
                </a:solidFill>
              </a:rPr>
              <a:t>Velocidade </a:t>
            </a:r>
            <a:r>
              <a:rPr lang="pt-PT" sz="2000" b="1" dirty="0" smtClean="0">
                <a:solidFill>
                  <a:srgbClr val="00B0F0"/>
                </a:solidFill>
              </a:rPr>
              <a:t/>
            </a:r>
            <a:br>
              <a:rPr lang="pt-PT" sz="2000" b="1" dirty="0" smtClean="0">
                <a:solidFill>
                  <a:srgbClr val="00B0F0"/>
                </a:solidFill>
              </a:rPr>
            </a:br>
            <a:r>
              <a:rPr lang="pt-PT" sz="2000" b="1" dirty="0" smtClean="0">
                <a:solidFill>
                  <a:srgbClr val="00B0F0"/>
                </a:solidFill>
              </a:rPr>
              <a:t>terminal</a:t>
            </a:r>
            <a:r>
              <a:rPr lang="pt-PT" sz="2000" b="1" dirty="0" smtClean="0">
                <a:solidFill>
                  <a:srgbClr val="00B0F0"/>
                </a:solidFill>
              </a:rPr>
              <a:t>)</a:t>
            </a:r>
            <a:endParaRPr lang="pt-PT" sz="2000" b="1" dirty="0">
              <a:solidFill>
                <a:srgbClr val="00B0F0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5753100" y="571500"/>
            <a:ext cx="878732" cy="71707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35302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6117" y="4662219"/>
            <a:ext cx="2316697" cy="1617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6" t="33821" b="33089"/>
          <a:stretch/>
        </p:blipFill>
        <p:spPr bwMode="auto">
          <a:xfrm>
            <a:off x="4827587" y="722869"/>
            <a:ext cx="2901950" cy="187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ângulo 9"/>
          <p:cNvSpPr/>
          <p:nvPr/>
        </p:nvSpPr>
        <p:spPr>
          <a:xfrm>
            <a:off x="1870487" y="1288574"/>
            <a:ext cx="19656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 smtClean="0">
                <a:solidFill>
                  <a:srgbClr val="00B0F0"/>
                </a:solidFill>
              </a:rPr>
              <a:t>Percurso</a:t>
            </a:r>
            <a:r>
              <a:rPr lang="pt-PT" sz="2000" dirty="0" smtClean="0">
                <a:solidFill>
                  <a:srgbClr val="00B0F0"/>
                </a:solidFill>
              </a:rPr>
              <a:t> </a:t>
            </a:r>
            <a:r>
              <a:rPr lang="pt-PT" sz="2000" b="1" dirty="0" smtClean="0">
                <a:solidFill>
                  <a:srgbClr val="00B0F0"/>
                </a:solidFill>
              </a:rPr>
              <a:t>C - D</a:t>
            </a:r>
            <a:endParaRPr lang="pt-PT" sz="2000" b="1" dirty="0">
              <a:solidFill>
                <a:srgbClr val="00B0F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ângulo 10"/>
              <p:cNvSpPr/>
              <p:nvPr/>
            </p:nvSpPr>
            <p:spPr>
              <a:xfrm>
                <a:off x="439072" y="2513114"/>
                <a:ext cx="1143373" cy="4491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pt-PT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pt-PT" i="1">
                                  <a:latin typeface="Cambria Math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m:rPr>
                              <m:nor/>
                            </m:rPr>
                            <a:rPr lang="pt-PT" i="0">
                              <a:latin typeface="Cambria Math"/>
                            </a:rPr>
                            <m:t>g</m:t>
                          </m:r>
                        </m:sub>
                      </m:sSub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11" name="Rectângulo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072" y="2513114"/>
                <a:ext cx="1143373" cy="449162"/>
              </a:xfrm>
              <a:prstGeom prst="rect">
                <a:avLst/>
              </a:prstGeom>
              <a:blipFill rotWithShape="1">
                <a:blip r:embed="rId4"/>
                <a:stretch>
                  <a:fillRect t="-18919" b="-675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ângulo 11"/>
              <p:cNvSpPr/>
              <p:nvPr/>
            </p:nvSpPr>
            <p:spPr>
              <a:xfrm>
                <a:off x="2471736" y="2559345"/>
                <a:ext cx="1143373" cy="4029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i="1" smtClean="0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pt-PT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pt-PT" i="1">
                                  <a:latin typeface="Cambria Math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m:rPr>
                              <m:nor/>
                            </m:rPr>
                            <a:rPr lang="pt-PT" b="0" i="0" smtClean="0">
                              <a:latin typeface="Cambria Math"/>
                            </a:rPr>
                            <m:t>r</m:t>
                          </m:r>
                        </m:sub>
                      </m:sSub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12" name="Rectângulo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1736" y="2559345"/>
                <a:ext cx="1143373" cy="402931"/>
              </a:xfrm>
              <a:prstGeom prst="rect">
                <a:avLst/>
              </a:prstGeom>
              <a:blipFill rotWithShape="1">
                <a:blip r:embed="rId5"/>
                <a:stretch>
                  <a:fillRect t="-21212" b="-151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ângulo 13"/>
          <p:cNvSpPr/>
          <p:nvPr/>
        </p:nvSpPr>
        <p:spPr>
          <a:xfrm>
            <a:off x="1397315" y="2585563"/>
            <a:ext cx="12795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 smtClean="0">
                <a:solidFill>
                  <a:srgbClr val="FF9900"/>
                </a:solidFill>
              </a:rPr>
              <a:t>Inferior à</a:t>
            </a:r>
            <a:endParaRPr lang="pt-PT" sz="2000" b="1" dirty="0">
              <a:solidFill>
                <a:srgbClr val="FF9900"/>
              </a:solidFill>
            </a:endParaRPr>
          </a:p>
        </p:txBody>
      </p:sp>
      <p:sp>
        <p:nvSpPr>
          <p:cNvPr id="5" name="Seta para baixo 4"/>
          <p:cNvSpPr/>
          <p:nvPr/>
        </p:nvSpPr>
        <p:spPr>
          <a:xfrm>
            <a:off x="945191" y="3086100"/>
            <a:ext cx="94142" cy="800100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ctângulo 15"/>
          <p:cNvSpPr/>
          <p:nvPr/>
        </p:nvSpPr>
        <p:spPr>
          <a:xfrm>
            <a:off x="27623" y="3953707"/>
            <a:ext cx="26917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dirty="0" smtClean="0"/>
              <a:t>Intensidade constante</a:t>
            </a:r>
            <a:endParaRPr lang="pt-PT" sz="2000" dirty="0"/>
          </a:p>
        </p:txBody>
      </p:sp>
      <p:sp>
        <p:nvSpPr>
          <p:cNvPr id="17" name="Rectângulo 16"/>
          <p:cNvSpPr/>
          <p:nvPr/>
        </p:nvSpPr>
        <p:spPr>
          <a:xfrm>
            <a:off x="2719386" y="3886200"/>
            <a:ext cx="41216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dirty="0" smtClean="0"/>
              <a:t>Intensidade aumenta bruscamente (</a:t>
            </a:r>
            <a:r>
              <a:rPr lang="pt-PT" b="1" dirty="0" smtClean="0"/>
              <a:t>C</a:t>
            </a:r>
            <a:r>
              <a:rPr lang="pt-PT" dirty="0" smtClean="0"/>
              <a:t>)</a:t>
            </a:r>
          </a:p>
          <a:p>
            <a:r>
              <a:rPr lang="pt-PT" dirty="0" smtClean="0"/>
              <a:t>e diminui em seguida (C-D)</a:t>
            </a:r>
            <a:endParaRPr lang="pt-PT" dirty="0"/>
          </a:p>
        </p:txBody>
      </p:sp>
      <p:sp>
        <p:nvSpPr>
          <p:cNvPr id="18" name="Seta para baixo 17"/>
          <p:cNvSpPr/>
          <p:nvPr/>
        </p:nvSpPr>
        <p:spPr>
          <a:xfrm>
            <a:off x="3045084" y="2962276"/>
            <a:ext cx="94142" cy="800100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Seta em ângulo recto para cima 7"/>
          <p:cNvSpPr/>
          <p:nvPr/>
        </p:nvSpPr>
        <p:spPr>
          <a:xfrm rot="5400000">
            <a:off x="2502665" y="4417191"/>
            <a:ext cx="1331119" cy="1816949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Seta para a direita 8"/>
          <p:cNvSpPr/>
          <p:nvPr/>
        </p:nvSpPr>
        <p:spPr>
          <a:xfrm rot="18658506">
            <a:off x="6193400" y="4170640"/>
            <a:ext cx="1220484" cy="3047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Rectângulo 22"/>
          <p:cNvSpPr/>
          <p:nvPr/>
        </p:nvSpPr>
        <p:spPr>
          <a:xfrm>
            <a:off x="6803642" y="2980496"/>
            <a:ext cx="217880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 smtClean="0">
                <a:solidFill>
                  <a:srgbClr val="00B0F0"/>
                </a:solidFill>
              </a:rPr>
              <a:t>Força resultante</a:t>
            </a:r>
          </a:p>
          <a:p>
            <a:r>
              <a:rPr lang="pt-PT" sz="2000" b="1" dirty="0" smtClean="0">
                <a:solidFill>
                  <a:srgbClr val="FFAB00"/>
                </a:solidFill>
              </a:rPr>
              <a:t>diminui</a:t>
            </a:r>
            <a:endParaRPr lang="pt-PT" sz="2000" b="1" dirty="0">
              <a:solidFill>
                <a:srgbClr val="FFAB00"/>
              </a:solidFill>
            </a:endParaRPr>
          </a:p>
        </p:txBody>
      </p:sp>
      <p:sp>
        <p:nvSpPr>
          <p:cNvPr id="19" name="Rectângulo 18"/>
          <p:cNvSpPr/>
          <p:nvPr/>
        </p:nvSpPr>
        <p:spPr>
          <a:xfrm>
            <a:off x="6624512" y="5248870"/>
            <a:ext cx="25121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/>
              <a:t>Movimento: </a:t>
            </a:r>
            <a:r>
              <a:rPr lang="pt-PT" sz="2000" b="1" dirty="0" smtClean="0">
                <a:solidFill>
                  <a:srgbClr val="FF9900"/>
                </a:solidFill>
              </a:rPr>
              <a:t>retardado</a:t>
            </a:r>
            <a:endParaRPr lang="pt-PT" sz="2000" b="1" dirty="0">
              <a:solidFill>
                <a:srgbClr val="FF9900"/>
              </a:solidFill>
            </a:endParaRPr>
          </a:p>
        </p:txBody>
      </p:sp>
      <p:sp>
        <p:nvSpPr>
          <p:cNvPr id="20" name="Seta para a direita 19"/>
          <p:cNvSpPr/>
          <p:nvPr/>
        </p:nvSpPr>
        <p:spPr>
          <a:xfrm rot="5400000">
            <a:off x="7583463" y="4282156"/>
            <a:ext cx="1220484" cy="3047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Oval 21"/>
          <p:cNvSpPr/>
          <p:nvPr/>
        </p:nvSpPr>
        <p:spPr>
          <a:xfrm rot="4734737">
            <a:off x="5778356" y="1332355"/>
            <a:ext cx="1524000" cy="57269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40523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5267" y="4567238"/>
            <a:ext cx="2143125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6" t="33821" b="33089"/>
          <a:stretch/>
        </p:blipFill>
        <p:spPr bwMode="auto">
          <a:xfrm>
            <a:off x="4827587" y="722869"/>
            <a:ext cx="2901950" cy="187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ângulo 9"/>
          <p:cNvSpPr/>
          <p:nvPr/>
        </p:nvSpPr>
        <p:spPr>
          <a:xfrm>
            <a:off x="1870487" y="1288574"/>
            <a:ext cx="22236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 smtClean="0">
                <a:solidFill>
                  <a:srgbClr val="00B0F0"/>
                </a:solidFill>
              </a:rPr>
              <a:t>Percurso</a:t>
            </a:r>
            <a:r>
              <a:rPr lang="pt-PT" sz="2000" dirty="0" smtClean="0">
                <a:solidFill>
                  <a:srgbClr val="00B0F0"/>
                </a:solidFill>
              </a:rPr>
              <a:t> </a:t>
            </a:r>
            <a:r>
              <a:rPr lang="pt-PT" sz="2000" b="1" dirty="0" smtClean="0">
                <a:solidFill>
                  <a:srgbClr val="00B0F0"/>
                </a:solidFill>
              </a:rPr>
              <a:t>após D</a:t>
            </a:r>
            <a:endParaRPr lang="pt-PT" sz="2000" b="1" dirty="0">
              <a:solidFill>
                <a:srgbClr val="00B0F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ângulo 10"/>
              <p:cNvSpPr/>
              <p:nvPr/>
            </p:nvSpPr>
            <p:spPr>
              <a:xfrm>
                <a:off x="439072" y="2513114"/>
                <a:ext cx="1143373" cy="4491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pt-PT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pt-PT" i="1">
                                  <a:latin typeface="Cambria Math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m:rPr>
                              <m:nor/>
                            </m:rPr>
                            <a:rPr lang="pt-PT" i="0">
                              <a:latin typeface="Cambria Math"/>
                            </a:rPr>
                            <m:t>g</m:t>
                          </m:r>
                        </m:sub>
                      </m:sSub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11" name="Rectângulo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072" y="2513114"/>
                <a:ext cx="1143373" cy="449162"/>
              </a:xfrm>
              <a:prstGeom prst="rect">
                <a:avLst/>
              </a:prstGeom>
              <a:blipFill rotWithShape="1">
                <a:blip r:embed="rId4"/>
                <a:stretch>
                  <a:fillRect t="-18919" b="-675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ângulo 11"/>
              <p:cNvSpPr/>
              <p:nvPr/>
            </p:nvSpPr>
            <p:spPr>
              <a:xfrm>
                <a:off x="2471736" y="2559345"/>
                <a:ext cx="1143373" cy="4029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i="1" smtClean="0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pt-PT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pt-PT" i="1">
                                  <a:latin typeface="Cambria Math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m:rPr>
                              <m:nor/>
                            </m:rPr>
                            <a:rPr lang="pt-PT" b="0" i="0" smtClean="0">
                              <a:latin typeface="Cambria Math"/>
                            </a:rPr>
                            <m:t>r</m:t>
                          </m:r>
                        </m:sub>
                      </m:sSub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12" name="Rectângulo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1736" y="2559345"/>
                <a:ext cx="1143373" cy="402931"/>
              </a:xfrm>
              <a:prstGeom prst="rect">
                <a:avLst/>
              </a:prstGeom>
              <a:blipFill rotWithShape="1">
                <a:blip r:embed="rId5"/>
                <a:stretch>
                  <a:fillRect t="-21212" b="-151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ângulo 13"/>
          <p:cNvSpPr/>
          <p:nvPr/>
        </p:nvSpPr>
        <p:spPr>
          <a:xfrm>
            <a:off x="1287398" y="2556465"/>
            <a:ext cx="14510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 smtClean="0">
                <a:solidFill>
                  <a:srgbClr val="FF9900"/>
                </a:solidFill>
              </a:rPr>
              <a:t>simétricas</a:t>
            </a:r>
            <a:endParaRPr lang="pt-PT" sz="2000" b="1" dirty="0">
              <a:solidFill>
                <a:srgbClr val="FF9900"/>
              </a:solidFill>
            </a:endParaRPr>
          </a:p>
        </p:txBody>
      </p:sp>
      <p:sp>
        <p:nvSpPr>
          <p:cNvPr id="5" name="Seta para baixo 4"/>
          <p:cNvSpPr/>
          <p:nvPr/>
        </p:nvSpPr>
        <p:spPr>
          <a:xfrm>
            <a:off x="945191" y="3086100"/>
            <a:ext cx="94142" cy="800100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ctângulo 15"/>
          <p:cNvSpPr/>
          <p:nvPr/>
        </p:nvSpPr>
        <p:spPr>
          <a:xfrm>
            <a:off x="27623" y="3934657"/>
            <a:ext cx="26917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dirty="0" smtClean="0"/>
              <a:t>Intensidade constante</a:t>
            </a:r>
            <a:endParaRPr lang="pt-PT" sz="2000" dirty="0"/>
          </a:p>
        </p:txBody>
      </p:sp>
      <p:sp>
        <p:nvSpPr>
          <p:cNvPr id="17" name="Rectângulo 16"/>
          <p:cNvSpPr/>
          <p:nvPr/>
        </p:nvSpPr>
        <p:spPr>
          <a:xfrm>
            <a:off x="2719386" y="3944420"/>
            <a:ext cx="26917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dirty="0" smtClean="0"/>
              <a:t>Intensidade constante</a:t>
            </a:r>
            <a:endParaRPr lang="pt-PT" sz="2000" dirty="0"/>
          </a:p>
        </p:txBody>
      </p:sp>
      <p:sp>
        <p:nvSpPr>
          <p:cNvPr id="18" name="Seta para baixo 17"/>
          <p:cNvSpPr/>
          <p:nvPr/>
        </p:nvSpPr>
        <p:spPr>
          <a:xfrm>
            <a:off x="3045084" y="2962276"/>
            <a:ext cx="94142" cy="800100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Seta em ângulo recto para cima 7"/>
          <p:cNvSpPr/>
          <p:nvPr/>
        </p:nvSpPr>
        <p:spPr>
          <a:xfrm rot="5400000">
            <a:off x="2502665" y="4417191"/>
            <a:ext cx="1331119" cy="1816949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Seta para a direita 8"/>
          <p:cNvSpPr/>
          <p:nvPr/>
        </p:nvSpPr>
        <p:spPr>
          <a:xfrm rot="18658506">
            <a:off x="6193400" y="4170640"/>
            <a:ext cx="1220484" cy="3047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Rectângulo 22"/>
          <p:cNvSpPr/>
          <p:nvPr/>
        </p:nvSpPr>
        <p:spPr>
          <a:xfrm>
            <a:off x="6629522" y="3008383"/>
            <a:ext cx="217880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 smtClean="0">
                <a:solidFill>
                  <a:srgbClr val="00B0F0"/>
                </a:solidFill>
              </a:rPr>
              <a:t>Força resultante</a:t>
            </a:r>
          </a:p>
          <a:p>
            <a:r>
              <a:rPr lang="pt-PT" sz="2000" b="1" dirty="0" smtClean="0">
                <a:solidFill>
                  <a:srgbClr val="FFAB00"/>
                </a:solidFill>
              </a:rPr>
              <a:t>nula</a:t>
            </a:r>
            <a:endParaRPr lang="pt-PT" sz="2000" b="1" dirty="0">
              <a:solidFill>
                <a:srgbClr val="FFAB00"/>
              </a:solidFill>
            </a:endParaRPr>
          </a:p>
        </p:txBody>
      </p:sp>
      <p:sp>
        <p:nvSpPr>
          <p:cNvPr id="19" name="Rectângulo 18"/>
          <p:cNvSpPr/>
          <p:nvPr/>
        </p:nvSpPr>
        <p:spPr>
          <a:xfrm>
            <a:off x="6462839" y="5044798"/>
            <a:ext cx="25121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/>
              <a:t>Movimento: </a:t>
            </a:r>
            <a:r>
              <a:rPr lang="pt-PT" sz="2000" b="1" dirty="0" smtClean="0">
                <a:solidFill>
                  <a:srgbClr val="FF9900"/>
                </a:solidFill>
              </a:rPr>
              <a:t>uniforme</a:t>
            </a:r>
            <a:endParaRPr lang="pt-PT" sz="2000" b="1" dirty="0">
              <a:solidFill>
                <a:srgbClr val="FF9900"/>
              </a:solidFill>
            </a:endParaRPr>
          </a:p>
        </p:txBody>
      </p:sp>
      <p:sp>
        <p:nvSpPr>
          <p:cNvPr id="20" name="Seta para a direita 19"/>
          <p:cNvSpPr/>
          <p:nvPr/>
        </p:nvSpPr>
        <p:spPr>
          <a:xfrm rot="5400000">
            <a:off x="7583463" y="4282156"/>
            <a:ext cx="1220484" cy="3047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Oval 21"/>
          <p:cNvSpPr/>
          <p:nvPr/>
        </p:nvSpPr>
        <p:spPr>
          <a:xfrm>
            <a:off x="6554707" y="1826703"/>
            <a:ext cx="904745" cy="57269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Rectângulo 1"/>
          <p:cNvSpPr/>
          <p:nvPr/>
        </p:nvSpPr>
        <p:spPr>
          <a:xfrm>
            <a:off x="6554707" y="5752684"/>
            <a:ext cx="20588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 smtClean="0">
                <a:solidFill>
                  <a:srgbClr val="00B0F0"/>
                </a:solidFill>
              </a:rPr>
              <a:t>(</a:t>
            </a:r>
            <a:r>
              <a:rPr lang="pt-PT" sz="2000" b="1" dirty="0" smtClean="0">
                <a:solidFill>
                  <a:srgbClr val="00B0F0"/>
                </a:solidFill>
              </a:rPr>
              <a:t>2.ª </a:t>
            </a:r>
            <a:r>
              <a:rPr lang="pt-PT" sz="2000" b="1" dirty="0">
                <a:solidFill>
                  <a:srgbClr val="00B0F0"/>
                </a:solidFill>
              </a:rPr>
              <a:t>Velocidade </a:t>
            </a:r>
            <a:r>
              <a:rPr lang="pt-PT" sz="2000" b="1" dirty="0" smtClean="0">
                <a:solidFill>
                  <a:srgbClr val="00B0F0"/>
                </a:solidFill>
              </a:rPr>
              <a:t/>
            </a:r>
            <a:br>
              <a:rPr lang="pt-PT" sz="2000" b="1" dirty="0" smtClean="0">
                <a:solidFill>
                  <a:srgbClr val="00B0F0"/>
                </a:solidFill>
              </a:rPr>
            </a:br>
            <a:r>
              <a:rPr lang="pt-PT" sz="2000" b="1" dirty="0" smtClean="0">
                <a:solidFill>
                  <a:srgbClr val="00B0F0"/>
                </a:solidFill>
              </a:rPr>
              <a:t>terminal</a:t>
            </a:r>
            <a:r>
              <a:rPr lang="pt-PT" sz="2000" b="1" dirty="0">
                <a:solidFill>
                  <a:srgbClr val="00B0F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54596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219075" y="990253"/>
            <a:ext cx="86391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/>
              <a:t>Analisando os gráficos e a representação das forças que atuam </a:t>
            </a:r>
            <a:r>
              <a:rPr lang="pt-PT" dirty="0" smtClean="0"/>
              <a:t>no paraquedista, em </a:t>
            </a:r>
            <a:r>
              <a:rPr lang="pt-PT" dirty="0"/>
              <a:t>diferentes fases do </a:t>
            </a:r>
            <a:r>
              <a:rPr lang="pt-PT" dirty="0" smtClean="0"/>
              <a:t>movimento podem-se tirar as seguintes conclusões:</a:t>
            </a:r>
            <a:endParaRPr lang="pt-PT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300" y="1704975"/>
            <a:ext cx="5022188" cy="471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15050" y="294725"/>
            <a:ext cx="6192688" cy="808459"/>
          </a:xfrm>
        </p:spPr>
        <p:txBody>
          <a:bodyPr/>
          <a:lstStyle/>
          <a:p>
            <a:r>
              <a:rPr lang="pt-PT" b="1" dirty="0"/>
              <a:t>CONCLUSÃO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45700662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rojeto xmlns="8cf94773-6c8f-4790-861d-5a6385a6e75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646EE1C4503824A9632234F99B2D2AB" ma:contentTypeVersion="27" ma:contentTypeDescription="Criar um novo documento." ma:contentTypeScope="" ma:versionID="934cd6991d1871eb240ce1e6dcd7ff50">
  <xsd:schema xmlns:xsd="http://www.w3.org/2001/XMLSchema" xmlns:xs="http://www.w3.org/2001/XMLSchema" xmlns:p="http://schemas.microsoft.com/office/2006/metadata/properties" xmlns:ns2="8cf94773-6c8f-4790-861d-5a6385a6e758" targetNamespace="http://schemas.microsoft.com/office/2006/metadata/properties" ma:root="true" ma:fieldsID="3a29ed10e20b1d7a3e139cc0ae54d326" ns2:_="">
    <xsd:import namespace="8cf94773-6c8f-4790-861d-5a6385a6e758"/>
    <xsd:element name="properties">
      <xsd:complexType>
        <xsd:sequence>
          <xsd:element name="documentManagement">
            <xsd:complexType>
              <xsd:all>
                <xsd:element ref="ns2:Projeto" minOccurs="0"/>
                <xsd:element ref="ns2:Projeto_x003a_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f94773-6c8f-4790-861d-5a6385a6e758" elementFormDefault="qualified">
    <xsd:import namespace="http://schemas.microsoft.com/office/2006/documentManagement/types"/>
    <xsd:import namespace="http://schemas.microsoft.com/office/infopath/2007/PartnerControls"/>
    <xsd:element name="Projeto" ma:index="9" nillable="true" ma:displayName="Projeto" ma:indexed="true" ma:list="{5f6fa6f8-ea82-4a40-875c-42f6688a0942}" ma:internalName="Projeto" ma:readOnly="false" ma:showField="Title">
      <xsd:simpleType>
        <xsd:restriction base="dms:Lookup"/>
      </xsd:simpleType>
    </xsd:element>
    <xsd:element name="Projeto_x003a_ID" ma:index="10" nillable="true" ma:displayName="Projeto:ID" ma:list="{5f6fa6f8-ea82-4a40-875c-42f6688a0942}" ma:internalName="Projeto_x003a_ID" ma:readOnly="true" ma:showField="ID" ma:web="bc0f98de-31e3-4e89-81f8-9ccd8dfa388d">
      <xsd:simpleType>
        <xsd:restriction base="dms:Lookup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6BB8930-ADCE-4EBD-80EE-49E21493CA41}">
  <ds:schemaRefs>
    <ds:schemaRef ds:uri="http://purl.org/dc/elements/1.1/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8cf94773-6c8f-4790-861d-5a6385a6e758"/>
    <ds:schemaRef ds:uri="http://schemas.microsoft.com/office/2006/documentManagement/typ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B0667B4C-7CA0-4D2D-846B-97F8F9251B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cf94773-6c8f-4790-861d-5a6385a6e7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00C635B-F1FD-469F-906D-4E27438CF76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16866</TotalTime>
  <Words>279</Words>
  <Application>Microsoft Office PowerPoint</Application>
  <PresentationFormat>Apresentação no Ecrã (4:3)</PresentationFormat>
  <Paragraphs>71</Paragraphs>
  <Slides>10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10</vt:i4>
      </vt:variant>
    </vt:vector>
  </HeadingPairs>
  <TitlesOfParts>
    <vt:vector size="11" baseType="lpstr">
      <vt:lpstr>Office Theme</vt:lpstr>
      <vt:lpstr> Queda livre com resistência do ar apreciável </vt:lpstr>
      <vt:lpstr>Resultados da aprendizagem</vt:lpstr>
      <vt:lpstr>Salto em paraquedas</vt:lpstr>
      <vt:lpstr>Forças que atuam no paraquedista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CONCLUSÃO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Nuno Manoel</cp:lastModifiedBy>
  <cp:revision>239</cp:revision>
  <dcterms:created xsi:type="dcterms:W3CDTF">2011-12-12T15:36:58Z</dcterms:created>
  <dcterms:modified xsi:type="dcterms:W3CDTF">2016-06-30T10:00:09Z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0x0101009646EE1C4503824A9632234F99B2D2AB</vt:lpwstr>
  </property>
</Properties>
</file>