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58" r:id="rId6"/>
    <p:sldId id="264" r:id="rId7"/>
    <p:sldId id="257" r:id="rId8"/>
    <p:sldId id="268" r:id="rId9"/>
    <p:sldId id="274" r:id="rId10"/>
    <p:sldId id="262" r:id="rId11"/>
    <p:sldId id="269" r:id="rId12"/>
    <p:sldId id="267" r:id="rId13"/>
    <p:sldId id="263" r:id="rId14"/>
    <p:sldId id="266" r:id="rId15"/>
    <p:sldId id="271" r:id="rId16"/>
    <p:sldId id="265" r:id="rId17"/>
    <p:sldId id="273" r:id="rId18"/>
    <p:sldId id="270" r:id="rId19"/>
    <p:sldId id="259" r:id="rId20"/>
    <p:sldId id="261" r:id="rId21"/>
  </p:sldIdLst>
  <p:sldSz cx="9144000" cy="6858000" type="screen4x3"/>
  <p:notesSz cx="6858000" cy="9144000"/>
  <p:custDataLst>
    <p:tags r:id="rId2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1561F"/>
    <a:srgbClr val="96C832"/>
    <a:srgbClr val="304990"/>
    <a:srgbClr val="6A6140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04-07-2016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179512" y="6382488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11º ano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SgQtkk8DFU" TargetMode="External"/><Relationship Id="rId2" Type="http://schemas.openxmlformats.org/officeDocument/2006/relationships/hyperlink" Target="https://www.youtube.com/watch?v=Pz6tSS2quj0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REFLEXÃO TOTAL: fibras óticas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2348880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 hangingPunct="0">
              <a:buFont typeface="Arial" pitchFamily="34" charset="0"/>
              <a:buChar char="•"/>
            </a:pPr>
            <a:r>
              <a:rPr lang="pt-PT" sz="2000" dirty="0" smtClean="0"/>
              <a:t>Explicitar as condições para que ocorra </a:t>
            </a:r>
            <a:r>
              <a:rPr lang="pt-PT" sz="2000" dirty="0" smtClean="0">
                <a:solidFill>
                  <a:srgbClr val="E1561F"/>
                </a:solidFill>
              </a:rPr>
              <a:t>reflexão total da luz</a:t>
            </a:r>
            <a:r>
              <a:rPr lang="pt-PT" sz="2000" dirty="0" smtClean="0"/>
              <a:t>.</a:t>
            </a:r>
          </a:p>
          <a:p>
            <a:pPr lvl="1" algn="just" hangingPunct="0">
              <a:buFont typeface="Arial" pitchFamily="34" charset="0"/>
              <a:buChar char="•"/>
            </a:pPr>
            <a:endParaRPr lang="pt-PT" sz="2000" dirty="0" smtClean="0"/>
          </a:p>
          <a:p>
            <a:pPr lvl="1" algn="just" hangingPunct="0">
              <a:buFont typeface="Arial" pitchFamily="34" charset="0"/>
              <a:buChar char="•"/>
            </a:pPr>
            <a:r>
              <a:rPr lang="pt-PT" sz="2000" dirty="0" smtClean="0"/>
              <a:t>Calcular </a:t>
            </a:r>
            <a:r>
              <a:rPr lang="pt-PT" sz="2000" dirty="0" smtClean="0">
                <a:solidFill>
                  <a:srgbClr val="E1561F"/>
                </a:solidFill>
              </a:rPr>
              <a:t>ângulos limite</a:t>
            </a:r>
            <a:r>
              <a:rPr lang="pt-PT" sz="2000" dirty="0" smtClean="0"/>
              <a:t>. </a:t>
            </a:r>
          </a:p>
          <a:p>
            <a:pPr lvl="1" algn="just" hangingPunct="0">
              <a:buFont typeface="Arial" pitchFamily="34" charset="0"/>
              <a:buChar char="•"/>
            </a:pPr>
            <a:endParaRPr lang="pt-PT" sz="2000" dirty="0" smtClean="0"/>
          </a:p>
          <a:p>
            <a:pPr lvl="1" algn="just" hangingPunct="0">
              <a:buFont typeface="Arial" pitchFamily="34" charset="0"/>
              <a:buChar char="•"/>
            </a:pPr>
            <a:r>
              <a:rPr lang="pt-PT" sz="2000" dirty="0" smtClean="0"/>
              <a:t>Justificar a </a:t>
            </a:r>
            <a:r>
              <a:rPr lang="pt-PT" sz="2000" dirty="0" smtClean="0">
                <a:solidFill>
                  <a:srgbClr val="E1561F"/>
                </a:solidFill>
              </a:rPr>
              <a:t>constituição de uma fibra ótica </a:t>
            </a:r>
            <a:r>
              <a:rPr lang="pt-PT" sz="2000" dirty="0" smtClean="0"/>
              <a:t>com base nas </a:t>
            </a:r>
            <a:r>
              <a:rPr lang="pt-PT" sz="2000" dirty="0" smtClean="0">
                <a:solidFill>
                  <a:srgbClr val="E1561F"/>
                </a:solidFill>
              </a:rPr>
              <a:t>diferenças de índices de refração </a:t>
            </a:r>
            <a:r>
              <a:rPr lang="pt-PT" sz="2000" dirty="0" smtClean="0"/>
              <a:t>dos materiais que a constituem e na </a:t>
            </a:r>
            <a:r>
              <a:rPr lang="pt-PT" sz="2000" dirty="0" smtClean="0">
                <a:solidFill>
                  <a:srgbClr val="E1561F"/>
                </a:solidFill>
              </a:rPr>
              <a:t>elevada transparência do meio.</a:t>
            </a:r>
            <a:endParaRPr lang="pt-PT" sz="2800" dirty="0">
              <a:solidFill>
                <a:srgbClr val="E1561F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6912768" cy="808459"/>
          </a:xfrm>
        </p:spPr>
        <p:txBody>
          <a:bodyPr/>
          <a:lstStyle/>
          <a:p>
            <a:r>
              <a:rPr lang="pt-PT" b="1" dirty="0" smtClean="0"/>
              <a:t>Resultados da aprendizagem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13475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Refração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268760"/>
            <a:ext cx="813690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Quando a radiação é transmitida de um </a:t>
            </a:r>
            <a:r>
              <a:rPr lang="pt-PT" sz="2000" b="1" dirty="0" smtClean="0">
                <a:solidFill>
                  <a:srgbClr val="E1561F"/>
                </a:solidFill>
              </a:rPr>
              <a:t>meio de maior índice  refração</a:t>
            </a:r>
            <a:r>
              <a:rPr lang="pt-PT" sz="2000" dirty="0" smtClean="0"/>
              <a:t>, ou</a:t>
            </a:r>
            <a:r>
              <a:rPr lang="pt-PT" sz="2000" b="1" dirty="0" smtClean="0"/>
              <a:t> mais refringente,</a:t>
            </a:r>
            <a:r>
              <a:rPr lang="pt-PT" sz="2000" dirty="0" smtClean="0"/>
              <a:t> (por exemplo a água), </a:t>
            </a:r>
            <a:r>
              <a:rPr lang="pt-PT" sz="2000" b="1" dirty="0" smtClean="0">
                <a:solidFill>
                  <a:srgbClr val="E1561F"/>
                </a:solidFill>
              </a:rPr>
              <a:t>para um meio de menor índice de refração</a:t>
            </a:r>
            <a:r>
              <a:rPr lang="pt-PT" sz="2000" dirty="0" smtClean="0">
                <a:solidFill>
                  <a:srgbClr val="E1561F"/>
                </a:solidFill>
              </a:rPr>
              <a:t> </a:t>
            </a:r>
            <a:r>
              <a:rPr lang="pt-PT" sz="2000" dirty="0" smtClean="0"/>
              <a:t>(por exemplo o ar)</a:t>
            </a:r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E1561F"/>
                </a:solidFill>
              </a:rPr>
              <a:t>raio refratado afasta-se da normal </a:t>
            </a:r>
            <a:r>
              <a:rPr lang="pt-PT" sz="2000" dirty="0" smtClean="0"/>
              <a:t>à superfície de separação dos dois meios.</a:t>
            </a:r>
            <a:endParaRPr lang="pt-PT" sz="16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-33000" contrast="44000"/>
          </a:blip>
          <a:srcRect/>
          <a:stretch>
            <a:fillRect/>
          </a:stretch>
        </p:blipFill>
        <p:spPr bwMode="auto">
          <a:xfrm>
            <a:off x="3563888" y="2564904"/>
            <a:ext cx="27622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Ângulo limite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522809" y="1988840"/>
            <a:ext cx="41044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Quando o ângulo de incidência, atinge um valor denominado </a:t>
            </a:r>
            <a:r>
              <a:rPr lang="pt-PT" sz="2000" b="1" dirty="0" smtClean="0">
                <a:solidFill>
                  <a:srgbClr val="E1561F"/>
                </a:solidFill>
              </a:rPr>
              <a:t>ângulo limite  </a:t>
            </a:r>
            <a:r>
              <a:rPr lang="pt-PT" sz="2000" dirty="0" smtClean="0"/>
              <a:t>(ou </a:t>
            </a:r>
            <a:r>
              <a:rPr lang="pt-PT" sz="2000" b="1" dirty="0" smtClean="0"/>
              <a:t>ângulo crítico</a:t>
            </a:r>
            <a:r>
              <a:rPr lang="pt-PT" sz="2000" dirty="0" smtClean="0"/>
              <a:t>):</a:t>
            </a:r>
          </a:p>
          <a:p>
            <a:pPr algn="just"/>
            <a:endParaRPr lang="pt-PT" sz="2000" dirty="0" smtClean="0"/>
          </a:p>
          <a:p>
            <a:pPr lvl="1" algn="just">
              <a:buFont typeface="Arial" pitchFamily="34" charset="0"/>
              <a:buChar char="•"/>
            </a:pPr>
            <a:r>
              <a:rPr lang="pt-PT" sz="2000" dirty="0" smtClean="0"/>
              <a:t>o </a:t>
            </a:r>
            <a:r>
              <a:rPr lang="pt-PT" sz="2000" dirty="0" smtClean="0">
                <a:solidFill>
                  <a:srgbClr val="E1561F"/>
                </a:solidFill>
              </a:rPr>
              <a:t>ângulo de refração é  de 90</a:t>
            </a:r>
            <a:r>
              <a:rPr lang="pt-PT" sz="2000" baseline="30000" dirty="0" smtClean="0">
                <a:solidFill>
                  <a:srgbClr val="E1561F"/>
                </a:solidFill>
              </a:rPr>
              <a:t>o</a:t>
            </a:r>
            <a:r>
              <a:rPr lang="pt-PT" sz="2000" dirty="0" smtClean="0">
                <a:solidFill>
                  <a:srgbClr val="E1561F"/>
                </a:solidFill>
              </a:rPr>
              <a:t> </a:t>
            </a:r>
          </a:p>
          <a:p>
            <a:pPr lvl="1" algn="just">
              <a:buFont typeface="Arial" pitchFamily="34" charset="0"/>
              <a:buChar char="•"/>
            </a:pP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E1561F"/>
                </a:solidFill>
              </a:rPr>
              <a:t>raio refratado tem uma direção paralela à superfície</a:t>
            </a:r>
            <a:r>
              <a:rPr lang="pt-PT" sz="20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000" dirty="0" smtClean="0"/>
              <a:t>da separação dos dois meios.</a:t>
            </a:r>
            <a:endParaRPr lang="pt-PT" sz="2000" dirty="0"/>
          </a:p>
        </p:txBody>
      </p:sp>
      <p:pic>
        <p:nvPicPr>
          <p:cNvPr id="5" name="Picture 695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1000"/>
                    </a14:imgEffect>
                    <a14:imgEffect>
                      <a14:brightnessContrast bright="-26000" contrast="9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86227"/>
            <a:ext cx="4127273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Reflexão total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/>
              <p:cNvSpPr txBox="1"/>
              <p:nvPr/>
            </p:nvSpPr>
            <p:spPr>
              <a:xfrm>
                <a:off x="899592" y="1268760"/>
                <a:ext cx="7704856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 smtClean="0"/>
                  <a:t>Para </a:t>
                </a:r>
                <a:r>
                  <a:rPr lang="pt-PT" sz="2000" dirty="0" smtClean="0">
                    <a:solidFill>
                      <a:srgbClr val="E1561F"/>
                    </a:solidFill>
                  </a:rPr>
                  <a:t>ângulos de incidência superiores ao ângulo limite </a:t>
                </a:r>
                <a:r>
                  <a:rPr lang="pt-PT" sz="2000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pt-PT" sz="2000" dirty="0" smtClean="0"/>
                  <a:t>), deixa de haver refração e toda a luz incidente é refletida,  excetuando a fração que é absorvida. </a:t>
                </a:r>
              </a:p>
              <a:p>
                <a:endParaRPr lang="pt-PT" sz="2000" dirty="0" smtClean="0"/>
              </a:p>
              <a:p>
                <a:endParaRPr lang="pt-PT" sz="2000" dirty="0" smtClean="0"/>
              </a:p>
              <a:p>
                <a:endParaRPr lang="pt-PT" sz="2000" dirty="0" smtClean="0"/>
              </a:p>
              <a:p>
                <a:endParaRPr lang="pt-PT" sz="2000" dirty="0" smtClean="0"/>
              </a:p>
              <a:p>
                <a:endParaRPr lang="pt-PT" sz="2000" dirty="0" smtClean="0"/>
              </a:p>
              <a:p>
                <a:endParaRPr lang="pt-PT" sz="2000" dirty="0" smtClean="0"/>
              </a:p>
              <a:p>
                <a:endParaRPr lang="pt-PT" sz="2000" dirty="0" smtClean="0"/>
              </a:p>
              <a:p>
                <a:endParaRPr lang="pt-PT" sz="2000" dirty="0" smtClean="0"/>
              </a:p>
              <a:p>
                <a:endParaRPr lang="pt-PT" sz="2000" dirty="0" smtClean="0"/>
              </a:p>
              <a:p>
                <a:endParaRPr lang="pt-PT" sz="2000" dirty="0" smtClean="0"/>
              </a:p>
              <a:p>
                <a:r>
                  <a:rPr lang="pt-PT" sz="2000" dirty="0" smtClean="0"/>
                  <a:t>A este fenómeno chama-se </a:t>
                </a:r>
                <a:r>
                  <a:rPr lang="pt-PT" sz="2000" b="1" dirty="0" smtClean="0">
                    <a:solidFill>
                      <a:srgbClr val="E1561F"/>
                    </a:solidFill>
                  </a:rPr>
                  <a:t>reflexão total da luz</a:t>
                </a:r>
                <a:r>
                  <a:rPr lang="pt-PT" sz="2000" dirty="0" smtClean="0"/>
                  <a:t>.</a:t>
                </a:r>
              </a:p>
              <a:p>
                <a:r>
                  <a:rPr lang="pt-PT" sz="2000" dirty="0" smtClean="0"/>
                  <a:t>  </a:t>
                </a:r>
              </a:p>
            </p:txBody>
          </p:sp>
        </mc:Choice>
        <mc:Fallback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268760"/>
                <a:ext cx="7704856" cy="4708981"/>
              </a:xfrm>
              <a:prstGeom prst="rect">
                <a:avLst/>
              </a:prstGeom>
              <a:blipFill rotWithShape="1">
                <a:blip r:embed="rId2"/>
                <a:stretch>
                  <a:fillRect l="-871" t="-51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63" y="2368235"/>
            <a:ext cx="3506514" cy="27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Reflexão total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/>
              <p:cNvSpPr txBox="1"/>
              <p:nvPr/>
            </p:nvSpPr>
            <p:spPr>
              <a:xfrm>
                <a:off x="467544" y="1628800"/>
                <a:ext cx="8352928" cy="2835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000" dirty="0" smtClean="0"/>
                  <a:t> De acordo com a lei de Snell-Descartes:</a:t>
                </a:r>
              </a:p>
              <a:p>
                <a:pPr algn="just"/>
                <a:endParaRPr lang="pt-PT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𝑠𝑒𝑛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pt-PT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pt-PT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</a:rPr>
                        <m:t>𝑠𝑒𝑛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90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pt-PT" sz="2000" b="0" dirty="0" smtClean="0"/>
              </a:p>
              <a:p>
                <a:pPr algn="just"/>
                <a:endParaRPr lang="pt-PT" sz="2000" dirty="0" smtClean="0"/>
              </a:p>
              <a:p>
                <a:pPr algn="just"/>
                <a:r>
                  <a:rPr lang="pt-PT" sz="2000" dirty="0" smtClean="0"/>
                  <a:t>e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dirty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PT" sz="2000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PT" sz="2000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pt-PT" sz="2000" dirty="0"/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PT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dirty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PT" sz="2000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pt-PT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PT" sz="2000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pt-PT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pt-PT" sz="2000" b="0" i="0" dirty="0" smtClean="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pt-PT" sz="2000" dirty="0" smtClean="0"/>
                  <a:t>o </a:t>
                </a:r>
                <a:r>
                  <a:rPr lang="pt-PT" sz="2000" b="1" dirty="0" smtClean="0"/>
                  <a:t>ângulo limite</a:t>
                </a:r>
                <a:r>
                  <a:rPr lang="pt-PT" sz="2000" dirty="0" smtClean="0"/>
                  <a:t> pode ser determinado:	</a:t>
                </a:r>
              </a:p>
              <a:p>
                <a:pPr algn="just"/>
                <a:r>
                  <a:rPr lang="pt-PT" sz="2000" dirty="0" smtClean="0"/>
                  <a:t>	 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𝑎𝑟𝑐𝑠𝑒𝑛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pt-PT" sz="200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PT" sz="20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PT" sz="20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pt-PT" sz="2000" dirty="0" smtClean="0"/>
                  <a:t>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PT" sz="2000" dirty="0"/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𝑎𝑟𝑐𝑠𝑒𝑛</m:t>
                    </m:r>
                  </m:oMath>
                </a14:m>
                <a:r>
                  <a:rPr lang="pt-PT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dirty="0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PT" sz="200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PT" sz="2000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pt-PT" sz="2000" dirty="0" smtClean="0"/>
              </a:p>
              <a:p>
                <a:pPr algn="just"/>
                <a:endParaRPr lang="pt-PT" sz="2000" dirty="0" smtClean="0"/>
              </a:p>
            </p:txBody>
          </p:sp>
        </mc:Choice>
        <mc:Fallback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628800"/>
                <a:ext cx="8352928" cy="2835905"/>
              </a:xfrm>
              <a:prstGeom prst="rect">
                <a:avLst/>
              </a:prstGeom>
              <a:blipFill rotWithShape="1">
                <a:blip r:embed="rId2"/>
                <a:stretch>
                  <a:fillRect l="-803" t="-8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23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Reflexão total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/>
              <p:cNvSpPr txBox="1"/>
              <p:nvPr/>
            </p:nvSpPr>
            <p:spPr>
              <a:xfrm>
                <a:off x="464096" y="2068034"/>
                <a:ext cx="8352928" cy="3329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000" dirty="0" smtClean="0"/>
                  <a:t>No </a:t>
                </a:r>
                <a:r>
                  <a:rPr lang="pt-PT" sz="2000" dirty="0" smtClean="0">
                    <a:solidFill>
                      <a:srgbClr val="E1561F"/>
                    </a:solidFill>
                  </a:rPr>
                  <a:t>exemplo </a:t>
                </a:r>
                <a:r>
                  <a:rPr lang="pt-PT" sz="2000" dirty="0" smtClean="0">
                    <a:solidFill>
                      <a:schemeClr val="bg1"/>
                    </a:solidFill>
                  </a:rPr>
                  <a:t>dos</a:t>
                </a:r>
                <a:r>
                  <a:rPr lang="pt-PT" sz="2000" dirty="0" smtClean="0">
                    <a:solidFill>
                      <a:srgbClr val="E1561F"/>
                    </a:solidFill>
                  </a:rPr>
                  <a:t> meios água/ar:</a:t>
                </a:r>
              </a:p>
              <a:p>
                <a:pPr algn="just"/>
                <a:endParaRPr lang="pt-PT" sz="2000" dirty="0" smtClean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PT" sz="2000" dirty="0"/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𝑎𝑟𝑐𝑠𝑒𝑛</m:t>
                    </m:r>
                  </m:oMath>
                </a14:m>
                <a:r>
                  <a:rPr lang="pt-PT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pt-PT" sz="2000" i="1" dirty="0">
                            <a:latin typeface="Cambria Math" panose="02040503050406030204" pitchFamily="18" charset="0"/>
                          </a:rPr>
                          <m:t>1,33</m:t>
                        </m:r>
                      </m:num>
                      <m:den>
                        <m:r>
                          <a:rPr lang="pt-PT" sz="2000" i="1" dirty="0">
                            <a:latin typeface="Cambria Math" panose="02040503050406030204" pitchFamily="18" charset="0"/>
                          </a:rPr>
                          <m:t>1,00</m:t>
                        </m:r>
                      </m:den>
                    </m:f>
                    <m:r>
                      <a:rPr lang="pt-PT" sz="2000" i="1" dirty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pt-PT" sz="20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000" i="1" dirty="0">
                            <a:latin typeface="Cambria Math" panose="02040503050406030204" pitchFamily="18" charset="0"/>
                          </a:rPr>
                          <m:t>48,6</m:t>
                        </m:r>
                      </m:e>
                      <m:sup>
                        <m:r>
                          <a:rPr lang="pt-PT" sz="2000" i="1" dirty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pt-PT" sz="2000" dirty="0" smtClean="0"/>
              </a:p>
              <a:p>
                <a:pPr algn="ctr"/>
                <a:endParaRPr lang="pt-PT" sz="2000" dirty="0" smtClean="0"/>
              </a:p>
              <a:p>
                <a:pPr algn="just"/>
                <a:r>
                  <a:rPr lang="pt-PT" sz="2000" dirty="0" smtClean="0"/>
                  <a:t>para </a:t>
                </a:r>
                <a:r>
                  <a:rPr lang="pt-PT" sz="2000" b="1" dirty="0" smtClean="0">
                    <a:solidFill>
                      <a:srgbClr val="E1561F"/>
                    </a:solidFill>
                  </a:rPr>
                  <a:t>ângulos de incidência superiores</a:t>
                </a:r>
                <a:r>
                  <a:rPr lang="pt-PT" sz="2000" dirty="0" smtClean="0">
                    <a:solidFill>
                      <a:srgbClr val="E1561F"/>
                    </a:solidFill>
                  </a:rPr>
                  <a:t> </a:t>
                </a:r>
                <a:r>
                  <a:rPr lang="pt-PT" sz="2000" dirty="0" smtClean="0"/>
                  <a:t>a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b="1" i="1" dirty="0" smtClean="0">
                            <a:solidFill>
                              <a:srgbClr val="E1561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000" b="1" i="1" dirty="0">
                            <a:solidFill>
                              <a:srgbClr val="E1561F"/>
                            </a:solidFill>
                            <a:latin typeface="Cambria Math" panose="02040503050406030204" pitchFamily="18" charset="0"/>
                          </a:rPr>
                          <m:t>𝟒𝟖</m:t>
                        </m:r>
                        <m:r>
                          <a:rPr lang="pt-PT" sz="2000" b="1" i="1" dirty="0">
                            <a:solidFill>
                              <a:srgbClr val="E1561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t-PT" sz="2000" b="1" i="1" dirty="0">
                            <a:solidFill>
                              <a:srgbClr val="E1561F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  <m:sup>
                        <m:r>
                          <a:rPr lang="pt-PT" sz="2000" b="1" i="1" dirty="0">
                            <a:solidFill>
                              <a:srgbClr val="E1561F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pt-PT" sz="2000" dirty="0" smtClean="0"/>
                  <a:t> (</a:t>
                </a:r>
                <a:r>
                  <a:rPr lang="pt-PT" sz="2000" b="1" dirty="0" smtClean="0">
                    <a:solidFill>
                      <a:srgbClr val="E1561F"/>
                    </a:solidFill>
                  </a:rPr>
                  <a:t>ângulo limite</a:t>
                </a:r>
                <a:r>
                  <a:rPr lang="pt-PT" sz="2000" dirty="0" smtClean="0"/>
                  <a:t>), qualquer raio de luz, quando passa da água para o ar:</a:t>
                </a:r>
              </a:p>
              <a:p>
                <a:pPr lvl="1" algn="just">
                  <a:buFont typeface="Arial" pitchFamily="34" charset="0"/>
                  <a:buChar char="•"/>
                </a:pPr>
                <a:r>
                  <a:rPr lang="pt-PT" sz="2000" b="1" dirty="0" smtClean="0">
                    <a:solidFill>
                      <a:srgbClr val="E1561F"/>
                    </a:solidFill>
                  </a:rPr>
                  <a:t> não se refrata</a:t>
                </a:r>
                <a:r>
                  <a:rPr lang="pt-PT" sz="2000" dirty="0" smtClean="0">
                    <a:solidFill>
                      <a:srgbClr val="E1561F"/>
                    </a:solidFill>
                  </a:rPr>
                  <a:t>;</a:t>
                </a:r>
              </a:p>
              <a:p>
                <a:pPr lvl="1" algn="just">
                  <a:buFont typeface="Arial" pitchFamily="34" charset="0"/>
                  <a:buChar char="•"/>
                </a:pPr>
                <a:r>
                  <a:rPr lang="pt-PT" sz="2000" dirty="0" smtClean="0"/>
                  <a:t> sofre </a:t>
                </a:r>
                <a:r>
                  <a:rPr lang="pt-PT" sz="2000" b="1" dirty="0" smtClean="0">
                    <a:solidFill>
                      <a:srgbClr val="E1561F"/>
                    </a:solidFill>
                  </a:rPr>
                  <a:t>reflexão total.</a:t>
                </a:r>
              </a:p>
              <a:p>
                <a:pPr lvl="1" algn="just">
                  <a:buFont typeface="Arial" pitchFamily="34" charset="0"/>
                  <a:buChar char="•"/>
                </a:pPr>
                <a:endParaRPr lang="pt-PT" sz="2000" b="1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pPr lvl="1" algn="just">
                  <a:buFont typeface="Arial" pitchFamily="34" charset="0"/>
                  <a:buChar char="•"/>
                </a:pPr>
                <a:endParaRPr lang="pt-PT" sz="20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96" y="2068034"/>
                <a:ext cx="8352928" cy="3329758"/>
              </a:xfrm>
              <a:prstGeom prst="rect">
                <a:avLst/>
              </a:prstGeom>
              <a:blipFill rotWithShape="1">
                <a:blip r:embed="rId2"/>
                <a:stretch>
                  <a:fillRect l="-730" t="-733" r="-80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STOP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6" name="TextBox 2"/>
          <p:cNvSpPr txBox="1"/>
          <p:nvPr/>
        </p:nvSpPr>
        <p:spPr>
          <a:xfrm>
            <a:off x="5436096" y="3212976"/>
            <a:ext cx="3021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B0F0"/>
                </a:solidFill>
              </a:rPr>
              <a:t>Pág. 237 - Manual de Física 11</a:t>
            </a:r>
            <a:endParaRPr lang="pt-PT" sz="1600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lum bright="-42000" contrast="59000"/>
          </a:blip>
          <a:srcRect/>
          <a:stretch>
            <a:fillRect/>
          </a:stretch>
        </p:blipFill>
        <p:spPr bwMode="auto">
          <a:xfrm>
            <a:off x="467544" y="1484784"/>
            <a:ext cx="820151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Reflexão Total da Luz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988840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Condições para </a:t>
            </a:r>
            <a:r>
              <a:rPr lang="pt-PT" sz="2000" b="1" dirty="0" smtClean="0"/>
              <a:t>ocorrer Reflexão Total da Luz</a:t>
            </a:r>
            <a:r>
              <a:rPr lang="pt-PT" sz="2000" dirty="0" smtClean="0"/>
              <a:t>:</a:t>
            </a:r>
          </a:p>
          <a:p>
            <a:pPr algn="just"/>
            <a:r>
              <a:rPr lang="pt-PT" sz="2000" dirty="0" smtClean="0"/>
              <a:t> 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/>
              <a:t>a luz propaga-se de um meio </a:t>
            </a:r>
            <a:r>
              <a:rPr lang="pt-PT" sz="2000" b="1" dirty="0" smtClean="0"/>
              <a:t>de maior índice de refração para um meio de menor índice de refração.</a:t>
            </a:r>
          </a:p>
          <a:p>
            <a:pPr algn="just">
              <a:buFont typeface="Arial" pitchFamily="34" charset="0"/>
              <a:buChar char="•"/>
            </a:pPr>
            <a:endParaRPr lang="pt-PT" sz="2000" dirty="0" smtClean="0"/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/>
              <a:t>o </a:t>
            </a:r>
            <a:r>
              <a:rPr lang="pt-PT" sz="2000" b="1" dirty="0" smtClean="0"/>
              <a:t>ângulo de incidência</a:t>
            </a:r>
            <a:r>
              <a:rPr lang="pt-PT" sz="2000" dirty="0" smtClean="0"/>
              <a:t> </a:t>
            </a:r>
            <a:r>
              <a:rPr lang="pt-PT" sz="2000" b="1" dirty="0" smtClean="0"/>
              <a:t>tem de ser maio</a:t>
            </a:r>
            <a:r>
              <a:rPr lang="pt-PT" sz="2000" dirty="0" smtClean="0"/>
              <a:t>r </a:t>
            </a:r>
            <a:r>
              <a:rPr lang="pt-PT" sz="2000" dirty="0" smtClean="0"/>
              <a:t>do que </a:t>
            </a:r>
            <a:r>
              <a:rPr lang="pt-PT" sz="2000" dirty="0" smtClean="0"/>
              <a:t>o ângulo limite.</a:t>
            </a:r>
          </a:p>
          <a:p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Aplicação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5373216"/>
            <a:ext cx="3373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rgbClr val="00B0F0"/>
                </a:solidFill>
              </a:rPr>
              <a:t>Pág. 237 - Manual de Física 11</a:t>
            </a:r>
            <a:endParaRPr lang="pt-PT" dirty="0">
              <a:solidFill>
                <a:srgbClr val="00B0F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lum bright="-23000" contrast="23000"/>
          </a:blip>
          <a:srcRect/>
          <a:stretch>
            <a:fillRect/>
          </a:stretch>
        </p:blipFill>
        <p:spPr bwMode="auto">
          <a:xfrm>
            <a:off x="21654" y="1052736"/>
            <a:ext cx="908685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lum bright="-23000" contrast="23000"/>
          </a:blip>
          <a:srcRect/>
          <a:stretch>
            <a:fillRect/>
          </a:stretch>
        </p:blipFill>
        <p:spPr bwMode="auto">
          <a:xfrm>
            <a:off x="-9526" y="3676625"/>
            <a:ext cx="9153526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Fibras óticas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51520" y="1124744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O </a:t>
            </a:r>
            <a:r>
              <a:rPr lang="pt-PT" sz="2000" dirty="0" smtClean="0">
                <a:solidFill>
                  <a:srgbClr val="000000"/>
                </a:solidFill>
              </a:rPr>
              <a:t>fenómeno da </a:t>
            </a:r>
            <a:r>
              <a:rPr lang="pt-PT" sz="2000" b="1" dirty="0" smtClean="0">
                <a:solidFill>
                  <a:srgbClr val="E1561F"/>
                </a:solidFill>
              </a:rPr>
              <a:t>reflexão total </a:t>
            </a:r>
            <a:r>
              <a:rPr lang="pt-PT" sz="2000" dirty="0" smtClean="0"/>
              <a:t>é particularmente importante para as </a:t>
            </a:r>
            <a:r>
              <a:rPr lang="pt-PT" sz="2000" b="1" dirty="0" smtClean="0">
                <a:solidFill>
                  <a:srgbClr val="E1561F"/>
                </a:solidFill>
              </a:rPr>
              <a:t>comunicações atuais</a:t>
            </a:r>
            <a:r>
              <a:rPr lang="pt-PT" sz="2000" dirty="0" smtClean="0"/>
              <a:t>.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23528" y="5157192"/>
            <a:ext cx="8424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A fibra ótica usada para a </a:t>
            </a:r>
            <a:r>
              <a:rPr lang="pt-PT" sz="2000" i="1" dirty="0" smtClean="0"/>
              <a:t>internet</a:t>
            </a:r>
            <a:r>
              <a:rPr lang="pt-PT" sz="2000" dirty="0" smtClean="0"/>
              <a:t>, televisão por cabo, telefone, é fabricada para que nela possa ocorrer o fenómeno da reflexão total da luz.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3" y="2309813"/>
            <a:ext cx="32289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Constituição de uma fibra ótica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51520" y="3789040"/>
            <a:ext cx="8640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Cada fibra ótica é </a:t>
            </a:r>
            <a:r>
              <a:rPr lang="pt-PT" sz="2000" dirty="0" smtClean="0"/>
              <a:t>feita </a:t>
            </a:r>
            <a:r>
              <a:rPr lang="pt-PT" sz="2000" dirty="0" smtClean="0"/>
              <a:t>por camadas: </a:t>
            </a:r>
          </a:p>
          <a:p>
            <a:pPr lvl="1" algn="just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E1561F"/>
                </a:solidFill>
              </a:rPr>
              <a:t>capa</a:t>
            </a:r>
            <a:r>
              <a:rPr lang="pt-PT" sz="2000" dirty="0" smtClean="0"/>
              <a:t> protetora (normalmente é </a:t>
            </a:r>
            <a:r>
              <a:rPr lang="pt-PT" sz="2000" dirty="0" err="1" smtClean="0"/>
              <a:t>polimérica</a:t>
            </a:r>
            <a:r>
              <a:rPr lang="pt-PT" sz="2000" dirty="0" smtClean="0"/>
              <a:t>);</a:t>
            </a:r>
          </a:p>
          <a:p>
            <a:pPr lvl="1" algn="just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E1561F"/>
                </a:solidFill>
              </a:rPr>
              <a:t>interior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constituído por duas camadas</a:t>
            </a:r>
            <a:r>
              <a:rPr lang="pt-PT" sz="2000" dirty="0" smtClean="0"/>
              <a:t>: </a:t>
            </a:r>
            <a:r>
              <a:rPr lang="pt-PT" sz="2000" dirty="0" smtClean="0"/>
              <a:t>transparentes à gama da radiação eletromagnética que se pretende transmitir e com índice de refração diferente:</a:t>
            </a:r>
          </a:p>
          <a:p>
            <a:pPr lvl="2" algn="just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E1561F"/>
                </a:solidFill>
              </a:rPr>
              <a:t>núcleo </a:t>
            </a:r>
          </a:p>
          <a:p>
            <a:pPr lvl="2" algn="just">
              <a:buFont typeface="Arial" pitchFamily="34" charset="0"/>
              <a:buChar char="•"/>
            </a:pPr>
            <a:r>
              <a:rPr lang="pt-PT" sz="2000" b="1" dirty="0">
                <a:solidFill>
                  <a:srgbClr val="E1561F"/>
                </a:solidFill>
              </a:rPr>
              <a:t>b</a:t>
            </a:r>
            <a:r>
              <a:rPr lang="pt-PT" sz="2000" b="1" dirty="0" smtClean="0">
                <a:solidFill>
                  <a:srgbClr val="E1561F"/>
                </a:solidFill>
              </a:rPr>
              <a:t>ainha ou casca</a:t>
            </a:r>
            <a:r>
              <a:rPr lang="pt-PT" sz="2000" b="1" dirty="0" smtClean="0">
                <a:solidFill>
                  <a:srgbClr val="96C832"/>
                </a:solidFill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9246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6192688" cy="808459"/>
          </a:xfrm>
        </p:spPr>
        <p:txBody>
          <a:bodyPr/>
          <a:lstStyle/>
          <a:p>
            <a:r>
              <a:rPr lang="pt-PT" b="1" dirty="0" smtClean="0"/>
              <a:t>Transmissão da luz na fibra ótica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1556792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A luz incidente numa das extremidades da fibra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E1561F"/>
                </a:solidFill>
              </a:rPr>
              <a:t>propaga-se no núcleo </a:t>
            </a:r>
            <a:r>
              <a:rPr lang="pt-PT" sz="2000" dirty="0" smtClean="0"/>
              <a:t>e incide na interface </a:t>
            </a:r>
            <a:r>
              <a:rPr lang="pt-PT" sz="2000" dirty="0" smtClean="0"/>
              <a:t>núcleo/bainha</a:t>
            </a:r>
            <a:r>
              <a:rPr lang="pt-PT" sz="2000" dirty="0" smtClean="0"/>
              <a:t>. </a:t>
            </a:r>
          </a:p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O ângulo de incidência é superior ao ângulo limite e, por isso, </a:t>
            </a:r>
            <a:r>
              <a:rPr lang="pt-PT" sz="2000" b="1" dirty="0" smtClean="0">
                <a:solidFill>
                  <a:srgbClr val="E1561F"/>
                </a:solidFill>
              </a:rPr>
              <a:t>sofre reflexão total</a:t>
            </a:r>
            <a:r>
              <a:rPr lang="pt-PT" sz="2000" dirty="0" smtClean="0">
                <a:solidFill>
                  <a:srgbClr val="96C832"/>
                </a:solidFill>
              </a:rPr>
              <a:t>.  </a:t>
            </a:r>
          </a:p>
          <a:p>
            <a:pPr algn="just"/>
            <a:endParaRPr lang="pt-PT" sz="2000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95784"/>
            <a:ext cx="36576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6192688" cy="808459"/>
          </a:xfrm>
        </p:spPr>
        <p:txBody>
          <a:bodyPr/>
          <a:lstStyle/>
          <a:p>
            <a:r>
              <a:rPr lang="pt-PT" b="1" dirty="0" smtClean="0"/>
              <a:t>Transmissão da luz na fibra ótica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39552" y="1844824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/>
              <a:t>As </a:t>
            </a:r>
            <a:r>
              <a:rPr lang="pt-PT" sz="2400" b="1" dirty="0" smtClean="0">
                <a:solidFill>
                  <a:srgbClr val="E1561F"/>
                </a:solidFill>
              </a:rPr>
              <a:t>reflexões sucedem-se </a:t>
            </a:r>
            <a:r>
              <a:rPr lang="pt-PT" sz="2400" dirty="0" smtClean="0"/>
              <a:t>no interior da fibra ótica, até chegar à outra extremidade </a:t>
            </a:r>
            <a:r>
              <a:rPr lang="pt-PT" sz="2400" b="1" dirty="0" smtClean="0">
                <a:solidFill>
                  <a:srgbClr val="E1561F"/>
                </a:solidFill>
              </a:rPr>
              <a:t>mesmo que a fibra seja encurvada</a:t>
            </a:r>
            <a:r>
              <a:rPr lang="pt-PT" sz="2400" b="1" dirty="0" smtClean="0">
                <a:solidFill>
                  <a:srgbClr val="00B050"/>
                </a:solidFill>
              </a:rPr>
              <a:t>.</a:t>
            </a:r>
          </a:p>
          <a:p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683" y="3322152"/>
            <a:ext cx="44386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Vantagens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23528" y="1700808"/>
            <a:ext cx="828092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As </a:t>
            </a:r>
            <a:r>
              <a:rPr lang="pt-PT" sz="2000" b="1" dirty="0" smtClean="0">
                <a:solidFill>
                  <a:srgbClr val="E1561F"/>
                </a:solidFill>
              </a:rPr>
              <a:t>maiores vantagens </a:t>
            </a:r>
            <a:r>
              <a:rPr lang="pt-PT" sz="2000" dirty="0" smtClean="0"/>
              <a:t>na utilização da fibra ótica para as comunicações, relativamente ao uso de fios de cobre são:</a:t>
            </a:r>
          </a:p>
          <a:p>
            <a:pPr algn="just"/>
            <a:r>
              <a:rPr lang="pt-PT" sz="2000" dirty="0" smtClean="0"/>
              <a:t> </a:t>
            </a:r>
          </a:p>
          <a:p>
            <a:pPr lvl="1" algn="just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E1561F"/>
                </a:solidFill>
              </a:rPr>
              <a:t>baixa atenuação do </a:t>
            </a:r>
            <a:r>
              <a:rPr lang="pt-PT" sz="2000" b="1" dirty="0" smtClean="0">
                <a:solidFill>
                  <a:srgbClr val="E1561F"/>
                </a:solidFill>
              </a:rPr>
              <a:t>sinal</a:t>
            </a:r>
            <a:r>
              <a:rPr lang="pt-PT" sz="2000" dirty="0" smtClean="0"/>
              <a:t>,</a:t>
            </a:r>
            <a:r>
              <a:rPr lang="pt-PT" sz="2000" b="1" dirty="0" smtClean="0"/>
              <a:t> </a:t>
            </a:r>
            <a:r>
              <a:rPr lang="pt-PT" sz="2000" dirty="0" smtClean="0"/>
              <a:t>o que significa que pode ser transmitido a longas distâncias;</a:t>
            </a:r>
          </a:p>
          <a:p>
            <a:pPr lvl="1" algn="just">
              <a:buFont typeface="Arial" pitchFamily="34" charset="0"/>
              <a:buChar char="•"/>
            </a:pPr>
            <a:endParaRPr lang="pt-PT" sz="2000" dirty="0" smtClean="0"/>
          </a:p>
          <a:p>
            <a:pPr lvl="1" algn="just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E1561F"/>
                </a:solidFill>
              </a:rPr>
              <a:t>material ser eletricamente isolador</a:t>
            </a:r>
            <a:r>
              <a:rPr lang="pt-PT" sz="2000" dirty="0" smtClean="0">
                <a:solidFill>
                  <a:srgbClr val="000000"/>
                </a:solidFill>
              </a:rPr>
              <a:t>,</a:t>
            </a:r>
            <a:r>
              <a:rPr lang="pt-PT" sz="2000" b="1" dirty="0" smtClean="0">
                <a:solidFill>
                  <a:srgbClr val="96C832"/>
                </a:solidFill>
              </a:rPr>
              <a:t> </a:t>
            </a:r>
            <a:r>
              <a:rPr lang="pt-PT" sz="2000" dirty="0" smtClean="0"/>
              <a:t>não há interferências por outras radiações eletromagnéticas;</a:t>
            </a:r>
          </a:p>
          <a:p>
            <a:pPr lvl="1" algn="just">
              <a:buFont typeface="Arial" pitchFamily="34" charset="0"/>
              <a:buChar char="•"/>
            </a:pPr>
            <a:endParaRPr lang="pt-PT" sz="2000" dirty="0" smtClean="0"/>
          </a:p>
          <a:p>
            <a:pPr lvl="1" algn="just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E1561F"/>
                </a:solidFill>
              </a:rPr>
              <a:t>permitir uma largura de banda elevada</a:t>
            </a:r>
            <a:r>
              <a:rPr lang="pt-PT" sz="2000" dirty="0" smtClean="0"/>
              <a:t>, o que significa que pode transmitir uma grande quantidade de informação (3 000 000 de chamadas telefónicas ou 90 000 canais de TV).</a:t>
            </a:r>
          </a:p>
          <a:p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b="1" dirty="0" smtClean="0"/>
              <a:t>STOP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lum bright="-35000" contrast="53000"/>
          </a:blip>
          <a:srcRect/>
          <a:stretch>
            <a:fillRect/>
          </a:stretch>
        </p:blipFill>
        <p:spPr bwMode="auto">
          <a:xfrm>
            <a:off x="467544" y="2132856"/>
            <a:ext cx="8124825" cy="237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2"/>
          <p:cNvSpPr txBox="1"/>
          <p:nvPr/>
        </p:nvSpPr>
        <p:spPr>
          <a:xfrm>
            <a:off x="5292080" y="4581128"/>
            <a:ext cx="3021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B0F0"/>
                </a:solidFill>
              </a:rPr>
              <a:t>Pág. 241 - Manual de Física 11</a:t>
            </a:r>
            <a:endParaRPr lang="pt-PT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Exemplos de aplicações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700808"/>
            <a:ext cx="76328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Vídeos</a:t>
            </a:r>
          </a:p>
          <a:p>
            <a:pPr algn="just"/>
            <a:r>
              <a:rPr lang="pt-PT" b="1" dirty="0" smtClean="0">
                <a:solidFill>
                  <a:srgbClr val="0070C0"/>
                </a:solidFill>
                <a:hlinkClick r:id="rId2"/>
              </a:rPr>
              <a:t>https://www.youtube.com/watch?v=Pz6tSS2quj0</a:t>
            </a:r>
            <a:r>
              <a:rPr lang="pt-PT" b="1" dirty="0" smtClean="0">
                <a:solidFill>
                  <a:srgbClr val="0070C0"/>
                </a:solidFill>
              </a:rPr>
              <a:t>,</a:t>
            </a:r>
          </a:p>
          <a:p>
            <a:pPr algn="just"/>
            <a:r>
              <a:rPr lang="pt-PT" dirty="0" smtClean="0"/>
              <a:t>12 minutos, em português (INESC TEC: Sensores - a revolução da fibra ótica: sensores em fibra ótica na ponte D. Luís, Porto).</a:t>
            </a:r>
          </a:p>
          <a:p>
            <a:pPr algn="just"/>
            <a:r>
              <a:rPr lang="pt-PT" dirty="0" smtClean="0"/>
              <a:t> </a:t>
            </a:r>
          </a:p>
          <a:p>
            <a:r>
              <a:rPr lang="pt-PT" b="1" dirty="0" smtClean="0">
                <a:solidFill>
                  <a:srgbClr val="304990"/>
                </a:solidFill>
                <a:hlinkClick r:id="rId3"/>
              </a:rPr>
              <a:t>https://www.youtube.com/watch?v=OSgQtkk8DFU</a:t>
            </a:r>
            <a:r>
              <a:rPr lang="pt-PT" b="1" dirty="0" smtClean="0">
                <a:solidFill>
                  <a:srgbClr val="304990"/>
                </a:solidFill>
              </a:rPr>
              <a:t>,</a:t>
            </a:r>
          </a:p>
          <a:p>
            <a:r>
              <a:rPr lang="pt-PT" dirty="0" smtClean="0"/>
              <a:t>19 minutos, em brasileiro (O funcionamento das fibras óticas e exemplos de aplicações de fibras óticas).</a:t>
            </a:r>
          </a:p>
          <a:p>
            <a:pPr algn="just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46EE1C4503824A9632234F99B2D2AB" ma:contentTypeVersion="27" ma:contentTypeDescription="Criar um novo documento." ma:contentTypeScope="" ma:versionID="934cd6991d1871eb240ce1e6dcd7ff50">
  <xsd:schema xmlns:xsd="http://www.w3.org/2001/XMLSchema" xmlns:xs="http://www.w3.org/2001/XMLSchema" xmlns:p="http://schemas.microsoft.com/office/2006/metadata/properties" xmlns:ns2="8cf94773-6c8f-4790-861d-5a6385a6e758" targetNamespace="http://schemas.microsoft.com/office/2006/metadata/properties" ma:root="true" ma:fieldsID="3a29ed10e20b1d7a3e139cc0ae54d326" ns2:_="">
    <xsd:import namespace="8cf94773-6c8f-4790-861d-5a6385a6e758"/>
    <xsd:element name="properties">
      <xsd:complexType>
        <xsd:sequence>
          <xsd:element name="documentManagement">
            <xsd:complexType>
              <xsd:all>
                <xsd:element ref="ns2:Projeto" minOccurs="0"/>
                <xsd:element ref="ns2:Projeto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94773-6c8f-4790-861d-5a6385a6e758" elementFormDefault="qualified">
    <xsd:import namespace="http://schemas.microsoft.com/office/2006/documentManagement/types"/>
    <xsd:import namespace="http://schemas.microsoft.com/office/infopath/2007/PartnerControls"/>
    <xsd:element name="Projeto" ma:index="9" nillable="true" ma:displayName="Projeto" ma:indexed="true" ma:list="{5f6fa6f8-ea82-4a40-875c-42f6688a0942}" ma:internalName="Projeto" ma:readOnly="false" ma:showField="Title">
      <xsd:simpleType>
        <xsd:restriction base="dms:Lookup"/>
      </xsd:simpleType>
    </xsd:element>
    <xsd:element name="Projeto_x003a_ID" ma:index="10" nillable="true" ma:displayName="Projeto:ID" ma:list="{5f6fa6f8-ea82-4a40-875c-42f6688a0942}" ma:internalName="Projeto_x003a_ID" ma:readOnly="true" ma:showField="ID" ma:web="bc0f98de-31e3-4e89-81f8-9ccd8dfa388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to xmlns="8cf94773-6c8f-4790-861d-5a6385a6e758" xsi:nil="true"/>
  </documentManagement>
</p:properties>
</file>

<file path=customXml/itemProps1.xml><?xml version="1.0" encoding="utf-8"?>
<ds:datastoreItem xmlns:ds="http://schemas.openxmlformats.org/officeDocument/2006/customXml" ds:itemID="{E3F46D04-91DA-4934-BF7B-8D4AD8C4D5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94773-6c8f-4790-861d-5a6385a6e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70E00C-E6D2-430B-AAE6-D48026A129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44E45D-742E-4184-B246-FEBE65DDD7BC}">
  <ds:schemaRefs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8cf94773-6c8f-4790-861d-5a6385a6e75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538</Words>
  <Application>Microsoft Office PowerPoint</Application>
  <PresentationFormat>Apresentação no Ecrã (4:3)</PresentationFormat>
  <Paragraphs>112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18" baseType="lpstr">
      <vt:lpstr>Office Theme</vt:lpstr>
      <vt:lpstr>REFLEXÃO TOTAL: fibras óticas</vt:lpstr>
      <vt:lpstr>Resultados da aprendizagem</vt:lpstr>
      <vt:lpstr>Refração</vt:lpstr>
      <vt:lpstr>Ângulo limite</vt:lpstr>
      <vt:lpstr>Reflexão total</vt:lpstr>
      <vt:lpstr>Reflexão total</vt:lpstr>
      <vt:lpstr>Reflexão total</vt:lpstr>
      <vt:lpstr>STOP</vt:lpstr>
      <vt:lpstr>Reflexão Total da Luz</vt:lpstr>
      <vt:lpstr>Aplicação</vt:lpstr>
      <vt:lpstr>Fibras óticas</vt:lpstr>
      <vt:lpstr>Constituição de uma fibra ótica</vt:lpstr>
      <vt:lpstr>Transmissão da luz na fibra ótica</vt:lpstr>
      <vt:lpstr>Transmissão da luz na fibra ótica</vt:lpstr>
      <vt:lpstr>Vantagens</vt:lpstr>
      <vt:lpstr>STOP</vt:lpstr>
      <vt:lpstr>Exemplos de aplicações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Nuno Manoel</cp:lastModifiedBy>
  <cp:revision>48</cp:revision>
  <dcterms:created xsi:type="dcterms:W3CDTF">2011-12-12T15:36:58Z</dcterms:created>
  <dcterms:modified xsi:type="dcterms:W3CDTF">2016-07-04T13:47:24Z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0x0101009646EE1C4503824A9632234F99B2D2AB</vt:lpwstr>
  </property>
</Properties>
</file>