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8" r:id="rId9"/>
    <p:sldId id="269" r:id="rId10"/>
    <p:sldId id="271" r:id="rId11"/>
    <p:sldId id="273" r:id="rId12"/>
    <p:sldId id="272" r:id="rId13"/>
    <p:sldId id="270" r:id="rId14"/>
  </p:sldIdLst>
  <p:sldSz cx="9144000" cy="6858000" type="screen4x3"/>
  <p:notesSz cx="6858000" cy="9144000"/>
  <p:custDataLst>
    <p:tags r:id="rId16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cilda" initials="CMour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96C832"/>
    <a:srgbClr val="FFAB00"/>
    <a:srgbClr val="000000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9883" autoAdjust="0"/>
  </p:normalViewPr>
  <p:slideViewPr>
    <p:cSldViewPr snapToGrid="0">
      <p:cViewPr>
        <p:scale>
          <a:sx n="100" d="100"/>
          <a:sy n="100" d="100"/>
        </p:scale>
        <p:origin x="-1230" y="-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01-07-2016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8770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>
            <a:lvl1pPr>
              <a:defRPr sz="3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179512" y="6382488"/>
            <a:ext cx="5190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11º ano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264384" y="926365"/>
            <a:ext cx="68531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600" b="1" dirty="0">
                <a:solidFill>
                  <a:srgbClr val="96C832"/>
                </a:solidFill>
              </a:rPr>
              <a:t>Satélites em órbitas circulares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724" y="1976438"/>
            <a:ext cx="3800475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63688" y="692696"/>
            <a:ext cx="6192688" cy="808459"/>
          </a:xfrm>
        </p:spPr>
        <p:txBody>
          <a:bodyPr/>
          <a:lstStyle/>
          <a:p>
            <a:r>
              <a:rPr lang="pt-PT" dirty="0" smtClean="0"/>
              <a:t>Resultados da aprendizagem</a:t>
            </a:r>
            <a:endParaRPr lang="pt-PT" dirty="0"/>
          </a:p>
        </p:txBody>
      </p:sp>
      <p:sp>
        <p:nvSpPr>
          <p:cNvPr id="2" name="Rectângulo 1"/>
          <p:cNvSpPr/>
          <p:nvPr/>
        </p:nvSpPr>
        <p:spPr>
          <a:xfrm>
            <a:off x="361950" y="2006590"/>
            <a:ext cx="862965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sz="2000" dirty="0"/>
              <a:t>Determinar </a:t>
            </a:r>
            <a:r>
              <a:rPr lang="pt-PT" sz="2000" b="1" dirty="0">
                <a:solidFill>
                  <a:srgbClr val="FF9900"/>
                </a:solidFill>
              </a:rPr>
              <a:t>o modulo da velocidade de um </a:t>
            </a:r>
            <a:r>
              <a:rPr lang="pt-PT" sz="2000" b="1" dirty="0" smtClean="0">
                <a:solidFill>
                  <a:srgbClr val="FF9900"/>
                </a:solidFill>
              </a:rPr>
              <a:t>satélite </a:t>
            </a:r>
            <a:r>
              <a:rPr lang="pt-PT" sz="2000" b="1" dirty="0">
                <a:solidFill>
                  <a:srgbClr val="FF9900"/>
                </a:solidFill>
              </a:rPr>
              <a:t>para que ele descreva uma </a:t>
            </a:r>
            <a:r>
              <a:rPr lang="pt-PT" sz="2000" b="1" dirty="0" smtClean="0">
                <a:solidFill>
                  <a:srgbClr val="FF9900"/>
                </a:solidFill>
              </a:rPr>
              <a:t>trajetória circular </a:t>
            </a:r>
            <a:r>
              <a:rPr lang="pt-PT" sz="2000" b="1" dirty="0">
                <a:solidFill>
                  <a:srgbClr val="FF9900"/>
                </a:solidFill>
              </a:rPr>
              <a:t>com um determinado </a:t>
            </a:r>
            <a:r>
              <a:rPr lang="pt-PT" sz="2000" b="1" dirty="0" smtClean="0">
                <a:solidFill>
                  <a:srgbClr val="FF9900"/>
                </a:solidFill>
              </a:rPr>
              <a:t>raio</a:t>
            </a:r>
            <a:r>
              <a:rPr lang="pt-PT" sz="2000" dirty="0" smtClean="0">
                <a:solidFill>
                  <a:srgbClr val="FF9900"/>
                </a:solidFill>
              </a:rPr>
              <a:t>.</a:t>
            </a:r>
          </a:p>
          <a:p>
            <a:endParaRPr lang="pt-PT" sz="2000" dirty="0" smtClean="0"/>
          </a:p>
          <a:p>
            <a:endParaRPr lang="pt-PT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pt-PT" sz="2000" dirty="0" smtClean="0"/>
              <a:t>Indicar </a:t>
            </a:r>
            <a:r>
              <a:rPr lang="pt-PT" sz="2000" b="1" dirty="0">
                <a:solidFill>
                  <a:srgbClr val="FF9900"/>
                </a:solidFill>
              </a:rPr>
              <a:t>algumas </a:t>
            </a:r>
            <a:r>
              <a:rPr lang="pt-PT" sz="2000" b="1" dirty="0" smtClean="0">
                <a:solidFill>
                  <a:srgbClr val="FF9900"/>
                </a:solidFill>
              </a:rPr>
              <a:t>aplicações </a:t>
            </a:r>
            <a:r>
              <a:rPr lang="pt-PT" sz="2000" b="1" dirty="0">
                <a:solidFill>
                  <a:srgbClr val="FF9900"/>
                </a:solidFill>
              </a:rPr>
              <a:t>de </a:t>
            </a:r>
            <a:r>
              <a:rPr lang="pt-PT" sz="2000" b="1" dirty="0" smtClean="0">
                <a:solidFill>
                  <a:srgbClr val="FF9900"/>
                </a:solidFill>
              </a:rPr>
              <a:t>satélites </a:t>
            </a:r>
            <a:r>
              <a:rPr lang="pt-PT" sz="2000" b="1" dirty="0">
                <a:solidFill>
                  <a:srgbClr val="FF9900"/>
                </a:solidFill>
              </a:rPr>
              <a:t>terrestres e as </a:t>
            </a:r>
            <a:r>
              <a:rPr lang="pt-PT" sz="2000" b="1" dirty="0" smtClean="0">
                <a:solidFill>
                  <a:srgbClr val="FF9900"/>
                </a:solidFill>
              </a:rPr>
              <a:t>condições </a:t>
            </a:r>
            <a:r>
              <a:rPr lang="pt-PT" sz="2000" b="1" dirty="0">
                <a:solidFill>
                  <a:srgbClr val="FF9900"/>
                </a:solidFill>
              </a:rPr>
              <a:t>para que um </a:t>
            </a:r>
            <a:r>
              <a:rPr lang="pt-PT" sz="2000" b="1" dirty="0" smtClean="0">
                <a:solidFill>
                  <a:srgbClr val="FF9900"/>
                </a:solidFill>
              </a:rPr>
              <a:t>satélite seja geoestacionário.</a:t>
            </a:r>
          </a:p>
          <a:p>
            <a:endParaRPr lang="pt-PT" sz="2000" dirty="0" smtClean="0"/>
          </a:p>
          <a:p>
            <a:endParaRPr lang="pt-PT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pt-PT" sz="2000" dirty="0" smtClean="0"/>
              <a:t>Calcular </a:t>
            </a:r>
            <a:r>
              <a:rPr lang="pt-PT" sz="2000" b="1" dirty="0">
                <a:solidFill>
                  <a:srgbClr val="FF9900"/>
                </a:solidFill>
              </a:rPr>
              <a:t>a altitude de um </a:t>
            </a:r>
            <a:r>
              <a:rPr lang="pt-PT" sz="2000" b="1" dirty="0" smtClean="0">
                <a:solidFill>
                  <a:srgbClr val="FF9900"/>
                </a:solidFill>
              </a:rPr>
              <a:t>satélite </a:t>
            </a:r>
            <a:r>
              <a:rPr lang="pt-PT" sz="2000" b="1" dirty="0">
                <a:solidFill>
                  <a:srgbClr val="FF9900"/>
                </a:solidFill>
              </a:rPr>
              <a:t>terrestre, em orbita circular, a partir do seu </a:t>
            </a:r>
            <a:r>
              <a:rPr lang="pt-PT" sz="2000" b="1" dirty="0" smtClean="0">
                <a:solidFill>
                  <a:srgbClr val="FF9900"/>
                </a:solidFill>
              </a:rPr>
              <a:t>período orbital </a:t>
            </a:r>
            <a:r>
              <a:rPr lang="pt-PT" sz="2000" b="1" dirty="0">
                <a:solidFill>
                  <a:srgbClr val="FF9900"/>
                </a:solidFill>
              </a:rPr>
              <a:t>(ou vice-versa).</a:t>
            </a:r>
          </a:p>
        </p:txBody>
      </p:sp>
    </p:spTree>
    <p:extLst>
      <p:ext uri="{BB962C8B-B14F-4D97-AF65-F5344CB8AC3E}">
        <p14:creationId xmlns:p14="http://schemas.microsoft.com/office/powerpoint/2010/main" val="134750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14430" y="1043107"/>
            <a:ext cx="38194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Maioria dos </a:t>
            </a:r>
            <a:r>
              <a:rPr lang="pt-PT" sz="2000" b="1" dirty="0" smtClean="0">
                <a:solidFill>
                  <a:srgbClr val="FF9900"/>
                </a:solidFill>
              </a:rPr>
              <a:t>satélites</a:t>
            </a:r>
            <a:r>
              <a:rPr lang="pt-PT" sz="2000" dirty="0" smtClean="0"/>
              <a:t> </a:t>
            </a:r>
            <a:r>
              <a:rPr lang="pt-PT" sz="2000" dirty="0"/>
              <a:t>em órbita em torno da </a:t>
            </a:r>
            <a:r>
              <a:rPr lang="pt-PT" sz="2000" dirty="0" smtClean="0"/>
              <a:t>Terra</a:t>
            </a:r>
            <a:endParaRPr lang="pt-PT" sz="2000" dirty="0"/>
          </a:p>
        </p:txBody>
      </p:sp>
      <p:sp>
        <p:nvSpPr>
          <p:cNvPr id="3" name="Rectângulo 2"/>
          <p:cNvSpPr/>
          <p:nvPr/>
        </p:nvSpPr>
        <p:spPr>
          <a:xfrm>
            <a:off x="5915710" y="1043107"/>
            <a:ext cx="25520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possui </a:t>
            </a:r>
            <a:r>
              <a:rPr lang="pt-PT" sz="2000" b="1" dirty="0">
                <a:solidFill>
                  <a:srgbClr val="FF9900"/>
                </a:solidFill>
              </a:rPr>
              <a:t>órbita circular</a:t>
            </a:r>
            <a:r>
              <a:rPr lang="pt-PT" sz="2000" dirty="0"/>
              <a:t>.</a:t>
            </a:r>
          </a:p>
        </p:txBody>
      </p:sp>
      <p:sp>
        <p:nvSpPr>
          <p:cNvPr id="4" name="Seta para a direita 3"/>
          <p:cNvSpPr/>
          <p:nvPr/>
        </p:nvSpPr>
        <p:spPr>
          <a:xfrm>
            <a:off x="4571999" y="1209914"/>
            <a:ext cx="847725" cy="361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ctângulo 6"/>
          <p:cNvSpPr/>
          <p:nvPr/>
        </p:nvSpPr>
        <p:spPr>
          <a:xfrm>
            <a:off x="559624" y="1881723"/>
            <a:ext cx="56506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Órbita </a:t>
            </a:r>
            <a:r>
              <a:rPr lang="pt-PT" sz="2000" dirty="0"/>
              <a:t>do satélite seja circular é necessário que</a:t>
            </a:r>
            <a:r>
              <a:rPr lang="pt-PT" sz="2000" dirty="0" smtClean="0"/>
              <a:t>:</a:t>
            </a:r>
          </a:p>
        </p:txBody>
      </p:sp>
      <p:sp>
        <p:nvSpPr>
          <p:cNvPr id="8" name="Rectângulo 7"/>
          <p:cNvSpPr/>
          <p:nvPr/>
        </p:nvSpPr>
        <p:spPr>
          <a:xfrm>
            <a:off x="3324224" y="2275939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sz="2000" b="1" dirty="0" smtClean="0">
                <a:solidFill>
                  <a:srgbClr val="00B0F0"/>
                </a:solidFill>
              </a:rPr>
              <a:t>a </a:t>
            </a:r>
            <a:r>
              <a:rPr lang="pt-PT" sz="2000" b="1" dirty="0">
                <a:solidFill>
                  <a:srgbClr val="00B0F0"/>
                </a:solidFill>
              </a:rPr>
              <a:t>direção da velocidade do satélite se altere em cada instante;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PT" sz="2000" b="1" dirty="0" smtClean="0">
                <a:solidFill>
                  <a:srgbClr val="00B0F0"/>
                </a:solidFill>
              </a:rPr>
              <a:t>o </a:t>
            </a:r>
            <a:r>
              <a:rPr lang="pt-PT" sz="2000" b="1" dirty="0">
                <a:solidFill>
                  <a:srgbClr val="00B0F0"/>
                </a:solidFill>
              </a:rPr>
              <a:t>módulo da velocidade se mantenha </a:t>
            </a:r>
            <a:r>
              <a:rPr lang="pt-PT" sz="2000" b="1" dirty="0" smtClean="0">
                <a:solidFill>
                  <a:srgbClr val="00B0F0"/>
                </a:solidFill>
              </a:rPr>
              <a:t>constante.</a:t>
            </a:r>
            <a:endParaRPr lang="pt-PT" sz="2000" b="1" dirty="0">
              <a:solidFill>
                <a:srgbClr val="00B0F0"/>
              </a:solidFill>
            </a:endParaRPr>
          </a:p>
        </p:txBody>
      </p:sp>
      <p:sp>
        <p:nvSpPr>
          <p:cNvPr id="9" name="Seta em ângulo recto para cima 8"/>
          <p:cNvSpPr/>
          <p:nvPr/>
        </p:nvSpPr>
        <p:spPr>
          <a:xfrm rot="5400000">
            <a:off x="2124522" y="2419695"/>
            <a:ext cx="780260" cy="743056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ctângulo 10"/>
          <p:cNvSpPr/>
          <p:nvPr/>
        </p:nvSpPr>
        <p:spPr>
          <a:xfrm>
            <a:off x="133453" y="4169718"/>
            <a:ext cx="861521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/>
              <a:t>Estas condições só se verificam se a </a:t>
            </a:r>
            <a:r>
              <a:rPr lang="pt-PT" sz="2000" b="1" dirty="0">
                <a:solidFill>
                  <a:srgbClr val="FF9900"/>
                </a:solidFill>
              </a:rPr>
              <a:t>força resultante, que atua no </a:t>
            </a:r>
            <a:r>
              <a:rPr lang="pt-PT" sz="2000" b="1" dirty="0" smtClean="0">
                <a:solidFill>
                  <a:srgbClr val="FF9900"/>
                </a:solidFill>
              </a:rPr>
              <a:t>satélite tiver </a:t>
            </a:r>
            <a:r>
              <a:rPr lang="pt-PT" sz="2000" b="1" dirty="0">
                <a:solidFill>
                  <a:srgbClr val="FF9900"/>
                </a:solidFill>
              </a:rPr>
              <a:t>as seguintes características</a:t>
            </a:r>
            <a:r>
              <a:rPr lang="pt-PT" sz="2000" dirty="0" smtClean="0">
                <a:solidFill>
                  <a:srgbClr val="FF9900"/>
                </a:solidFill>
              </a:rPr>
              <a:t>:</a:t>
            </a:r>
          </a:p>
          <a:p>
            <a:r>
              <a:rPr lang="pt-PT" sz="2000" b="1" dirty="0" smtClean="0">
                <a:solidFill>
                  <a:srgbClr val="00B0F0"/>
                </a:solidFill>
              </a:rPr>
              <a:t>• </a:t>
            </a:r>
            <a:r>
              <a:rPr lang="pt-PT" sz="2000" b="1" dirty="0">
                <a:solidFill>
                  <a:srgbClr val="00B0F0"/>
                </a:solidFill>
              </a:rPr>
              <a:t>direção perpendicular à velocidade em cada </a:t>
            </a:r>
            <a:r>
              <a:rPr lang="pt-PT" sz="2000" b="1" dirty="0" smtClean="0">
                <a:solidFill>
                  <a:srgbClr val="00B0F0"/>
                </a:solidFill>
              </a:rPr>
              <a:t>instante, direção radial;</a:t>
            </a:r>
          </a:p>
          <a:p>
            <a:r>
              <a:rPr lang="pt-PT" sz="2000" b="1" dirty="0" smtClean="0">
                <a:solidFill>
                  <a:srgbClr val="00B0F0"/>
                </a:solidFill>
              </a:rPr>
              <a:t>• </a:t>
            </a:r>
            <a:r>
              <a:rPr lang="pt-PT" sz="2000" b="1" dirty="0">
                <a:solidFill>
                  <a:srgbClr val="00B0F0"/>
                </a:solidFill>
              </a:rPr>
              <a:t>sentido do satélite para o centro da trajetória circular</a:t>
            </a:r>
            <a:r>
              <a:rPr lang="pt-PT" sz="2000" b="1" dirty="0" smtClean="0">
                <a:solidFill>
                  <a:srgbClr val="00B0F0"/>
                </a:solidFill>
              </a:rPr>
              <a:t>;</a:t>
            </a:r>
          </a:p>
          <a:p>
            <a:r>
              <a:rPr lang="pt-PT" sz="2000" b="1" dirty="0" smtClean="0">
                <a:solidFill>
                  <a:srgbClr val="00B0F0"/>
                </a:solidFill>
              </a:rPr>
              <a:t>• </a:t>
            </a:r>
            <a:r>
              <a:rPr lang="pt-PT" sz="2000" b="1" dirty="0">
                <a:solidFill>
                  <a:srgbClr val="00B0F0"/>
                </a:solidFill>
              </a:rPr>
              <a:t>módulo constante.</a:t>
            </a:r>
          </a:p>
        </p:txBody>
      </p:sp>
    </p:spTree>
    <p:extLst>
      <p:ext uri="{BB962C8B-B14F-4D97-AF65-F5344CB8AC3E}">
        <p14:creationId xmlns:p14="http://schemas.microsoft.com/office/powerpoint/2010/main" val="345466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85725" y="957560"/>
            <a:ext cx="80105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/>
              <a:t>Tendo em consideração a </a:t>
            </a:r>
            <a:r>
              <a:rPr lang="pt-PT" sz="2000" b="1" dirty="0">
                <a:solidFill>
                  <a:srgbClr val="FF9900"/>
                </a:solidFill>
              </a:rPr>
              <a:t>Lei da </a:t>
            </a:r>
            <a:r>
              <a:rPr lang="pt-PT" sz="2000" b="1" dirty="0" smtClean="0">
                <a:solidFill>
                  <a:srgbClr val="FF9900"/>
                </a:solidFill>
              </a:rPr>
              <a:t>Gravitação </a:t>
            </a:r>
            <a:r>
              <a:rPr lang="pt-PT" sz="2000" b="1" dirty="0" smtClean="0">
                <a:solidFill>
                  <a:srgbClr val="FF9900"/>
                </a:solidFill>
              </a:rPr>
              <a:t>Universal:   </a:t>
            </a:r>
            <a:endParaRPr lang="pt-PT" sz="2000" b="1" dirty="0">
              <a:solidFill>
                <a:srgbClr val="FF99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612" y="1851026"/>
            <a:ext cx="253047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85725" y="259130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Tendo </a:t>
            </a:r>
            <a:r>
              <a:rPr lang="pt-PT" sz="2000" dirty="0"/>
              <a:t>em consideração a </a:t>
            </a:r>
            <a:r>
              <a:rPr lang="pt-PT" sz="2000" b="1" dirty="0" smtClean="0">
                <a:solidFill>
                  <a:srgbClr val="FF9900"/>
                </a:solidFill>
              </a:rPr>
              <a:t>Segunda Lei </a:t>
            </a:r>
            <a:r>
              <a:rPr lang="pt-PT" sz="2000" b="1" dirty="0">
                <a:solidFill>
                  <a:srgbClr val="FF9900"/>
                </a:solidFill>
              </a:rPr>
              <a:t>de </a:t>
            </a:r>
            <a:r>
              <a:rPr lang="pt-PT" sz="2000" b="1" dirty="0" smtClean="0">
                <a:solidFill>
                  <a:srgbClr val="FF9900"/>
                </a:solidFill>
              </a:rPr>
              <a:t>Newton:</a:t>
            </a:r>
            <a:endParaRPr lang="pt-PT" sz="2000" dirty="0">
              <a:solidFill>
                <a:srgbClr val="FF9900"/>
              </a:solidFill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1447801" y="4486364"/>
            <a:ext cx="66293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>
                <a:solidFill>
                  <a:srgbClr val="00B0F0"/>
                </a:solidFill>
              </a:rPr>
              <a:t>a intensidade da força </a:t>
            </a:r>
            <a:r>
              <a:rPr lang="pt-PT" sz="2000" dirty="0" smtClean="0">
                <a:solidFill>
                  <a:srgbClr val="00B0F0"/>
                </a:solidFill>
              </a:rPr>
              <a:t>resultante que </a:t>
            </a:r>
            <a:r>
              <a:rPr lang="pt-PT" sz="2000" dirty="0">
                <a:solidFill>
                  <a:srgbClr val="00B0F0"/>
                </a:solidFill>
              </a:rPr>
              <a:t>atua no </a:t>
            </a:r>
            <a:r>
              <a:rPr lang="pt-PT" sz="2000" dirty="0" smtClean="0">
                <a:solidFill>
                  <a:srgbClr val="00B0F0"/>
                </a:solidFill>
              </a:rPr>
              <a:t>satélite </a:t>
            </a:r>
            <a:r>
              <a:rPr lang="pt-PT" sz="2000" dirty="0" smtClean="0">
                <a:solidFill>
                  <a:srgbClr val="00B0F0"/>
                </a:solidFill>
              </a:rPr>
              <a:t>é;</a:t>
            </a:r>
            <a:endParaRPr lang="pt-PT" sz="2000" dirty="0">
              <a:solidFill>
                <a:srgbClr val="00B0F0"/>
              </a:solidFill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2839122" y="3551277"/>
            <a:ext cx="39004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 smtClean="0">
                <a:solidFill>
                  <a:srgbClr val="00B0F0"/>
                </a:solidFill>
              </a:rPr>
              <a:t>o movimento </a:t>
            </a:r>
            <a:r>
              <a:rPr lang="pt-PT" sz="2000" dirty="0">
                <a:solidFill>
                  <a:srgbClr val="00B0F0"/>
                </a:solidFill>
              </a:rPr>
              <a:t>circular e </a:t>
            </a:r>
            <a:r>
              <a:rPr lang="pt-PT" sz="2000" dirty="0" smtClean="0">
                <a:solidFill>
                  <a:srgbClr val="00B0F0"/>
                </a:solidFill>
              </a:rPr>
              <a:t>uniforme;</a:t>
            </a:r>
            <a:endParaRPr lang="pt-PT" sz="2000" dirty="0">
              <a:solidFill>
                <a:srgbClr val="00B0F0"/>
              </a:solidFill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447802" y="5424637"/>
            <a:ext cx="6038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>
                <a:solidFill>
                  <a:srgbClr val="00B0F0"/>
                </a:solidFill>
              </a:rPr>
              <a:t>d</a:t>
            </a:r>
            <a:r>
              <a:rPr lang="pt-PT" sz="2000" dirty="0" smtClean="0">
                <a:solidFill>
                  <a:srgbClr val="00B0F0"/>
                </a:solidFill>
              </a:rPr>
              <a:t>iretamente proporcional </a:t>
            </a:r>
            <a:r>
              <a:rPr lang="pt-PT" sz="2000" dirty="0">
                <a:solidFill>
                  <a:srgbClr val="00B0F0"/>
                </a:solidFill>
              </a:rPr>
              <a:t>ao módulo da </a:t>
            </a:r>
            <a:r>
              <a:rPr lang="pt-PT" sz="2000" dirty="0" smtClean="0">
                <a:solidFill>
                  <a:srgbClr val="00B0F0"/>
                </a:solidFill>
              </a:rPr>
              <a:t>aceleração.</a:t>
            </a:r>
            <a:endParaRPr lang="pt-PT" sz="2000" dirty="0">
              <a:solidFill>
                <a:srgbClr val="00B0F0"/>
              </a:solidFill>
            </a:endParaRPr>
          </a:p>
        </p:txBody>
      </p:sp>
      <p:sp>
        <p:nvSpPr>
          <p:cNvPr id="8" name="Seta para baixo 7"/>
          <p:cNvSpPr/>
          <p:nvPr/>
        </p:nvSpPr>
        <p:spPr>
          <a:xfrm>
            <a:off x="4405311" y="2960638"/>
            <a:ext cx="352425" cy="5657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Seta para baixo 18"/>
          <p:cNvSpPr/>
          <p:nvPr/>
        </p:nvSpPr>
        <p:spPr>
          <a:xfrm>
            <a:off x="4405310" y="3920609"/>
            <a:ext cx="352425" cy="5657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Seta para baixo 19"/>
          <p:cNvSpPr/>
          <p:nvPr/>
        </p:nvSpPr>
        <p:spPr>
          <a:xfrm>
            <a:off x="4405308" y="4855696"/>
            <a:ext cx="352425" cy="5657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Seta em ângulo recto para cima 8"/>
          <p:cNvSpPr/>
          <p:nvPr/>
        </p:nvSpPr>
        <p:spPr>
          <a:xfrm rot="5400000">
            <a:off x="4300537" y="1508126"/>
            <a:ext cx="923925" cy="6858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738" y="5793969"/>
            <a:ext cx="2017120" cy="839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Seta em ângulo recto para cima 29"/>
          <p:cNvSpPr/>
          <p:nvPr/>
        </p:nvSpPr>
        <p:spPr>
          <a:xfrm rot="5400000">
            <a:off x="5264176" y="5773768"/>
            <a:ext cx="720672" cy="6858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771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81000" y="1375886"/>
            <a:ext cx="7734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FF9900"/>
                </a:solidFill>
              </a:rPr>
              <a:t>Igualando</a:t>
            </a:r>
            <a:r>
              <a:rPr lang="pt-PT" sz="2000" dirty="0"/>
              <a:t> as duas expressões</a:t>
            </a:r>
            <a:r>
              <a:rPr lang="pt-PT" sz="2000" dirty="0" smtClean="0"/>
              <a:t>,</a:t>
            </a:r>
          </a:p>
        </p:txBody>
      </p:sp>
      <p:sp>
        <p:nvSpPr>
          <p:cNvPr id="3" name="Rectângulo 2"/>
          <p:cNvSpPr/>
          <p:nvPr/>
        </p:nvSpPr>
        <p:spPr>
          <a:xfrm>
            <a:off x="511173" y="3020080"/>
            <a:ext cx="83534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FF9900"/>
                </a:solidFill>
              </a:rPr>
              <a:t>módulo da velocidade </a:t>
            </a:r>
            <a:r>
              <a:rPr lang="pt-PT" sz="2000" dirty="0"/>
              <a:t>que um satélite deve possuir para se manter numa órbita em torno da Terra: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063" y="2144713"/>
            <a:ext cx="253682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438" y="2044700"/>
            <a:ext cx="2011363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839" y="3727966"/>
            <a:ext cx="1615966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964351" y="5438775"/>
            <a:ext cx="64175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>
                <a:solidFill>
                  <a:srgbClr val="00B0F0"/>
                </a:solidFill>
              </a:rPr>
              <a:t>o </a:t>
            </a:r>
            <a:r>
              <a:rPr lang="pt-PT" sz="2000" b="1" dirty="0">
                <a:solidFill>
                  <a:srgbClr val="00B0F0"/>
                </a:solidFill>
              </a:rPr>
              <a:t>módulo da velocidade orbital de um </a:t>
            </a:r>
            <a:r>
              <a:rPr lang="pt-PT" sz="2000" b="1" dirty="0" smtClean="0">
                <a:solidFill>
                  <a:srgbClr val="00B0F0"/>
                </a:solidFill>
              </a:rPr>
              <a:t>satélite</a:t>
            </a:r>
            <a:endParaRPr lang="pt-PT" sz="2000" b="1" dirty="0">
              <a:solidFill>
                <a:srgbClr val="00B0F0"/>
              </a:solidFill>
            </a:endParaRPr>
          </a:p>
        </p:txBody>
      </p:sp>
      <p:sp>
        <p:nvSpPr>
          <p:cNvPr id="5" name="Seta para baixo 4"/>
          <p:cNvSpPr/>
          <p:nvPr/>
        </p:nvSpPr>
        <p:spPr>
          <a:xfrm>
            <a:off x="2879780" y="4772025"/>
            <a:ext cx="368245" cy="666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8"/>
          <p:cNvSpPr/>
          <p:nvPr/>
        </p:nvSpPr>
        <p:spPr>
          <a:xfrm>
            <a:off x="3615162" y="6123385"/>
            <a:ext cx="36760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rgbClr val="FFAB00"/>
                </a:solidFill>
              </a:rPr>
              <a:t>independente da sua massa.</a:t>
            </a:r>
            <a:endParaRPr lang="pt-PT" sz="2000" dirty="0"/>
          </a:p>
        </p:txBody>
      </p:sp>
      <p:sp>
        <p:nvSpPr>
          <p:cNvPr id="10" name="Seta em ângulo recto para cima 9"/>
          <p:cNvSpPr/>
          <p:nvPr/>
        </p:nvSpPr>
        <p:spPr>
          <a:xfrm rot="5400000">
            <a:off x="2909129" y="5852220"/>
            <a:ext cx="581025" cy="63972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888" y="3800475"/>
            <a:ext cx="3743325" cy="116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ângulo 10"/>
          <p:cNvSpPr/>
          <p:nvPr/>
        </p:nvSpPr>
        <p:spPr>
          <a:xfrm>
            <a:off x="2151063" y="548759"/>
            <a:ext cx="56172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smtClean="0">
                <a:solidFill>
                  <a:srgbClr val="96C832"/>
                </a:solidFill>
              </a:rPr>
              <a:t>Modulo </a:t>
            </a:r>
            <a:r>
              <a:rPr lang="pt-PT" sz="2400" b="1" dirty="0">
                <a:solidFill>
                  <a:srgbClr val="96C832"/>
                </a:solidFill>
              </a:rPr>
              <a:t>da velocidade de um satélite </a:t>
            </a:r>
            <a:endParaRPr lang="pt-PT" sz="2400" dirty="0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081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2938462" y="519410"/>
            <a:ext cx="46053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rgbClr val="92D050"/>
                </a:solidFill>
              </a:rPr>
              <a:t>Aplicações dos satélites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sp>
        <p:nvSpPr>
          <p:cNvPr id="2" name="Rectângulo 1"/>
          <p:cNvSpPr/>
          <p:nvPr/>
        </p:nvSpPr>
        <p:spPr>
          <a:xfrm>
            <a:off x="161925" y="1482448"/>
            <a:ext cx="865822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/>
              <a:t>Os satélites em órbita circular em torno da Terra, dependendo da </a:t>
            </a:r>
            <a:r>
              <a:rPr lang="pt-PT" sz="2000" dirty="0" smtClean="0"/>
              <a:t>altitude a que se </a:t>
            </a:r>
            <a:r>
              <a:rPr lang="pt-PT" sz="2000" dirty="0"/>
              <a:t>encontram, podem ser agrupados em três tipos de órbitas</a:t>
            </a:r>
            <a:r>
              <a:rPr lang="pt-PT" sz="2000" dirty="0" smtClean="0"/>
              <a:t>:</a:t>
            </a:r>
          </a:p>
          <a:p>
            <a:pPr algn="just"/>
            <a:r>
              <a:rPr lang="pt-PT" sz="2000" dirty="0" smtClean="0"/>
              <a:t> </a:t>
            </a:r>
          </a:p>
          <a:p>
            <a:pPr algn="just"/>
            <a:r>
              <a:rPr lang="pt-PT" sz="2000" b="1" dirty="0" smtClean="0">
                <a:solidFill>
                  <a:srgbClr val="FF9900"/>
                </a:solidFill>
              </a:rPr>
              <a:t>Alta(OA/GEO), </a:t>
            </a:r>
          </a:p>
          <a:p>
            <a:pPr algn="just"/>
            <a:endParaRPr lang="pt-PT" sz="2000" b="1" dirty="0" smtClean="0">
              <a:solidFill>
                <a:srgbClr val="FF9900"/>
              </a:solidFill>
            </a:endParaRPr>
          </a:p>
          <a:p>
            <a:pPr algn="just"/>
            <a:endParaRPr lang="pt-PT" sz="2000" b="1" dirty="0" smtClean="0">
              <a:solidFill>
                <a:srgbClr val="FF9900"/>
              </a:solidFill>
            </a:endParaRPr>
          </a:p>
          <a:p>
            <a:pPr algn="just"/>
            <a:r>
              <a:rPr lang="pt-PT" sz="2000" b="1" dirty="0" smtClean="0">
                <a:solidFill>
                  <a:srgbClr val="FF9900"/>
                </a:solidFill>
              </a:rPr>
              <a:t>média (OM),</a:t>
            </a:r>
          </a:p>
          <a:p>
            <a:pPr algn="just"/>
            <a:endParaRPr lang="pt-PT" sz="2000" b="1" dirty="0" smtClean="0">
              <a:solidFill>
                <a:srgbClr val="FF9900"/>
              </a:solidFill>
            </a:endParaRPr>
          </a:p>
          <a:p>
            <a:pPr algn="just"/>
            <a:endParaRPr lang="pt-PT" sz="2000" b="1" dirty="0" smtClean="0">
              <a:solidFill>
                <a:srgbClr val="FF9900"/>
              </a:solidFill>
            </a:endParaRPr>
          </a:p>
          <a:p>
            <a:pPr algn="just"/>
            <a:r>
              <a:rPr lang="pt-PT" sz="2000" b="1" dirty="0" smtClean="0">
                <a:solidFill>
                  <a:srgbClr val="FF9900"/>
                </a:solidFill>
              </a:rPr>
              <a:t> </a:t>
            </a:r>
            <a:r>
              <a:rPr lang="pt-PT" sz="2000" b="1" dirty="0">
                <a:solidFill>
                  <a:srgbClr val="FF9900"/>
                </a:solidFill>
              </a:rPr>
              <a:t>baixa (</a:t>
            </a:r>
            <a:r>
              <a:rPr lang="pt-PT" sz="2000" b="1" dirty="0" smtClean="0">
                <a:solidFill>
                  <a:srgbClr val="FF9900"/>
                </a:solidFill>
              </a:rPr>
              <a:t>OB).</a:t>
            </a:r>
            <a:endParaRPr lang="pt-PT" sz="2000" b="1" dirty="0">
              <a:solidFill>
                <a:srgbClr val="FF99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24" y="2474913"/>
            <a:ext cx="6196673" cy="2773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7006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2938462" y="519410"/>
            <a:ext cx="46053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rgbClr val="92D050"/>
                </a:solidFill>
              </a:rPr>
              <a:t>Aplicações dos satélites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200025" y="1822014"/>
            <a:ext cx="88106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>
                <a:solidFill>
                  <a:srgbClr val="FF9900"/>
                </a:solidFill>
              </a:rPr>
              <a:t>Satélites meteorológicos</a:t>
            </a:r>
          </a:p>
          <a:p>
            <a:endParaRPr lang="pt-PT" sz="2000" dirty="0" smtClean="0">
              <a:solidFill>
                <a:srgbClr val="FF9900"/>
              </a:solidFill>
            </a:endParaRPr>
          </a:p>
          <a:p>
            <a:endParaRPr lang="pt-PT" sz="2000" dirty="0" smtClean="0">
              <a:solidFill>
                <a:srgbClr val="FF9900"/>
              </a:solidFill>
            </a:endParaRPr>
          </a:p>
          <a:p>
            <a:endParaRPr lang="pt-PT" sz="2000" dirty="0" smtClean="0"/>
          </a:p>
          <a:p>
            <a:r>
              <a:rPr lang="pt-PT" sz="2000" b="1" dirty="0" smtClean="0">
                <a:solidFill>
                  <a:srgbClr val="FF9900"/>
                </a:solidFill>
              </a:rPr>
              <a:t>Satélites </a:t>
            </a:r>
            <a:r>
              <a:rPr lang="pt-PT" sz="2000" b="1" dirty="0">
                <a:solidFill>
                  <a:srgbClr val="FF9900"/>
                </a:solidFill>
              </a:rPr>
              <a:t>de </a:t>
            </a:r>
            <a:r>
              <a:rPr lang="pt-PT" sz="2000" b="1" dirty="0" smtClean="0">
                <a:solidFill>
                  <a:srgbClr val="FF9900"/>
                </a:solidFill>
              </a:rPr>
              <a:t>comunicação</a:t>
            </a:r>
          </a:p>
          <a:p>
            <a:endParaRPr lang="pt-PT" sz="2000" b="1" dirty="0">
              <a:solidFill>
                <a:srgbClr val="FF0000"/>
              </a:solidFill>
            </a:endParaRPr>
          </a:p>
          <a:p>
            <a:endParaRPr lang="pt-PT" sz="2000" dirty="0" smtClean="0"/>
          </a:p>
          <a:p>
            <a:endParaRPr lang="pt-PT" sz="2000" dirty="0"/>
          </a:p>
          <a:p>
            <a:endParaRPr lang="pt-PT" sz="2000" dirty="0" smtClean="0"/>
          </a:p>
        </p:txBody>
      </p:sp>
      <p:sp>
        <p:nvSpPr>
          <p:cNvPr id="6" name="Rectângulo 5"/>
          <p:cNvSpPr/>
          <p:nvPr/>
        </p:nvSpPr>
        <p:spPr>
          <a:xfrm>
            <a:off x="5036911" y="4492767"/>
            <a:ext cx="3806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>
                <a:solidFill>
                  <a:srgbClr val="00B0F0"/>
                </a:solidFill>
              </a:rPr>
              <a:t>localizados </a:t>
            </a:r>
            <a:r>
              <a:rPr lang="pt-PT" sz="2000" dirty="0">
                <a:solidFill>
                  <a:srgbClr val="00B0F0"/>
                </a:solidFill>
              </a:rPr>
              <a:t>em </a:t>
            </a:r>
            <a:r>
              <a:rPr lang="pt-PT" sz="2000" dirty="0" smtClean="0">
                <a:solidFill>
                  <a:srgbClr val="00B0F0"/>
                </a:solidFill>
              </a:rPr>
              <a:t>órbitas médias</a:t>
            </a:r>
            <a:r>
              <a:rPr lang="pt-PT" sz="2000" dirty="0">
                <a:solidFill>
                  <a:srgbClr val="00B0F0"/>
                </a:solidFill>
              </a:rPr>
              <a:t>; </a:t>
            </a:r>
          </a:p>
        </p:txBody>
      </p:sp>
      <p:sp>
        <p:nvSpPr>
          <p:cNvPr id="8" name="Chaveta à direita 7"/>
          <p:cNvSpPr/>
          <p:nvPr/>
        </p:nvSpPr>
        <p:spPr>
          <a:xfrm>
            <a:off x="4181474" y="4991190"/>
            <a:ext cx="581025" cy="1266825"/>
          </a:xfrm>
          <a:prstGeom prst="rightBrac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FF0000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4076700" y="2459592"/>
            <a:ext cx="37909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00B0F0"/>
                </a:solidFill>
              </a:rPr>
              <a:t>localizam-se em órbitas altas</a:t>
            </a:r>
          </a:p>
        </p:txBody>
      </p:sp>
      <p:sp>
        <p:nvSpPr>
          <p:cNvPr id="10" name="Rectângulo 9"/>
          <p:cNvSpPr/>
          <p:nvPr/>
        </p:nvSpPr>
        <p:spPr>
          <a:xfrm>
            <a:off x="3709987" y="3679806"/>
            <a:ext cx="29899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/>
              <a:t>os satélites do tipo </a:t>
            </a:r>
            <a:r>
              <a:rPr lang="pt-PT" sz="2000" b="1" dirty="0">
                <a:solidFill>
                  <a:srgbClr val="FF9900"/>
                </a:solidFill>
              </a:rPr>
              <a:t>GPS</a:t>
            </a:r>
            <a:r>
              <a:rPr lang="pt-PT" sz="20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1" name="Seta em ângulo recto para cima 10"/>
          <p:cNvSpPr/>
          <p:nvPr/>
        </p:nvSpPr>
        <p:spPr>
          <a:xfrm rot="5400000">
            <a:off x="2830769" y="3570536"/>
            <a:ext cx="742950" cy="59638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Seta para baixo 11"/>
          <p:cNvSpPr/>
          <p:nvPr/>
        </p:nvSpPr>
        <p:spPr>
          <a:xfrm>
            <a:off x="5884527" y="4038005"/>
            <a:ext cx="179839" cy="4932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Rectângulo 12"/>
          <p:cNvSpPr/>
          <p:nvPr/>
        </p:nvSpPr>
        <p:spPr>
          <a:xfrm>
            <a:off x="190499" y="537210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sz="2000" b="1" dirty="0">
                <a:solidFill>
                  <a:srgbClr val="FF9900"/>
                </a:solidFill>
              </a:rPr>
              <a:t>Satélites de observação científica</a:t>
            </a:r>
          </a:p>
          <a:p>
            <a:endParaRPr lang="pt-PT" sz="2000" dirty="0"/>
          </a:p>
        </p:txBody>
      </p:sp>
      <p:sp>
        <p:nvSpPr>
          <p:cNvPr id="16" name="Chaveta à direita 15"/>
          <p:cNvSpPr/>
          <p:nvPr/>
        </p:nvSpPr>
        <p:spPr>
          <a:xfrm>
            <a:off x="3500436" y="2016677"/>
            <a:ext cx="581025" cy="1266825"/>
          </a:xfrm>
          <a:prstGeom prst="rightBrac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FF0000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4762499" y="6117880"/>
            <a:ext cx="44792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>
                <a:solidFill>
                  <a:srgbClr val="00B0F0"/>
                </a:solidFill>
              </a:rPr>
              <a:t>localizam-se em </a:t>
            </a:r>
            <a:r>
              <a:rPr lang="pt-PT" sz="2000" b="1" dirty="0">
                <a:solidFill>
                  <a:srgbClr val="00B0F0"/>
                </a:solidFill>
              </a:rPr>
              <a:t>órbitas baixas </a:t>
            </a:r>
          </a:p>
        </p:txBody>
      </p:sp>
      <p:sp>
        <p:nvSpPr>
          <p:cNvPr id="17" name="Rectângulo 16"/>
          <p:cNvSpPr/>
          <p:nvPr/>
        </p:nvSpPr>
        <p:spPr>
          <a:xfrm>
            <a:off x="4989480" y="5232529"/>
            <a:ext cx="40211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/>
              <a:t>cartografia e de usos militares</a:t>
            </a:r>
          </a:p>
        </p:txBody>
      </p:sp>
      <p:sp>
        <p:nvSpPr>
          <p:cNvPr id="19" name="Seta para baixo 18"/>
          <p:cNvSpPr/>
          <p:nvPr/>
        </p:nvSpPr>
        <p:spPr>
          <a:xfrm>
            <a:off x="6562047" y="5624602"/>
            <a:ext cx="179839" cy="4932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399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2938462" y="519410"/>
            <a:ext cx="46053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rgbClr val="92D050"/>
                </a:solidFill>
              </a:rPr>
              <a:t>Aplicações dos satélites</a:t>
            </a:r>
            <a:endParaRPr lang="pt-PT" sz="2400" b="1" dirty="0">
              <a:solidFill>
                <a:srgbClr val="92D050"/>
              </a:solidFill>
            </a:endParaRPr>
          </a:p>
        </p:txBody>
      </p:sp>
      <p:sp>
        <p:nvSpPr>
          <p:cNvPr id="2" name="Rectângulo 1"/>
          <p:cNvSpPr/>
          <p:nvPr/>
        </p:nvSpPr>
        <p:spPr>
          <a:xfrm>
            <a:off x="548463" y="1816953"/>
            <a:ext cx="29860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/>
              <a:t>À</a:t>
            </a:r>
            <a:r>
              <a:rPr lang="pt-PT" sz="2000" dirty="0" smtClean="0"/>
              <a:t> </a:t>
            </a:r>
            <a:r>
              <a:rPr lang="pt-PT" sz="2000" dirty="0"/>
              <a:t>altitude de cerca de 36 000 km</a:t>
            </a:r>
          </a:p>
        </p:txBody>
      </p:sp>
      <p:sp>
        <p:nvSpPr>
          <p:cNvPr id="4" name="Rectângulo 3"/>
          <p:cNvSpPr/>
          <p:nvPr/>
        </p:nvSpPr>
        <p:spPr>
          <a:xfrm>
            <a:off x="3649280" y="2324785"/>
            <a:ext cx="55994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sz="2000" dirty="0"/>
              <a:t>zona privilegiada para a </a:t>
            </a:r>
            <a:r>
              <a:rPr lang="pt-PT" sz="2000" dirty="0" smtClean="0"/>
              <a:t>localização de </a:t>
            </a:r>
            <a:r>
              <a:rPr lang="pt-PT" sz="2000" dirty="0" smtClean="0"/>
              <a:t>satélites.</a:t>
            </a:r>
            <a:endParaRPr lang="pt-PT" sz="2000" dirty="0"/>
          </a:p>
        </p:txBody>
      </p:sp>
      <p:sp>
        <p:nvSpPr>
          <p:cNvPr id="7" name="Rectângulo 6"/>
          <p:cNvSpPr/>
          <p:nvPr/>
        </p:nvSpPr>
        <p:spPr>
          <a:xfrm>
            <a:off x="3635860" y="1309122"/>
            <a:ext cx="538431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sz="2000" dirty="0" smtClean="0"/>
              <a:t>o módulo da velocidade angular do satélite é igual ao módulo da velocidade angular de rotação da </a:t>
            </a:r>
            <a:r>
              <a:rPr lang="pt-PT" sz="2000" dirty="0" smtClean="0"/>
              <a:t>Terra;</a:t>
            </a:r>
            <a:endParaRPr lang="pt-PT" sz="2000" dirty="0"/>
          </a:p>
        </p:txBody>
      </p:sp>
      <p:sp>
        <p:nvSpPr>
          <p:cNvPr id="15" name="Rectângulo 14"/>
          <p:cNvSpPr/>
          <p:nvPr/>
        </p:nvSpPr>
        <p:spPr>
          <a:xfrm>
            <a:off x="855335" y="4321434"/>
            <a:ext cx="66884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Satélites estão sempre sobre a mesma zona/região do globo terrestre e completam uma órbita também em 24 </a:t>
            </a:r>
            <a:r>
              <a:rPr lang="pt-PT" sz="2000" dirty="0" smtClean="0"/>
              <a:t>h.</a:t>
            </a:r>
            <a:endParaRPr lang="pt-PT" sz="2000" dirty="0"/>
          </a:p>
        </p:txBody>
      </p:sp>
      <p:sp>
        <p:nvSpPr>
          <p:cNvPr id="22" name="Rectângulo 21"/>
          <p:cNvSpPr/>
          <p:nvPr/>
        </p:nvSpPr>
        <p:spPr>
          <a:xfrm>
            <a:off x="318220" y="3432959"/>
            <a:ext cx="6248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/>
              <a:t>Terra demora cerca de 24 h a rodar sobre si </a:t>
            </a:r>
            <a:r>
              <a:rPr lang="pt-PT" sz="2000" dirty="0" smtClean="0"/>
              <a:t>mesma.</a:t>
            </a:r>
            <a:endParaRPr lang="pt-PT" sz="2000" dirty="0"/>
          </a:p>
        </p:txBody>
      </p:sp>
      <p:sp>
        <p:nvSpPr>
          <p:cNvPr id="24" name="Rectângulo 23"/>
          <p:cNvSpPr/>
          <p:nvPr/>
        </p:nvSpPr>
        <p:spPr>
          <a:xfrm>
            <a:off x="398167" y="5590969"/>
            <a:ext cx="8017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FF9900"/>
                </a:solidFill>
              </a:rPr>
              <a:t>S</a:t>
            </a:r>
            <a:r>
              <a:rPr lang="pt-PT" sz="2400" b="1" dirty="0" smtClean="0">
                <a:solidFill>
                  <a:srgbClr val="FF9900"/>
                </a:solidFill>
              </a:rPr>
              <a:t>atélites </a:t>
            </a:r>
            <a:r>
              <a:rPr lang="pt-PT" sz="2400" b="1" dirty="0">
                <a:solidFill>
                  <a:srgbClr val="FF9900"/>
                </a:solidFill>
              </a:rPr>
              <a:t>geoestacionários </a:t>
            </a:r>
            <a:r>
              <a:rPr lang="pt-PT" sz="2400" b="1" dirty="0" smtClean="0">
                <a:solidFill>
                  <a:srgbClr val="FF9900"/>
                </a:solidFill>
              </a:rPr>
              <a:t>ou geossíncronos.</a:t>
            </a:r>
            <a:endParaRPr lang="pt-PT" sz="2400" b="1" dirty="0">
              <a:solidFill>
                <a:srgbClr val="FF9900"/>
              </a:solidFill>
            </a:endParaRPr>
          </a:p>
        </p:txBody>
      </p:sp>
      <p:sp>
        <p:nvSpPr>
          <p:cNvPr id="25" name="Seta para baixo 24"/>
          <p:cNvSpPr/>
          <p:nvPr/>
        </p:nvSpPr>
        <p:spPr>
          <a:xfrm>
            <a:off x="4084671" y="3802291"/>
            <a:ext cx="179839" cy="4932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Seta para baixo 25"/>
          <p:cNvSpPr/>
          <p:nvPr/>
        </p:nvSpPr>
        <p:spPr>
          <a:xfrm>
            <a:off x="3746533" y="5097691"/>
            <a:ext cx="179839" cy="49327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Chaveta à direita 27"/>
          <p:cNvSpPr/>
          <p:nvPr/>
        </p:nvSpPr>
        <p:spPr>
          <a:xfrm>
            <a:off x="3345347" y="1498521"/>
            <a:ext cx="581025" cy="1266825"/>
          </a:xfrm>
          <a:prstGeom prst="rightBrace">
            <a:avLst/>
          </a:prstGeom>
          <a:ln w="25400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>
              <a:solidFill>
                <a:srgbClr val="FF0000"/>
              </a:solidFill>
            </a:endParaRPr>
          </a:p>
        </p:txBody>
      </p:sp>
      <p:sp>
        <p:nvSpPr>
          <p:cNvPr id="29" name="Seta para baixo 28"/>
          <p:cNvSpPr/>
          <p:nvPr/>
        </p:nvSpPr>
        <p:spPr>
          <a:xfrm rot="3222524">
            <a:off x="4606528" y="2934738"/>
            <a:ext cx="240506" cy="617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Rectângulo 31"/>
          <p:cNvSpPr/>
          <p:nvPr/>
        </p:nvSpPr>
        <p:spPr>
          <a:xfrm>
            <a:off x="4709809" y="6007574"/>
            <a:ext cx="42858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00B0F0"/>
                </a:solidFill>
              </a:rPr>
              <a:t>O sistema de satélites GOES </a:t>
            </a:r>
            <a:endParaRPr lang="pt-PT" sz="2000" dirty="0">
              <a:solidFill>
                <a:srgbClr val="00B0F0"/>
              </a:solidFill>
            </a:endParaRPr>
          </a:p>
        </p:txBody>
      </p:sp>
      <p:sp>
        <p:nvSpPr>
          <p:cNvPr id="33" name="Rectângulo 32"/>
          <p:cNvSpPr/>
          <p:nvPr/>
        </p:nvSpPr>
        <p:spPr>
          <a:xfrm>
            <a:off x="3926373" y="6384883"/>
            <a:ext cx="52176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(satélites </a:t>
            </a:r>
            <a:r>
              <a:rPr lang="pt-PT" sz="2000" dirty="0"/>
              <a:t>de </a:t>
            </a:r>
            <a:r>
              <a:rPr lang="pt-PT" sz="2000" dirty="0" smtClean="0"/>
              <a:t>monitorização meteorológica) 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38905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853260" y="728275"/>
            <a:ext cx="64443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>
                <a:solidFill>
                  <a:srgbClr val="96C832"/>
                </a:solidFill>
              </a:rPr>
              <a:t>Altitudes de satélites em órbitas circulares</a:t>
            </a:r>
            <a:endParaRPr lang="pt-PT" sz="2400" dirty="0">
              <a:solidFill>
                <a:srgbClr val="96C832"/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203192" y="1552873"/>
            <a:ext cx="4902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/>
              <a:t>velocidade orbital depende do raio da trajetória:</a:t>
            </a:r>
          </a:p>
        </p:txBody>
      </p:sp>
      <p:sp>
        <p:nvSpPr>
          <p:cNvPr id="6" name="Rectângulo 5"/>
          <p:cNvSpPr/>
          <p:nvPr/>
        </p:nvSpPr>
        <p:spPr>
          <a:xfrm>
            <a:off x="206020" y="2323327"/>
            <a:ext cx="89535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/>
              <a:t>módulo da velocidade orbital também depende do período de </a:t>
            </a:r>
            <a:r>
              <a:rPr lang="pt-PT" sz="2000" dirty="0" smtClean="0"/>
              <a:t>rotação do movimento:</a:t>
            </a:r>
            <a:endParaRPr lang="pt-PT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623" y="1552873"/>
            <a:ext cx="1553538" cy="770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047" y="2696648"/>
            <a:ext cx="1257559" cy="67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eta para a direita 6"/>
          <p:cNvSpPr/>
          <p:nvPr/>
        </p:nvSpPr>
        <p:spPr>
          <a:xfrm>
            <a:off x="5072673" y="1745486"/>
            <a:ext cx="609600" cy="3852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Seta para a direita 10"/>
          <p:cNvSpPr/>
          <p:nvPr/>
        </p:nvSpPr>
        <p:spPr>
          <a:xfrm>
            <a:off x="4912604" y="2838599"/>
            <a:ext cx="609600" cy="3852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ctângulo 7"/>
          <p:cNvSpPr/>
          <p:nvPr/>
        </p:nvSpPr>
        <p:spPr>
          <a:xfrm>
            <a:off x="206020" y="3831878"/>
            <a:ext cx="37321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/>
              <a:t>Igualando as duas expressões:</a:t>
            </a:r>
          </a:p>
        </p:txBody>
      </p:sp>
      <p:sp>
        <p:nvSpPr>
          <p:cNvPr id="12" name="Rectângulo 11"/>
          <p:cNvSpPr/>
          <p:nvPr/>
        </p:nvSpPr>
        <p:spPr>
          <a:xfrm>
            <a:off x="3938132" y="383187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sz="2000" b="1" dirty="0">
                <a:solidFill>
                  <a:srgbClr val="FF9900"/>
                </a:solidFill>
              </a:rPr>
              <a:t>Relação entre o período e o raio da órbita de um satélite:</a:t>
            </a:r>
            <a:endParaRPr lang="pt-PT" sz="2000" dirty="0">
              <a:solidFill>
                <a:srgbClr val="FF9900"/>
              </a:solidFill>
            </a:endParaRPr>
          </a:p>
        </p:txBody>
      </p:sp>
      <p:sp>
        <p:nvSpPr>
          <p:cNvPr id="13" name="Seta em ângulo recto para cima 12"/>
          <p:cNvSpPr/>
          <p:nvPr/>
        </p:nvSpPr>
        <p:spPr>
          <a:xfrm rot="10800000">
            <a:off x="2524125" y="3002400"/>
            <a:ext cx="850392" cy="7315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Seta para baixo 13"/>
          <p:cNvSpPr/>
          <p:nvPr/>
        </p:nvSpPr>
        <p:spPr>
          <a:xfrm>
            <a:off x="4267765" y="4522526"/>
            <a:ext cx="387132" cy="6572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74" r="7049" b="4243"/>
          <a:stretch/>
        </p:blipFill>
        <p:spPr bwMode="auto">
          <a:xfrm>
            <a:off x="5286375" y="5102812"/>
            <a:ext cx="3857625" cy="1339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701" y="5179751"/>
            <a:ext cx="1784703" cy="803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Seta em curva 14"/>
          <p:cNvSpPr/>
          <p:nvPr/>
        </p:nvSpPr>
        <p:spPr>
          <a:xfrm rot="10800000">
            <a:off x="2969748" y="5876925"/>
            <a:ext cx="1048315" cy="38007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5609454"/>
            <a:ext cx="1985962" cy="832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670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71416" y="1634609"/>
            <a:ext cx="55816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>
                <a:solidFill>
                  <a:srgbClr val="FF9900"/>
                </a:solidFill>
              </a:rPr>
              <a:t>Módulo </a:t>
            </a:r>
            <a:r>
              <a:rPr lang="pt-PT" sz="2000" b="1" dirty="0">
                <a:solidFill>
                  <a:srgbClr val="FF9900"/>
                </a:solidFill>
              </a:rPr>
              <a:t>da velocidade orbital de um </a:t>
            </a:r>
            <a:r>
              <a:rPr lang="pt-PT" sz="2000" b="1" dirty="0" smtClean="0">
                <a:solidFill>
                  <a:srgbClr val="FF9900"/>
                </a:solidFill>
              </a:rPr>
              <a:t>satélite</a:t>
            </a:r>
            <a:endParaRPr lang="pt-PT" sz="2000" b="1" dirty="0">
              <a:solidFill>
                <a:srgbClr val="FF99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137" y="1438275"/>
            <a:ext cx="16160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507677" y="3055977"/>
            <a:ext cx="31614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rgbClr val="FF9900"/>
                </a:solidFill>
              </a:rPr>
              <a:t>Aplicações dos satélites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767066" y="2607349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sz="2000" b="1" dirty="0">
                <a:solidFill>
                  <a:srgbClr val="00B0F0"/>
                </a:solidFill>
              </a:rPr>
              <a:t>Satélites meteorológicos</a:t>
            </a:r>
          </a:p>
          <a:p>
            <a:endParaRPr lang="pt-PT" sz="2000" b="1" dirty="0">
              <a:solidFill>
                <a:srgbClr val="00B0F0"/>
              </a:solidFill>
            </a:endParaRPr>
          </a:p>
          <a:p>
            <a:r>
              <a:rPr lang="pt-PT" sz="2000" b="1" dirty="0" smtClean="0">
                <a:solidFill>
                  <a:srgbClr val="00B0F0"/>
                </a:solidFill>
              </a:rPr>
              <a:t>Satélites </a:t>
            </a:r>
            <a:r>
              <a:rPr lang="pt-PT" sz="2000" b="1" dirty="0">
                <a:solidFill>
                  <a:srgbClr val="00B0F0"/>
                </a:solidFill>
              </a:rPr>
              <a:t>de comunicação</a:t>
            </a:r>
          </a:p>
        </p:txBody>
      </p:sp>
      <p:sp>
        <p:nvSpPr>
          <p:cNvPr id="6" name="Rectângulo 5"/>
          <p:cNvSpPr/>
          <p:nvPr/>
        </p:nvSpPr>
        <p:spPr>
          <a:xfrm>
            <a:off x="3717666" y="3745468"/>
            <a:ext cx="4285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rgbClr val="00B0F0"/>
                </a:solidFill>
              </a:rPr>
              <a:t>Satélites de observação científica</a:t>
            </a:r>
          </a:p>
        </p:txBody>
      </p:sp>
      <p:sp>
        <p:nvSpPr>
          <p:cNvPr id="7" name="Rectângulo 6"/>
          <p:cNvSpPr/>
          <p:nvPr/>
        </p:nvSpPr>
        <p:spPr>
          <a:xfrm>
            <a:off x="471416" y="5063609"/>
            <a:ext cx="28167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rgbClr val="FF9900"/>
                </a:solidFill>
              </a:rPr>
              <a:t>Altitudes de satélites </a:t>
            </a:r>
            <a:endParaRPr lang="pt-PT" sz="2000" dirty="0">
              <a:solidFill>
                <a:srgbClr val="FF99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109" y="4754562"/>
            <a:ext cx="1987550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749971" y="442801"/>
            <a:ext cx="6192688" cy="808459"/>
          </a:xfrm>
        </p:spPr>
        <p:txBody>
          <a:bodyPr/>
          <a:lstStyle/>
          <a:p>
            <a:r>
              <a:rPr lang="pt-PT" b="1" dirty="0"/>
              <a:t>CONCLUSÃO</a:t>
            </a:r>
            <a:br>
              <a:rPr lang="pt-PT" b="1" dirty="0"/>
            </a:b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48335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646EE1C4503824A9632234F99B2D2AB" ma:contentTypeVersion="27" ma:contentTypeDescription="Criar um novo documento." ma:contentTypeScope="" ma:versionID="934cd6991d1871eb240ce1e6dcd7ff50">
  <xsd:schema xmlns:xsd="http://www.w3.org/2001/XMLSchema" xmlns:xs="http://www.w3.org/2001/XMLSchema" xmlns:p="http://schemas.microsoft.com/office/2006/metadata/properties" xmlns:ns2="8cf94773-6c8f-4790-861d-5a6385a6e758" targetNamespace="http://schemas.microsoft.com/office/2006/metadata/properties" ma:root="true" ma:fieldsID="3a29ed10e20b1d7a3e139cc0ae54d326" ns2:_="">
    <xsd:import namespace="8cf94773-6c8f-4790-861d-5a6385a6e758"/>
    <xsd:element name="properties">
      <xsd:complexType>
        <xsd:sequence>
          <xsd:element name="documentManagement">
            <xsd:complexType>
              <xsd:all>
                <xsd:element ref="ns2:Projeto" minOccurs="0"/>
                <xsd:element ref="ns2:Projeto_x003a_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f94773-6c8f-4790-861d-5a6385a6e758" elementFormDefault="qualified">
    <xsd:import namespace="http://schemas.microsoft.com/office/2006/documentManagement/types"/>
    <xsd:import namespace="http://schemas.microsoft.com/office/infopath/2007/PartnerControls"/>
    <xsd:element name="Projeto" ma:index="9" nillable="true" ma:displayName="Projeto" ma:indexed="true" ma:list="{5f6fa6f8-ea82-4a40-875c-42f6688a0942}" ma:internalName="Projeto" ma:readOnly="false" ma:showField="Title">
      <xsd:simpleType>
        <xsd:restriction base="dms:Lookup"/>
      </xsd:simpleType>
    </xsd:element>
    <xsd:element name="Projeto_x003a_ID" ma:index="10" nillable="true" ma:displayName="Projeto:ID" ma:list="{5f6fa6f8-ea82-4a40-875c-42f6688a0942}" ma:internalName="Projeto_x003a_ID" ma:readOnly="true" ma:showField="ID" ma:web="bc0f98de-31e3-4e89-81f8-9ccd8dfa388d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to xmlns="8cf94773-6c8f-4790-861d-5a6385a6e758" xsi:nil="true"/>
  </documentManagement>
</p:properties>
</file>

<file path=customXml/itemProps1.xml><?xml version="1.0" encoding="utf-8"?>
<ds:datastoreItem xmlns:ds="http://schemas.openxmlformats.org/officeDocument/2006/customXml" ds:itemID="{82E06514-40C5-44A0-B755-6B54CDDA68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9E6938B-789F-4C79-B772-6BDC2257F4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f94773-6c8f-4790-861d-5a6385a6e7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45F928B-EE89-4074-939D-4E5766910701}">
  <ds:schemaRefs>
    <ds:schemaRef ds:uri="http://purl.org/dc/terms/"/>
    <ds:schemaRef ds:uri="http://schemas.microsoft.com/office/2006/documentManagement/types"/>
    <ds:schemaRef ds:uri="http://purl.org/dc/dcmitype/"/>
    <ds:schemaRef ds:uri="8cf94773-6c8f-4790-861d-5a6385a6e758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16881</TotalTime>
  <Words>468</Words>
  <Application>Microsoft Office PowerPoint</Application>
  <PresentationFormat>Apresentação no Ecrã (4:3)</PresentationFormat>
  <Paragraphs>75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1" baseType="lpstr">
      <vt:lpstr>Office Theme</vt:lpstr>
      <vt:lpstr>Apresentação do PowerPoint</vt:lpstr>
      <vt:lpstr>Resultados da aprendizagem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CONCLUSÃO 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Nuno Manoel</cp:lastModifiedBy>
  <cp:revision>249</cp:revision>
  <dcterms:created xsi:type="dcterms:W3CDTF">2011-12-12T15:36:58Z</dcterms:created>
  <dcterms:modified xsi:type="dcterms:W3CDTF">2016-07-01T10:34:44Z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0x0101009646EE1C4503824A9632234F99B2D2AB</vt:lpwstr>
  </property>
</Properties>
</file>