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3" r:id="rId2"/>
    <p:sldId id="257" r:id="rId3"/>
    <p:sldId id="259" r:id="rId4"/>
    <p:sldId id="260" r:id="rId5"/>
    <p:sldId id="274" r:id="rId6"/>
    <p:sldId id="275" r:id="rId7"/>
    <p:sldId id="261" r:id="rId8"/>
    <p:sldId id="258" r:id="rId9"/>
    <p:sldId id="262" r:id="rId10"/>
    <p:sldId id="263" r:id="rId11"/>
    <p:sldId id="271" r:id="rId12"/>
    <p:sldId id="264" r:id="rId13"/>
    <p:sldId id="266" r:id="rId14"/>
    <p:sldId id="265" r:id="rId15"/>
    <p:sldId id="267" r:id="rId16"/>
    <p:sldId id="272" r:id="rId17"/>
    <p:sldId id="268" r:id="rId18"/>
    <p:sldId id="270" r:id="rId19"/>
    <p:sldId id="269" r:id="rId20"/>
  </p:sldIdLst>
  <p:sldSz cx="9144000" cy="6858000" type="screen4x3"/>
  <p:notesSz cx="6858000" cy="9144000"/>
  <p:custDataLst>
    <p:tags r:id="rId2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866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6" Type="http://schemas.openxmlformats.org/officeDocument/2006/relationships/image" Target="../media/image33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6" Type="http://schemas.openxmlformats.org/officeDocument/2006/relationships/image" Target="../media/image44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image" Target="../media/image50.wmf"/><Relationship Id="rId7" Type="http://schemas.openxmlformats.org/officeDocument/2006/relationships/image" Target="../media/image47.wmf"/><Relationship Id="rId2" Type="http://schemas.openxmlformats.org/officeDocument/2006/relationships/image" Target="../media/image40.wmf"/><Relationship Id="rId1" Type="http://schemas.openxmlformats.org/officeDocument/2006/relationships/image" Target="../media/image49.wmf"/><Relationship Id="rId6" Type="http://schemas.openxmlformats.org/officeDocument/2006/relationships/image" Target="../media/image46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9" Type="http://schemas.openxmlformats.org/officeDocument/2006/relationships/image" Target="../media/image5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40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25-07-2016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83437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45068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oleObject" Target="../embeddings/oleObject7.bin"/><Relationship Id="rId18" Type="http://schemas.openxmlformats.org/officeDocument/2006/relationships/image" Target="../media/image21.png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4.bin"/><Relationship Id="rId12" Type="http://schemas.openxmlformats.org/officeDocument/2006/relationships/image" Target="../media/image16.wmf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8.bin"/><Relationship Id="rId10" Type="http://schemas.openxmlformats.org/officeDocument/2006/relationships/image" Target="../media/image15.wmf"/><Relationship Id="rId19" Type="http://schemas.openxmlformats.org/officeDocument/2006/relationships/image" Target="../media/image22.png"/><Relationship Id="rId4" Type="http://schemas.openxmlformats.org/officeDocument/2006/relationships/image" Target="../media/image19.png"/><Relationship Id="rId9" Type="http://schemas.openxmlformats.org/officeDocument/2006/relationships/oleObject" Target="../embeddings/oleObject5.bin"/><Relationship Id="rId1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32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9.wmf"/><Relationship Id="rId12" Type="http://schemas.openxmlformats.org/officeDocument/2006/relationships/oleObject" Target="../embeddings/oleObject13.bin"/><Relationship Id="rId17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4.png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31.wmf"/><Relationship Id="rId5" Type="http://schemas.openxmlformats.org/officeDocument/2006/relationships/image" Target="../media/image28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30.wmf"/><Relationship Id="rId1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43.wmf"/><Relationship Id="rId18" Type="http://schemas.openxmlformats.org/officeDocument/2006/relationships/oleObject" Target="../embeddings/oleObject27.bin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47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4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5" Type="http://schemas.openxmlformats.org/officeDocument/2006/relationships/image" Target="../media/image44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46.wmf"/><Relationship Id="rId4" Type="http://schemas.openxmlformats.org/officeDocument/2006/relationships/oleObject" Target="../embeddings/oleObject20.bin"/><Relationship Id="rId9" Type="http://schemas.openxmlformats.org/officeDocument/2006/relationships/image" Target="../media/image41.wmf"/><Relationship Id="rId14" Type="http://schemas.openxmlformats.org/officeDocument/2006/relationships/oleObject" Target="../embeddings/oleObject25.bin"/><Relationship Id="rId22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13" Type="http://schemas.openxmlformats.org/officeDocument/2006/relationships/image" Target="../media/image52.wmf"/><Relationship Id="rId18" Type="http://schemas.openxmlformats.org/officeDocument/2006/relationships/oleObject" Target="../embeddings/oleObject36.bin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54.wmf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33.bin"/><Relationship Id="rId17" Type="http://schemas.openxmlformats.org/officeDocument/2006/relationships/image" Target="../media/image4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5.bin"/><Relationship Id="rId20" Type="http://schemas.openxmlformats.org/officeDocument/2006/relationships/oleObject" Target="../embeddings/oleObject37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0.bin"/><Relationship Id="rId11" Type="http://schemas.openxmlformats.org/officeDocument/2006/relationships/image" Target="../media/image51.wmf"/><Relationship Id="rId5" Type="http://schemas.openxmlformats.org/officeDocument/2006/relationships/image" Target="../media/image49.wmf"/><Relationship Id="rId15" Type="http://schemas.openxmlformats.org/officeDocument/2006/relationships/image" Target="../media/image46.wmf"/><Relationship Id="rId10" Type="http://schemas.openxmlformats.org/officeDocument/2006/relationships/oleObject" Target="../embeddings/oleObject32.bin"/><Relationship Id="rId19" Type="http://schemas.openxmlformats.org/officeDocument/2006/relationships/image" Target="../media/image53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50.wmf"/><Relationship Id="rId14" Type="http://schemas.openxmlformats.org/officeDocument/2006/relationships/oleObject" Target="../embeddings/oleObject34.bin"/><Relationship Id="rId22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56.png"/><Relationship Id="rId5" Type="http://schemas.openxmlformats.org/officeDocument/2006/relationships/image" Target="../media/image55.wmf"/><Relationship Id="rId4" Type="http://schemas.openxmlformats.org/officeDocument/2006/relationships/oleObject" Target="../embeddings/oleObject38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13" Type="http://schemas.openxmlformats.org/officeDocument/2006/relationships/image" Target="../media/image60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7.wmf"/><Relationship Id="rId12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59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42.bin"/><Relationship Id="rId4" Type="http://schemas.openxmlformats.org/officeDocument/2006/relationships/oleObject" Target="../embeddings/oleObject39.bin"/><Relationship Id="rId9" Type="http://schemas.openxmlformats.org/officeDocument/2006/relationships/image" Target="../media/image58.wmf"/><Relationship Id="rId1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99592" y="1772816"/>
            <a:ext cx="7772400" cy="3168352"/>
          </a:xfrm>
          <a:solidFill>
            <a:srgbClr val="FF660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Estatística</a:t>
            </a: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4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762000" y="1596414"/>
            <a:ext cx="8077200" cy="18309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b="1" dirty="0" smtClean="0">
                <a:solidFill>
                  <a:srgbClr val="FF6600"/>
                </a:solidFill>
              </a:rPr>
              <a:t>Amostras bivariadas</a:t>
            </a:r>
          </a:p>
          <a:p>
            <a:r>
              <a:rPr lang="pt-PT" b="1" dirty="0" smtClean="0">
                <a:solidFill>
                  <a:srgbClr val="FF6600"/>
                </a:solidFill>
              </a:rPr>
              <a:t>Reta de mínimos quadrados</a:t>
            </a:r>
          </a:p>
          <a:p>
            <a:r>
              <a:rPr lang="pt-PT" b="1" dirty="0" smtClean="0">
                <a:solidFill>
                  <a:srgbClr val="FF6600"/>
                </a:solidFill>
              </a:rPr>
              <a:t>Coeficiente de correlação </a:t>
            </a:r>
            <a:r>
              <a:rPr lang="pt-PT" dirty="0" smtClean="0">
                <a:solidFill>
                  <a:srgbClr val="000000"/>
                </a:solidFill>
              </a:rPr>
              <a:t>	</a:t>
            </a:r>
          </a:p>
          <a:p>
            <a:endParaRPr lang="pt-PT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4" name="Imagem 3"/>
          <p:cNvPicPr/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856" r="1"/>
          <a:stretch/>
        </p:blipFill>
        <p:spPr bwMode="auto">
          <a:xfrm>
            <a:off x="4096986" y="3573016"/>
            <a:ext cx="4190069" cy="235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3454766" y="404664"/>
            <a:ext cx="2706190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Amostras bivariadas</a:t>
            </a:r>
            <a:endParaRPr lang="pt-PT" sz="2000" b="1" dirty="0">
              <a:solidFill>
                <a:schemeClr val="bg2"/>
              </a:solidFill>
            </a:endParaRPr>
          </a:p>
        </p:txBody>
      </p:sp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3701089"/>
              </p:ext>
            </p:extLst>
          </p:nvPr>
        </p:nvGraphicFramePr>
        <p:xfrm>
          <a:off x="1997441" y="3546143"/>
          <a:ext cx="29146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Equation" r:id="rId4" imgW="2057400" imgH="253800" progId="Equation.DSMT4">
                  <p:embed/>
                </p:oleObj>
              </mc:Choice>
              <mc:Fallback>
                <p:oleObj name="Equation" r:id="rId4" imgW="2057400" imgH="253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97441" y="3546143"/>
                        <a:ext cx="2914650" cy="360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663005" y="3356992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solidFill>
                  <a:srgbClr val="002060"/>
                </a:solidFill>
              </a:rPr>
              <a:t>Exemplo</a:t>
            </a:r>
            <a:endParaRPr lang="pt-PT" sz="1600" b="1" dirty="0">
              <a:solidFill>
                <a:srgbClr val="002060"/>
              </a:solidFill>
            </a:endParaRPr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05" y="4330216"/>
            <a:ext cx="7816541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6" name="Picture 2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808126" cy="2058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24" y="5157192"/>
            <a:ext cx="7372350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403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693372"/>
              </p:ext>
            </p:extLst>
          </p:nvPr>
        </p:nvGraphicFramePr>
        <p:xfrm>
          <a:off x="1204045" y="4077072"/>
          <a:ext cx="398621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1" name="Equation" r:id="rId4" imgW="2806560" imgH="253800" progId="Equation.DSMT4">
                  <p:embed/>
                </p:oleObj>
              </mc:Choice>
              <mc:Fallback>
                <p:oleObj name="Equation" r:id="rId4" imgW="280656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4045" y="4077072"/>
                        <a:ext cx="398621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204045" y="3501008"/>
            <a:ext cx="1039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solidFill>
                  <a:srgbClr val="002060"/>
                </a:solidFill>
              </a:rPr>
              <a:t>Exemplo</a:t>
            </a:r>
            <a:endParaRPr lang="pt-PT" sz="1600" b="1" dirty="0">
              <a:solidFill>
                <a:srgbClr val="002060"/>
              </a:solidFill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3707904" y="409278"/>
            <a:ext cx="2337499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Nuvem de pontos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54" y="1350229"/>
            <a:ext cx="8084202" cy="1790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670285"/>
            <a:ext cx="3103902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7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3635896" y="418803"/>
            <a:ext cx="2334550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Correlação linear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810625" cy="324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4109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828" y="570011"/>
            <a:ext cx="5759524" cy="383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45231" y="4581128"/>
            <a:ext cx="84969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No exemplo da </a:t>
            </a:r>
            <a:r>
              <a:rPr lang="pt-PT" b="1" dirty="0"/>
              <a:t>página </a:t>
            </a:r>
            <a:r>
              <a:rPr lang="pt-PT" b="1" dirty="0" smtClean="0"/>
              <a:t>157</a:t>
            </a:r>
            <a:r>
              <a:rPr lang="pt-PT" dirty="0" smtClean="0"/>
              <a:t>, </a:t>
            </a:r>
            <a:r>
              <a:rPr lang="pt-PT" dirty="0"/>
              <a:t>é possível observar que à medida que </a:t>
            </a:r>
            <a:r>
              <a:rPr lang="pt-PT" b="1" dirty="0"/>
              <a:t>o número de </a:t>
            </a:r>
            <a:r>
              <a:rPr lang="pt-PT" b="1" dirty="0" smtClean="0"/>
              <a:t>alunos por </a:t>
            </a:r>
            <a:r>
              <a:rPr lang="pt-PT" b="1" dirty="0"/>
              <a:t>departamento aumenta</a:t>
            </a:r>
            <a:r>
              <a:rPr lang="pt-PT" dirty="0"/>
              <a:t>, </a:t>
            </a:r>
            <a:r>
              <a:rPr lang="pt-PT" b="1" dirty="0"/>
              <a:t>também tende a aumentar o orçamento atribuído a estes departamentos</a:t>
            </a:r>
            <a:r>
              <a:rPr lang="pt-PT" dirty="0"/>
              <a:t>.</a:t>
            </a:r>
          </a:p>
          <a:p>
            <a:r>
              <a:rPr lang="pt-PT" dirty="0"/>
              <a:t>Neste caso, diz-se que as </a:t>
            </a:r>
            <a:r>
              <a:rPr lang="pt-PT" b="1" dirty="0"/>
              <a:t>variáveis </a:t>
            </a:r>
            <a:r>
              <a:rPr lang="pt-PT" dirty="0"/>
              <a:t>são </a:t>
            </a:r>
            <a:r>
              <a:rPr lang="pt-PT" b="1" dirty="0"/>
              <a:t>positivamente correlacionadas </a:t>
            </a:r>
            <a:r>
              <a:rPr lang="pt-PT" dirty="0"/>
              <a:t>ou que</a:t>
            </a:r>
          </a:p>
          <a:p>
            <a:r>
              <a:rPr lang="pt-PT" dirty="0"/>
              <a:t>existe </a:t>
            </a:r>
            <a:r>
              <a:rPr lang="pt-PT" b="1" dirty="0"/>
              <a:t>correlação positiva </a:t>
            </a:r>
            <a:r>
              <a:rPr lang="pt-PT" dirty="0"/>
              <a:t>entre as variáveis. Também se verifica que os pontos se </a:t>
            </a:r>
            <a:r>
              <a:rPr lang="pt-PT" dirty="0" smtClean="0"/>
              <a:t>concentram em </a:t>
            </a:r>
            <a:r>
              <a:rPr lang="pt-PT" dirty="0"/>
              <a:t>torno de uma reta.</a:t>
            </a:r>
          </a:p>
        </p:txBody>
      </p:sp>
    </p:spTree>
    <p:extLst>
      <p:ext uri="{BB962C8B-B14F-4D97-AF65-F5344CB8AC3E}">
        <p14:creationId xmlns:p14="http://schemas.microsoft.com/office/powerpoint/2010/main" val="2835615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Marcador de Posição de Conteúdo 2"/>
              <p:cNvSpPr txBox="1">
                <a:spLocks/>
              </p:cNvSpPr>
              <p:nvPr/>
            </p:nvSpPr>
            <p:spPr>
              <a:xfrm>
                <a:off x="971600" y="4653136"/>
                <a:ext cx="7920000" cy="166954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rgbClr val="555555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accent3">
                        <a:lumMod val="7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accent4">
                        <a:lumMod val="60000"/>
                        <a:lumOff val="40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accent4">
                        <a:lumMod val="75000"/>
                      </a:schemeClr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itchFamily="34" charset="0"/>
                  <a:buNone/>
                </a:pPr>
                <a:r>
                  <a:rPr lang="pt-PT" sz="2000" dirty="0" smtClean="0">
                    <a:solidFill>
                      <a:srgbClr val="000000"/>
                    </a:solidFill>
                  </a:rPr>
                  <a:t>A </a:t>
                </a:r>
                <a:r>
                  <a:rPr lang="pt-PT" sz="2000" dirty="0">
                    <a:solidFill>
                      <a:srgbClr val="000000"/>
                    </a:solidFill>
                  </a:rPr>
                  <a:t>reta de mínimos quadrados é aquela para a qual é mínima a soma dos quadrados dos desvios verticais, ou seja, é aquela cujo declive </a:t>
                </a:r>
                <a14:m>
                  <m:oMath xmlns:m="http://schemas.openxmlformats.org/officeDocument/2006/math">
                    <m:r>
                      <a:rPr lang="pt-PT" sz="2000" i="1" dirty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pt-PT" sz="2000" dirty="0">
                    <a:solidFill>
                      <a:srgbClr val="000000"/>
                    </a:solidFill>
                  </a:rPr>
                  <a:t> e ordenada na origem </a:t>
                </a:r>
                <a14:m>
                  <m:oMath xmlns:m="http://schemas.openxmlformats.org/officeDocument/2006/math">
                    <m:r>
                      <a:rPr lang="pt-PT" sz="2000" i="1" dirty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</m:oMath>
                </a14:m>
                <a:r>
                  <a:rPr lang="pt-PT" sz="2000" dirty="0">
                    <a:solidFill>
                      <a:srgbClr val="000000"/>
                    </a:solidFill>
                  </a:rPr>
                  <a:t> são tais que a </a:t>
                </a:r>
                <a:r>
                  <a:rPr lang="pt-PT" sz="2000" dirty="0" smtClean="0">
                    <a:solidFill>
                      <a:srgbClr val="000000"/>
                    </a:solidFill>
                  </a:rPr>
                  <a:t>função</a:t>
                </a:r>
              </a:p>
              <a:p>
                <a:pPr marL="0" indent="0">
                  <a:spcBef>
                    <a:spcPts val="1200"/>
                  </a:spcBef>
                  <a:buFont typeface="Arial" pitchFamily="34" charset="0"/>
                  <a:buNone/>
                </a:pPr>
                <a:r>
                  <a:rPr lang="pt-PT" sz="2000" dirty="0" smtClean="0">
                    <a:solidFill>
                      <a:srgbClr val="000000"/>
                    </a:solidFill>
                  </a:rPr>
                  <a:t>                                             toma </a:t>
                </a:r>
                <a:r>
                  <a:rPr lang="pt-PT" sz="2000" dirty="0">
                    <a:solidFill>
                      <a:srgbClr val="000000"/>
                    </a:solidFill>
                  </a:rPr>
                  <a:t>o valor mínimo.</a:t>
                </a:r>
              </a:p>
              <a:p>
                <a:endParaRPr lang="pt-PT" sz="2000" dirty="0" smtClean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Marcador de Posição de Conteúd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4653136"/>
                <a:ext cx="7920000" cy="1669546"/>
              </a:xfrm>
              <a:prstGeom prst="rect">
                <a:avLst/>
              </a:prstGeom>
              <a:blipFill rotWithShape="1">
                <a:blip r:embed="rId4"/>
                <a:stretch>
                  <a:fillRect l="-769" t="-1460" r="-13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aixaDeTexto 5"/>
          <p:cNvSpPr txBox="1"/>
          <p:nvPr/>
        </p:nvSpPr>
        <p:spPr>
          <a:xfrm>
            <a:off x="614296" y="263691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2060"/>
                </a:solidFill>
              </a:rPr>
              <a:t>Exemplo</a:t>
            </a:r>
            <a:endParaRPr lang="pt-PT" b="1" dirty="0">
              <a:solidFill>
                <a:srgbClr val="002060"/>
              </a:solidFill>
            </a:endParaRPr>
          </a:p>
        </p:txBody>
      </p:sp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4687306"/>
              </p:ext>
            </p:extLst>
          </p:nvPr>
        </p:nvGraphicFramePr>
        <p:xfrm>
          <a:off x="4572000" y="3688756"/>
          <a:ext cx="1142504" cy="342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3" name="Equation" r:id="rId5" imgW="761669" imgH="228501" progId="Equation.DSMT4">
                  <p:embed/>
                </p:oleObj>
              </mc:Choice>
              <mc:Fallback>
                <p:oleObj name="Equation" r:id="rId5" imgW="761669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688756"/>
                        <a:ext cx="1142504" cy="342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152378"/>
              </p:ext>
            </p:extLst>
          </p:nvPr>
        </p:nvGraphicFramePr>
        <p:xfrm>
          <a:off x="6103687" y="3653745"/>
          <a:ext cx="13144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4" name="Equation" r:id="rId7" imgW="876240" imgH="228600" progId="Equation.DSMT4">
                  <p:embed/>
                </p:oleObj>
              </mc:Choice>
              <mc:Fallback>
                <p:oleObj name="Equation" r:id="rId7" imgW="87624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3687" y="3653745"/>
                        <a:ext cx="131445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1629483"/>
              </p:ext>
            </p:extLst>
          </p:nvPr>
        </p:nvGraphicFramePr>
        <p:xfrm>
          <a:off x="4588868" y="4177459"/>
          <a:ext cx="13144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5" name="Equation" r:id="rId9" imgW="876300" imgH="228600" progId="Equation.DSMT4">
                  <p:embed/>
                </p:oleObj>
              </mc:Choice>
              <mc:Fallback>
                <p:oleObj name="Equation" r:id="rId9" imgW="8763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8868" y="4177459"/>
                        <a:ext cx="131445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719631"/>
              </p:ext>
            </p:extLst>
          </p:nvPr>
        </p:nvGraphicFramePr>
        <p:xfrm>
          <a:off x="6091715" y="4177459"/>
          <a:ext cx="12001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6" name="Equation" r:id="rId11" imgW="800100" imgH="228600" progId="Equation.DSMT4">
                  <p:embed/>
                </p:oleObj>
              </mc:Choice>
              <mc:Fallback>
                <p:oleObj name="Equation" r:id="rId11" imgW="8001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1715" y="4177459"/>
                        <a:ext cx="1200150" cy="34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116495"/>
              </p:ext>
            </p:extLst>
          </p:nvPr>
        </p:nvGraphicFramePr>
        <p:xfrm>
          <a:off x="7562161" y="4182177"/>
          <a:ext cx="590294" cy="342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7" name="Equation" r:id="rId13" imgW="393529" imgH="228501" progId="Equation.DSMT4">
                  <p:embed/>
                </p:oleObj>
              </mc:Choice>
              <mc:Fallback>
                <p:oleObj name="Equation" r:id="rId13" imgW="393529" imgH="228501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2161" y="4182177"/>
                        <a:ext cx="590294" cy="3427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1173407"/>
              </p:ext>
            </p:extLst>
          </p:nvPr>
        </p:nvGraphicFramePr>
        <p:xfrm>
          <a:off x="4644008" y="3011200"/>
          <a:ext cx="1085850" cy="303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38" name="Equation" r:id="rId15" imgW="723600" imgH="203040" progId="Equation.DSMT4">
                  <p:embed/>
                </p:oleObj>
              </mc:Choice>
              <mc:Fallback>
                <p:oleObj name="Equation" r:id="rId15" imgW="7236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011200"/>
                        <a:ext cx="1085850" cy="303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194" name="Picture 12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72" y="1052736"/>
            <a:ext cx="84963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ângulo 15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3195" name="Picture 12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620" y="5674982"/>
            <a:ext cx="30861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08" name="Picture 136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835" y="2708920"/>
            <a:ext cx="2483125" cy="2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7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551032" y="3786188"/>
                <a:ext cx="790327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 smtClean="0">
                    <a:solidFill>
                      <a:srgbClr val="000000"/>
                    </a:solidFill>
                  </a:rPr>
                  <a:t>Mostra-se que, para </a:t>
                </a:r>
                <a14:m>
                  <m:oMath xmlns:m="http://schemas.openxmlformats.org/officeDocument/2006/math">
                    <m:r>
                      <a:rPr lang="pt-PT" i="1" dirty="0">
                        <a:solidFill>
                          <a:srgbClr val="000000"/>
                        </a:solidFill>
                        <a:latin typeface="Cambria Math"/>
                      </a:rPr>
                      <m:t>𝑏</m:t>
                    </m:r>
                    <m:r>
                      <a:rPr lang="pt-PT" i="1" dirty="0">
                        <a:solidFill>
                          <a:srgbClr val="000000"/>
                        </a:solidFill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pt-PT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pt-PT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𝑦</m:t>
                        </m:r>
                      </m:e>
                    </m:acc>
                    <m:r>
                      <a:rPr lang="pt-PT" i="1" dirty="0">
                        <a:solidFill>
                          <a:srgbClr val="000000"/>
                        </a:solidFill>
                        <a:latin typeface="Cambria Math"/>
                      </a:rPr>
                      <m:t>−</m:t>
                    </m:r>
                    <m:r>
                      <a:rPr lang="pt-PT" i="1" dirty="0">
                        <a:solidFill>
                          <a:srgbClr val="000000"/>
                        </a:solidFill>
                        <a:latin typeface="Cambria Math"/>
                      </a:rPr>
                      <m:t>𝑎</m:t>
                    </m:r>
                    <m:acc>
                      <m:accPr>
                        <m:chr m:val="̅"/>
                        <m:ctrlPr>
                          <a:rPr lang="pt-PT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pt-PT" i="1" dirty="0">
                            <a:solidFill>
                              <a:srgbClr val="0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pt-PT" b="0" i="1" dirty="0" smtClean="0">
                            <a:solidFill>
                              <a:srgbClr val="000000"/>
                            </a:solidFill>
                            <a:latin typeface="Cambria Math"/>
                          </a:rPr>
                          <m:t> </m:t>
                        </m:r>
                      </m:e>
                    </m:acc>
                  </m:oMath>
                </a14:m>
                <a:r>
                  <a:rPr lang="pt-PT" dirty="0">
                    <a:solidFill>
                      <a:srgbClr val="000000"/>
                    </a:solidFill>
                  </a:rPr>
                  <a:t>, a função </a:t>
                </a:r>
                <a14:m>
                  <m:oMath xmlns:m="http://schemas.openxmlformats.org/officeDocument/2006/math">
                    <m:r>
                      <a:rPr lang="pt-PT" i="1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i="1">
                            <a:solidFill>
                              <a:srgbClr val="0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pt-PT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pt-PT" i="1">
                            <a:solidFill>
                              <a:srgbClr val="00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pt-PT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dirty="0">
                    <a:solidFill>
                      <a:srgbClr val="000000"/>
                    </a:solidFill>
                  </a:rPr>
                  <a:t> atinge o mínimo absoluto no ponto</a:t>
                </a:r>
                <a:r>
                  <a:rPr lang="pt-PT" dirty="0" smtClean="0">
                    <a:solidFill>
                      <a:srgbClr val="000000"/>
                    </a:solidFill>
                  </a:rPr>
                  <a:t>:</a:t>
                </a:r>
                <a:endParaRPr lang="pt-PT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032" y="3786188"/>
                <a:ext cx="7903275" cy="646331"/>
              </a:xfrm>
              <a:prstGeom prst="rect">
                <a:avLst/>
              </a:prstGeom>
              <a:blipFill rotWithShape="1">
                <a:blip r:embed="rId3"/>
                <a:stretch>
                  <a:fillRect l="-617" t="-4717" b="-1415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ângulo 9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32" y="2147888"/>
            <a:ext cx="841057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0831"/>
            <a:ext cx="901065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32519"/>
            <a:ext cx="1905000" cy="117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666953"/>
            <a:ext cx="834390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8983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8721644"/>
              </p:ext>
            </p:extLst>
          </p:nvPr>
        </p:nvGraphicFramePr>
        <p:xfrm>
          <a:off x="1117384" y="2276872"/>
          <a:ext cx="4745485" cy="527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2" name="Equation" r:id="rId4" imgW="3886200" imgH="431640" progId="Equation.DSMT4">
                  <p:embed/>
                </p:oleObj>
              </mc:Choice>
              <mc:Fallback>
                <p:oleObj name="Equation" r:id="rId4" imgW="38862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17384" y="2276872"/>
                        <a:ext cx="4745485" cy="5272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070383"/>
              </p:ext>
            </p:extLst>
          </p:nvPr>
        </p:nvGraphicFramePr>
        <p:xfrm>
          <a:off x="1178888" y="2708920"/>
          <a:ext cx="6659562" cy="769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3" name="Equation" r:id="rId6" imgW="5448240" imgH="634680" progId="Equation.DSMT4">
                  <p:embed/>
                </p:oleObj>
              </mc:Choice>
              <mc:Fallback>
                <p:oleObj name="Equation" r:id="rId6" imgW="5448240" imgH="634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8888" y="2708920"/>
                        <a:ext cx="6659562" cy="769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54796" y="1073352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Algumas demonstrações</a:t>
            </a:r>
            <a:r>
              <a:rPr lang="pt-PT" b="1" dirty="0" smtClean="0">
                <a:solidFill>
                  <a:srgbClr val="002060"/>
                </a:solidFill>
              </a:rPr>
              <a:t>:</a:t>
            </a:r>
            <a:endParaRPr lang="pt-PT" b="1" dirty="0">
              <a:solidFill>
                <a:srgbClr val="002060"/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graphicFrame>
        <p:nvGraphicFramePr>
          <p:cNvPr id="10" name="Objec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673603"/>
              </p:ext>
            </p:extLst>
          </p:nvPr>
        </p:nvGraphicFramePr>
        <p:xfrm>
          <a:off x="1547664" y="5862786"/>
          <a:ext cx="74009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4" name="Equation" r:id="rId8" imgW="5384520" imgH="431640" progId="Equation.DSMT4">
                  <p:embed/>
                </p:oleObj>
              </mc:Choice>
              <mc:Fallback>
                <p:oleObj name="Equation" r:id="rId8" imgW="538452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5862786"/>
                        <a:ext cx="74009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219737"/>
              </p:ext>
            </p:extLst>
          </p:nvPr>
        </p:nvGraphicFramePr>
        <p:xfrm>
          <a:off x="1029275" y="5286722"/>
          <a:ext cx="5062538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5" name="Equation" r:id="rId10" imgW="3682800" imgH="431640" progId="Equation.DSMT4">
                  <p:embed/>
                </p:oleObj>
              </mc:Choice>
              <mc:Fallback>
                <p:oleObj name="Equation" r:id="rId10" imgW="36828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9275" y="5286722"/>
                        <a:ext cx="5062538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7645261"/>
              </p:ext>
            </p:extLst>
          </p:nvPr>
        </p:nvGraphicFramePr>
        <p:xfrm>
          <a:off x="1033822" y="4710658"/>
          <a:ext cx="28797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6" name="Equation" r:id="rId12" imgW="2095200" imgH="431640" progId="Equation.DSMT4">
                  <p:embed/>
                </p:oleObj>
              </mc:Choice>
              <mc:Fallback>
                <p:oleObj name="Equation" r:id="rId12" imgW="20952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3822" y="4710658"/>
                        <a:ext cx="28797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5141"/>
              </p:ext>
            </p:extLst>
          </p:nvPr>
        </p:nvGraphicFramePr>
        <p:xfrm>
          <a:off x="4409498" y="4879379"/>
          <a:ext cx="960438" cy="27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7" name="Equation" r:id="rId14" imgW="698400" imgH="203040" progId="Equation.DSMT4">
                  <p:embed/>
                </p:oleObj>
              </mc:Choice>
              <mc:Fallback>
                <p:oleObj name="Equation" r:id="rId14" imgW="6984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9498" y="4879379"/>
                        <a:ext cx="960438" cy="27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7810007" y="6330806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0000"/>
                </a:solidFill>
              </a:rPr>
              <a:t>(continua)</a:t>
            </a:r>
            <a:endParaRPr lang="pt-PT" sz="1600" dirty="0">
              <a:solidFill>
                <a:srgbClr val="000000"/>
              </a:solidFill>
            </a:endParaRPr>
          </a:p>
        </p:txBody>
      </p:sp>
      <p:sp>
        <p:nvSpPr>
          <p:cNvPr id="15" name="Rectângulo 14"/>
          <p:cNvSpPr/>
          <p:nvPr/>
        </p:nvSpPr>
        <p:spPr>
          <a:xfrm>
            <a:off x="7956376" y="3331029"/>
            <a:ext cx="128794" cy="1246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ectângulo 16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24" t="50000" r="33505"/>
          <a:stretch/>
        </p:blipFill>
        <p:spPr bwMode="auto">
          <a:xfrm>
            <a:off x="838558" y="1442684"/>
            <a:ext cx="263842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5"/>
          <a:stretch/>
        </p:blipFill>
        <p:spPr bwMode="auto">
          <a:xfrm>
            <a:off x="971600" y="3687663"/>
            <a:ext cx="1905000" cy="103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7700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73008" y="1435717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Algumas demonstrações</a:t>
            </a:r>
            <a:r>
              <a:rPr lang="pt-PT" b="1" dirty="0" smtClean="0">
                <a:solidFill>
                  <a:srgbClr val="002060"/>
                </a:solidFill>
              </a:rPr>
              <a:t>:</a:t>
            </a:r>
            <a:endParaRPr lang="pt-PT" b="1" dirty="0">
              <a:solidFill>
                <a:srgbClr val="002060"/>
              </a:solidFill>
            </a:endParaRPr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>
              <a:solidFill>
                <a:srgbClr val="000000"/>
              </a:solidFill>
            </a:endParaRPr>
          </a:p>
        </p:txBody>
      </p:sp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187836"/>
              </p:ext>
            </p:extLst>
          </p:nvPr>
        </p:nvGraphicFramePr>
        <p:xfrm>
          <a:off x="1008063" y="2790825"/>
          <a:ext cx="31591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" name="Equation" r:id="rId4" imgW="2298600" imgH="431640" progId="Equation.DSMT4">
                  <p:embed/>
                </p:oleObj>
              </mc:Choice>
              <mc:Fallback>
                <p:oleObj name="Equation" r:id="rId4" imgW="229860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8063" y="2790825"/>
                        <a:ext cx="3159125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708338"/>
              </p:ext>
            </p:extLst>
          </p:nvPr>
        </p:nvGraphicFramePr>
        <p:xfrm>
          <a:off x="1021707" y="2100898"/>
          <a:ext cx="3665537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" name="Equation" r:id="rId6" imgW="2666880" imgH="431640" progId="Equation.DSMT4">
                  <p:embed/>
                </p:oleObj>
              </mc:Choice>
              <mc:Fallback>
                <p:oleObj name="Equation" r:id="rId6" imgW="26668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707" y="2100898"/>
                        <a:ext cx="3665537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83595"/>
              </p:ext>
            </p:extLst>
          </p:nvPr>
        </p:nvGraphicFramePr>
        <p:xfrm>
          <a:off x="1074738" y="3573463"/>
          <a:ext cx="6180137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" name="Equation" r:id="rId8" imgW="4394160" imgH="1854000" progId="Equation.DSMT4">
                  <p:embed/>
                </p:oleObj>
              </mc:Choice>
              <mc:Fallback>
                <p:oleObj name="Equation" r:id="rId8" imgW="4394160" imgH="18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3573463"/>
                        <a:ext cx="6180137" cy="259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021707" y="1805049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0000"/>
                </a:solidFill>
              </a:rPr>
              <a:t>(Continuação)</a:t>
            </a:r>
            <a:endParaRPr lang="pt-PT" sz="1600" dirty="0">
              <a:solidFill>
                <a:srgbClr val="000000"/>
              </a:solidFill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7810007" y="6055220"/>
            <a:ext cx="10967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0000"/>
                </a:solidFill>
              </a:rPr>
              <a:t>(continua)</a:t>
            </a:r>
            <a:endParaRPr lang="pt-PT" sz="1600" dirty="0">
              <a:solidFill>
                <a:srgbClr val="000000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827584" y="2210395"/>
                <a:ext cx="40114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dirty="0" smtClean="0">
                    <a:solidFill>
                      <a:srgbClr val="000000"/>
                    </a:solidFill>
                  </a:rPr>
                  <a:t>A função </a:t>
                </a:r>
                <a14:m>
                  <m:oMath xmlns:m="http://schemas.openxmlformats.org/officeDocument/2006/math">
                    <m:r>
                      <a:rPr lang="pt-PT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pt-PT" dirty="0" smtClean="0">
                    <a:solidFill>
                      <a:srgbClr val="000000"/>
                    </a:solidFill>
                  </a:rPr>
                  <a:t> atinge o mínimo no ponto:</a:t>
                </a:r>
                <a:endParaRPr lang="pt-PT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210395"/>
                <a:ext cx="4011419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1368" t="-8333" r="-608" b="-266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5876444"/>
              </p:ext>
            </p:extLst>
          </p:nvPr>
        </p:nvGraphicFramePr>
        <p:xfrm>
          <a:off x="3757613" y="2611438"/>
          <a:ext cx="162560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8" name="Equation" r:id="rId5" imgW="1155600" imgH="609480" progId="Equation.DSMT4">
                  <p:embed/>
                </p:oleObj>
              </mc:Choice>
              <mc:Fallback>
                <p:oleObj name="Equation" r:id="rId5" imgW="1155600" imgH="609480" progId="Equation.DSMT4">
                  <p:embed/>
                  <p:pic>
                    <p:nvPicPr>
                      <p:cNvPr id="0" name="Objecto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7613" y="2611438"/>
                        <a:ext cx="162560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827584" y="3650555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pois a derivada é nula nesse ponto e o </a:t>
            </a:r>
            <a:r>
              <a:rPr lang="pt-PT" dirty="0">
                <a:solidFill>
                  <a:srgbClr val="000000"/>
                </a:solidFill>
              </a:rPr>
              <a:t>gráfico de 𝑓 é </a:t>
            </a:r>
            <a:r>
              <a:rPr lang="pt-PT" dirty="0" smtClean="0">
                <a:solidFill>
                  <a:srgbClr val="000000"/>
                </a:solidFill>
              </a:rPr>
              <a:t>uma parábola </a:t>
            </a:r>
            <a:r>
              <a:rPr lang="pt-PT" dirty="0">
                <a:solidFill>
                  <a:srgbClr val="000000"/>
                </a:solidFill>
              </a:rPr>
              <a:t>com a </a:t>
            </a:r>
            <a:r>
              <a:rPr lang="pt-PT" dirty="0" smtClean="0">
                <a:solidFill>
                  <a:srgbClr val="000000"/>
                </a:solidFill>
              </a:rPr>
              <a:t>concavidade voltada </a:t>
            </a:r>
            <a:r>
              <a:rPr lang="pt-PT" dirty="0">
                <a:solidFill>
                  <a:srgbClr val="000000"/>
                </a:solidFill>
              </a:rPr>
              <a:t>para cima</a:t>
            </a:r>
            <a:r>
              <a:rPr lang="pt-PT" dirty="0" smtClean="0">
                <a:solidFill>
                  <a:srgbClr val="000000"/>
                </a:solidFill>
              </a:rPr>
              <a:t>.</a:t>
            </a:r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773008" y="1435717"/>
            <a:ext cx="300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>
                <a:solidFill>
                  <a:srgbClr val="002060"/>
                </a:solidFill>
              </a:rPr>
              <a:t>Algumas demonstrações</a:t>
            </a:r>
            <a:r>
              <a:rPr lang="pt-PT" b="1" dirty="0" smtClean="0">
                <a:solidFill>
                  <a:srgbClr val="002060"/>
                </a:solidFill>
              </a:rPr>
              <a:t>:</a:t>
            </a:r>
            <a:endParaRPr lang="pt-PT" b="1" dirty="0">
              <a:solidFill>
                <a:srgbClr val="00206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021707" y="1805049"/>
            <a:ext cx="14718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0000"/>
                </a:solidFill>
              </a:rPr>
              <a:t>(Continuação)</a:t>
            </a:r>
            <a:endParaRPr lang="pt-PT" sz="1600" dirty="0">
              <a:solidFill>
                <a:srgbClr val="000000"/>
              </a:solidFill>
            </a:endParaRPr>
          </a:p>
        </p:txBody>
      </p:sp>
      <p:graphicFrame>
        <p:nvGraphicFramePr>
          <p:cNvPr id="15" name="Objec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2139433"/>
              </p:ext>
            </p:extLst>
          </p:nvPr>
        </p:nvGraphicFramePr>
        <p:xfrm>
          <a:off x="2735263" y="5456238"/>
          <a:ext cx="3448050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9" name="Equation" r:id="rId7" imgW="2450880" imgH="609480" progId="Equation.DSMT4">
                  <p:embed/>
                </p:oleObj>
              </mc:Choice>
              <mc:Fallback>
                <p:oleObj name="Equation" r:id="rId7" imgW="245088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5263" y="5456238"/>
                        <a:ext cx="3448050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CaixaDeTexto 16"/>
          <p:cNvSpPr txBox="1"/>
          <p:nvPr/>
        </p:nvSpPr>
        <p:spPr>
          <a:xfrm>
            <a:off x="811313" y="4726885"/>
            <a:ext cx="7488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Desta demonstração, vamos reter a seguinte igualdade que mais à frente será útil:</a:t>
            </a:r>
            <a:endParaRPr lang="pt-PT" dirty="0">
              <a:solidFill>
                <a:srgbClr val="000000"/>
              </a:solidFill>
            </a:endParaRPr>
          </a:p>
          <a:p>
            <a:r>
              <a:rPr lang="pt-PT" dirty="0" smtClean="0">
                <a:solidFill>
                  <a:srgbClr val="000000"/>
                </a:solidFill>
              </a:rPr>
              <a:t> </a:t>
            </a:r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14" name="Rectângulo 13"/>
          <p:cNvSpPr/>
          <p:nvPr/>
        </p:nvSpPr>
        <p:spPr>
          <a:xfrm>
            <a:off x="7740352" y="4172195"/>
            <a:ext cx="128794" cy="1246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Rectângulo 15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89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430421"/>
              </p:ext>
            </p:extLst>
          </p:nvPr>
        </p:nvGraphicFramePr>
        <p:xfrm>
          <a:off x="2241550" y="2332038"/>
          <a:ext cx="72390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0" name="Equation" r:id="rId4" imgW="482400" imgH="190440" progId="Equation.DSMT4">
                  <p:embed/>
                </p:oleObj>
              </mc:Choice>
              <mc:Fallback>
                <p:oleObj name="Equation" r:id="rId4" imgW="48240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550" y="2332038"/>
                        <a:ext cx="72390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418564"/>
              </p:ext>
            </p:extLst>
          </p:nvPr>
        </p:nvGraphicFramePr>
        <p:xfrm>
          <a:off x="1209301" y="1830419"/>
          <a:ext cx="29146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1" name="Equation" r:id="rId6" imgW="2057400" imgH="253800" progId="Equation.DSMT4">
                  <p:embed/>
                </p:oleObj>
              </mc:Choice>
              <mc:Fallback>
                <p:oleObj name="Equation" r:id="rId6" imgW="2057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9301" y="1830419"/>
                        <a:ext cx="291465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65829"/>
              </p:ext>
            </p:extLst>
          </p:nvPr>
        </p:nvGraphicFramePr>
        <p:xfrm>
          <a:off x="3208338" y="2333625"/>
          <a:ext cx="723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2" name="Equation" r:id="rId8" imgW="482400" imgH="203040" progId="Equation.DSMT4">
                  <p:embed/>
                </p:oleObj>
              </mc:Choice>
              <mc:Fallback>
                <p:oleObj name="Equation" r:id="rId8" imgW="4824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8338" y="2333625"/>
                        <a:ext cx="7239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4068603"/>
              </p:ext>
            </p:extLst>
          </p:nvPr>
        </p:nvGraphicFramePr>
        <p:xfrm>
          <a:off x="2974975" y="2901950"/>
          <a:ext cx="9334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3" name="Equation" r:id="rId10" imgW="622080" imgH="190440" progId="Equation.DSMT4">
                  <p:embed/>
                </p:oleObj>
              </mc:Choice>
              <mc:Fallback>
                <p:oleObj name="Equation" r:id="rId10" imgW="62208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975" y="2901950"/>
                        <a:ext cx="93345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65730"/>
              </p:ext>
            </p:extLst>
          </p:nvPr>
        </p:nvGraphicFramePr>
        <p:xfrm>
          <a:off x="1336899" y="2339891"/>
          <a:ext cx="51435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4" name="Equation" r:id="rId12" imgW="342720" imgH="177480" progId="Equation.DSMT4">
                  <p:embed/>
                </p:oleObj>
              </mc:Choice>
              <mc:Fallback>
                <p:oleObj name="Equation" r:id="rId12" imgW="3427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6899" y="2339891"/>
                        <a:ext cx="514350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7933364"/>
              </p:ext>
            </p:extLst>
          </p:nvPr>
        </p:nvGraphicFramePr>
        <p:xfrm>
          <a:off x="1393825" y="2730500"/>
          <a:ext cx="11430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5" name="Equation" r:id="rId14" imgW="761760" imgH="431640" progId="Equation.DSMT4">
                  <p:embed/>
                </p:oleObj>
              </mc:Choice>
              <mc:Fallback>
                <p:oleObj name="Equation" r:id="rId14" imgW="76176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3825" y="2730500"/>
                        <a:ext cx="114300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2425132"/>
              </p:ext>
            </p:extLst>
          </p:nvPr>
        </p:nvGraphicFramePr>
        <p:xfrm>
          <a:off x="993775" y="3509963"/>
          <a:ext cx="310515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6" name="Equation" r:id="rId16" imgW="2070000" imgH="609480" progId="Equation.DSMT4">
                  <p:embed/>
                </p:oleObj>
              </mc:Choice>
              <mc:Fallback>
                <p:oleObj name="Equation" r:id="rId16" imgW="2070000" imgH="609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3509963"/>
                        <a:ext cx="310515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46654"/>
              </p:ext>
            </p:extLst>
          </p:nvPr>
        </p:nvGraphicFramePr>
        <p:xfrm>
          <a:off x="1343147" y="4667072"/>
          <a:ext cx="1504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7" name="Equation" r:id="rId18" imgW="1002960" imgH="393480" progId="Equation.DSMT4">
                  <p:embed/>
                </p:oleObj>
              </mc:Choice>
              <mc:Fallback>
                <p:oleObj name="Equation" r:id="rId18" imgW="10029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3147" y="4667072"/>
                        <a:ext cx="1504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7378768"/>
              </p:ext>
            </p:extLst>
          </p:nvPr>
        </p:nvGraphicFramePr>
        <p:xfrm>
          <a:off x="5645466" y="5331419"/>
          <a:ext cx="12001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98" name="Equation" r:id="rId20" imgW="799920" imgH="393480" progId="Equation.DSMT4">
                  <p:embed/>
                </p:oleObj>
              </mc:Choice>
              <mc:Fallback>
                <p:oleObj name="Equation" r:id="rId20" imgW="799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466" y="5331419"/>
                        <a:ext cx="12001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1209301" y="5442028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Equação da reta de mínimos quadrados:</a:t>
            </a:r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905252" y="143016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2060"/>
                </a:solidFill>
              </a:rPr>
              <a:t>Exemplo</a:t>
            </a:r>
            <a:endParaRPr lang="pt-PT" b="1" dirty="0">
              <a:solidFill>
                <a:srgbClr val="002060"/>
              </a:solidFill>
            </a:endParaRPr>
          </a:p>
        </p:txBody>
      </p:sp>
      <p:sp>
        <p:nvSpPr>
          <p:cNvPr id="17" name="Rectângulo 16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6362" name="Picture 218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290" y="2564904"/>
            <a:ext cx="31039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905252" y="1430163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2060"/>
                </a:solidFill>
              </a:rPr>
              <a:t>Exemplo</a:t>
            </a:r>
            <a:endParaRPr lang="pt-PT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Objec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285414"/>
              </p:ext>
            </p:extLst>
          </p:nvPr>
        </p:nvGraphicFramePr>
        <p:xfrm>
          <a:off x="2084437" y="1976251"/>
          <a:ext cx="8191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3" name="Equation" r:id="rId4" imgW="545760" imgH="203040" progId="Equation.DSMT4">
                  <p:embed/>
                </p:oleObj>
              </mc:Choice>
              <mc:Fallback>
                <p:oleObj name="Equation" r:id="rId4" imgW="545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4437" y="1976251"/>
                        <a:ext cx="8191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106071"/>
              </p:ext>
            </p:extLst>
          </p:nvPr>
        </p:nvGraphicFramePr>
        <p:xfrm>
          <a:off x="2611502" y="1539484"/>
          <a:ext cx="29146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4" name="Equation" r:id="rId6" imgW="2057400" imgH="253800" progId="Equation.DSMT4">
                  <p:embed/>
                </p:oleObj>
              </mc:Choice>
              <mc:Fallback>
                <p:oleObj name="Equation" r:id="rId6" imgW="2057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1502" y="1539484"/>
                        <a:ext cx="291465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715660"/>
              </p:ext>
            </p:extLst>
          </p:nvPr>
        </p:nvGraphicFramePr>
        <p:xfrm>
          <a:off x="2978440" y="1966726"/>
          <a:ext cx="7429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5" name="Equation" r:id="rId8" imgW="495000" imgH="203040" progId="Equation.DSMT4">
                  <p:embed/>
                </p:oleObj>
              </mc:Choice>
              <mc:Fallback>
                <p:oleObj name="Equation" r:id="rId8" imgW="49500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8440" y="1966726"/>
                        <a:ext cx="7429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792316"/>
              </p:ext>
            </p:extLst>
          </p:nvPr>
        </p:nvGraphicFramePr>
        <p:xfrm>
          <a:off x="1389063" y="3427413"/>
          <a:ext cx="63627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6" name="Equation" r:id="rId10" imgW="4241520" imgH="558720" progId="Equation.DSMT4">
                  <p:embed/>
                </p:oleObj>
              </mc:Choice>
              <mc:Fallback>
                <p:oleObj name="Equation" r:id="rId10" imgW="4241520" imgH="558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9063" y="3427413"/>
                        <a:ext cx="63627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4581927"/>
              </p:ext>
            </p:extLst>
          </p:nvPr>
        </p:nvGraphicFramePr>
        <p:xfrm>
          <a:off x="1187527" y="2600006"/>
          <a:ext cx="46672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7" name="Equation" r:id="rId12" imgW="3111480" imgH="431640" progId="Equation.DSMT4">
                  <p:embed/>
                </p:oleObj>
              </mc:Choice>
              <mc:Fallback>
                <p:oleObj name="Equation" r:id="rId12" imgW="3111480" imgH="431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527" y="2600006"/>
                        <a:ext cx="4667250" cy="647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2809878"/>
              </p:ext>
            </p:extLst>
          </p:nvPr>
        </p:nvGraphicFramePr>
        <p:xfrm>
          <a:off x="1221178" y="5281878"/>
          <a:ext cx="15049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8" name="Equation" r:id="rId14" imgW="1002960" imgH="393480" progId="Equation.DSMT4">
                  <p:embed/>
                </p:oleObj>
              </mc:Choice>
              <mc:Fallback>
                <p:oleObj name="Equation" r:id="rId14" imgW="100296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1178" y="5281878"/>
                        <a:ext cx="15049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o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1862870"/>
              </p:ext>
            </p:extLst>
          </p:nvPr>
        </p:nvGraphicFramePr>
        <p:xfrm>
          <a:off x="5498308" y="5829347"/>
          <a:ext cx="1200150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19" name="Equation" r:id="rId16" imgW="799920" imgH="393480" progId="Equation.DSMT4">
                  <p:embed/>
                </p:oleObj>
              </mc:Choice>
              <mc:Fallback>
                <p:oleObj name="Equation" r:id="rId16" imgW="79992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8308" y="5829347"/>
                        <a:ext cx="1200150" cy="590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173678" y="5939956"/>
            <a:ext cx="435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Equação da reta de mínimos quadrados:</a:t>
            </a:r>
            <a:endParaRPr lang="pt-PT" dirty="0">
              <a:solidFill>
                <a:srgbClr val="000000"/>
              </a:solidFill>
            </a:endParaRPr>
          </a:p>
        </p:txBody>
      </p:sp>
      <p:graphicFrame>
        <p:nvGraphicFramePr>
          <p:cNvPr id="14" name="Objec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9069830"/>
              </p:ext>
            </p:extLst>
          </p:nvPr>
        </p:nvGraphicFramePr>
        <p:xfrm>
          <a:off x="1127125" y="4795838"/>
          <a:ext cx="184785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0" name="Equation" r:id="rId18" imgW="1231560" imgH="203040" progId="Equation.DSMT4">
                  <p:embed/>
                </p:oleObj>
              </mc:Choice>
              <mc:Fallback>
                <p:oleObj name="Equation" r:id="rId18" imgW="12315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7125" y="4795838"/>
                        <a:ext cx="184785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o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981988"/>
              </p:ext>
            </p:extLst>
          </p:nvPr>
        </p:nvGraphicFramePr>
        <p:xfrm>
          <a:off x="3036888" y="4646613"/>
          <a:ext cx="306705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21" name="Equation" r:id="rId20" imgW="2044440" imgH="419040" progId="Equation.DSMT4">
                  <p:embed/>
                </p:oleObj>
              </mc:Choice>
              <mc:Fallback>
                <p:oleObj name="Equation" r:id="rId20" imgW="204444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6888" y="4646613"/>
                        <a:ext cx="306705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6148092" y="4727739"/>
                <a:ext cx="282526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pt-PT" sz="1400" dirty="0" smtClean="0">
                    <a:solidFill>
                      <a:srgbClr val="000000"/>
                    </a:solidFill>
                  </a:rPr>
                  <a:t>(Minimizante, pois o gráfico de </a:t>
                </a:r>
                <a14:m>
                  <m:oMath xmlns:m="http://schemas.openxmlformats.org/officeDocument/2006/math">
                    <m:r>
                      <a:rPr lang="pt-PT" sz="1400" i="1" dirty="0" smtClean="0">
                        <a:solidFill>
                          <a:srgbClr val="0000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pt-PT" sz="1400" dirty="0" smtClean="0">
                    <a:solidFill>
                      <a:srgbClr val="000000"/>
                    </a:solidFill>
                  </a:rPr>
                  <a:t> </a:t>
                </a:r>
              </a:p>
              <a:p>
                <a:r>
                  <a:rPr lang="pt-PT" sz="1400" dirty="0" smtClean="0">
                    <a:solidFill>
                      <a:srgbClr val="000000"/>
                    </a:solidFill>
                  </a:rPr>
                  <a:t>é uma parábola com a </a:t>
                </a:r>
              </a:p>
              <a:p>
                <a:r>
                  <a:rPr lang="pt-PT" sz="1400" dirty="0" smtClean="0">
                    <a:solidFill>
                      <a:srgbClr val="000000"/>
                    </a:solidFill>
                  </a:rPr>
                  <a:t>Concavidade voltada para cima.)</a:t>
                </a:r>
                <a:endParaRPr lang="pt-PT" sz="1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092" y="4727739"/>
                <a:ext cx="2825261" cy="738664"/>
              </a:xfrm>
              <a:prstGeom prst="rect">
                <a:avLst/>
              </a:prstGeom>
              <a:blipFill rotWithShape="1">
                <a:blip r:embed="rId22"/>
                <a:stretch>
                  <a:fillRect l="-648" t="-826" b="-74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ângulo 16"/>
          <p:cNvSpPr/>
          <p:nvPr/>
        </p:nvSpPr>
        <p:spPr>
          <a:xfrm>
            <a:off x="3113942" y="418803"/>
            <a:ext cx="3618298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Reta de mínimos quadrados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1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796322" y="3791243"/>
            <a:ext cx="4237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0000"/>
                </a:solidFill>
              </a:rPr>
              <a:t>Demonstração </a:t>
            </a:r>
            <a:r>
              <a:rPr lang="pt-PT" dirty="0" smtClean="0">
                <a:solidFill>
                  <a:srgbClr val="000000"/>
                </a:solidFill>
              </a:rPr>
              <a:t>(da última igualdade)</a:t>
            </a:r>
            <a:r>
              <a:rPr lang="pt-PT" b="1" dirty="0" smtClean="0">
                <a:solidFill>
                  <a:srgbClr val="000000"/>
                </a:solidFill>
              </a:rPr>
              <a:t>:</a:t>
            </a:r>
            <a:endParaRPr lang="pt-PT" b="1" dirty="0">
              <a:solidFill>
                <a:srgbClr val="000000"/>
              </a:solidFill>
            </a:endParaRPr>
          </a:p>
        </p:txBody>
      </p:sp>
      <p:graphicFrame>
        <p:nvGraphicFramePr>
          <p:cNvPr id="5" name="Objec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541481"/>
              </p:ext>
            </p:extLst>
          </p:nvPr>
        </p:nvGraphicFramePr>
        <p:xfrm>
          <a:off x="1149350" y="4160838"/>
          <a:ext cx="6176963" cy="171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46" name="Equation" r:id="rId4" imgW="4775040" imgH="1320480" progId="Equation.DSMT4">
                  <p:embed/>
                </p:oleObj>
              </mc:Choice>
              <mc:Fallback>
                <p:oleObj name="Equation" r:id="rId4" imgW="4775040" imgH="1320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9350" y="4160838"/>
                        <a:ext cx="6176963" cy="171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39" name="Picture 4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38" y="1268760"/>
            <a:ext cx="8591550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ângulo 9"/>
          <p:cNvSpPr/>
          <p:nvPr/>
        </p:nvSpPr>
        <p:spPr>
          <a:xfrm>
            <a:off x="3143633" y="404664"/>
            <a:ext cx="3304110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Coeficiente de correlação</a:t>
            </a:r>
            <a:endParaRPr lang="pt-PT" sz="2000" b="1" dirty="0">
              <a:solidFill>
                <a:schemeClr val="bg2"/>
              </a:solidFill>
            </a:endParaRPr>
          </a:p>
        </p:txBody>
      </p:sp>
      <p:sp>
        <p:nvSpPr>
          <p:cNvPr id="11" name="Rectângulo 10"/>
          <p:cNvSpPr/>
          <p:nvPr/>
        </p:nvSpPr>
        <p:spPr>
          <a:xfrm>
            <a:off x="7524328" y="5661248"/>
            <a:ext cx="128794" cy="12469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635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971600" y="2924944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002060"/>
                </a:solidFill>
              </a:rPr>
              <a:t>Exemplo</a:t>
            </a:r>
            <a:endParaRPr lang="pt-PT" b="1" dirty="0">
              <a:solidFill>
                <a:srgbClr val="002060"/>
              </a:solidFill>
            </a:endParaRPr>
          </a:p>
        </p:txBody>
      </p:sp>
      <p:graphicFrame>
        <p:nvGraphicFramePr>
          <p:cNvPr id="6" name="Objec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822788"/>
              </p:ext>
            </p:extLst>
          </p:nvPr>
        </p:nvGraphicFramePr>
        <p:xfrm>
          <a:off x="2195736" y="2933914"/>
          <a:ext cx="29146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0" name="Equation" r:id="rId4" imgW="2057400" imgH="253800" progId="Equation.DSMT4">
                  <p:embed/>
                </p:oleObj>
              </mc:Choice>
              <mc:Fallback>
                <p:oleObj name="Equation" r:id="rId4" imgW="2057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736" y="2933914"/>
                        <a:ext cx="2914650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8384416"/>
              </p:ext>
            </p:extLst>
          </p:nvPr>
        </p:nvGraphicFramePr>
        <p:xfrm>
          <a:off x="1135063" y="3868738"/>
          <a:ext cx="819150" cy="28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1" name="Equation" r:id="rId6" imgW="545760" imgH="190440" progId="Equation.DSMT4">
                  <p:embed/>
                </p:oleObj>
              </mc:Choice>
              <mc:Fallback>
                <p:oleObj name="Equation" r:id="rId6" imgW="54576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35063" y="3868738"/>
                        <a:ext cx="819150" cy="285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747033"/>
              </p:ext>
            </p:extLst>
          </p:nvPr>
        </p:nvGraphicFramePr>
        <p:xfrm>
          <a:off x="2428875" y="3840163"/>
          <a:ext cx="93345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2" name="Equation" r:id="rId8" imgW="622080" imgH="228600" progId="Equation.DSMT4">
                  <p:embed/>
                </p:oleObj>
              </mc:Choice>
              <mc:Fallback>
                <p:oleObj name="Equation" r:id="rId8" imgW="62208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3840163"/>
                        <a:ext cx="93345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2368646"/>
              </p:ext>
            </p:extLst>
          </p:nvPr>
        </p:nvGraphicFramePr>
        <p:xfrm>
          <a:off x="3895725" y="3830638"/>
          <a:ext cx="9525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3" name="Equation" r:id="rId10" imgW="634680" imgH="241200" progId="Equation.DSMT4">
                  <p:embed/>
                </p:oleObj>
              </mc:Choice>
              <mc:Fallback>
                <p:oleObj name="Equation" r:id="rId10" imgW="634680" imgH="241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725" y="3830638"/>
                        <a:ext cx="952500" cy="361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o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100380"/>
              </p:ext>
            </p:extLst>
          </p:nvPr>
        </p:nvGraphicFramePr>
        <p:xfrm>
          <a:off x="3923928" y="4581128"/>
          <a:ext cx="2152650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54" name="Equation" r:id="rId12" imgW="1434960" imgH="469800" progId="Equation.DSMT4">
                  <p:embed/>
                </p:oleObj>
              </mc:Choice>
              <mc:Fallback>
                <p:oleObj name="Equation" r:id="rId12" imgW="1434960" imgH="469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3928" y="4581128"/>
                        <a:ext cx="2152650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319" name="Picture 10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60" y="1268760"/>
            <a:ext cx="8496300" cy="1047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ângulo 12"/>
          <p:cNvSpPr/>
          <p:nvPr/>
        </p:nvSpPr>
        <p:spPr>
          <a:xfrm>
            <a:off x="3143633" y="404664"/>
            <a:ext cx="3304110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Coeficiente de correlação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44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3143633" y="404664"/>
            <a:ext cx="3304110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Coeficiente de correlação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13" y="1246212"/>
            <a:ext cx="8677275" cy="499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18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08720"/>
            <a:ext cx="7632848" cy="5323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7402925" y="6182326"/>
            <a:ext cx="1394934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pt-PT" sz="2000" b="1" dirty="0" smtClean="0">
                <a:solidFill>
                  <a:schemeClr val="bg2"/>
                </a:solidFill>
              </a:rPr>
              <a:t>(Pág. 166)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4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6192688" cy="2021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08920"/>
            <a:ext cx="7056784" cy="387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68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773809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234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</TotalTime>
  <Words>324</Words>
  <Application>Microsoft Office PowerPoint</Application>
  <PresentationFormat>On-screen Show (4:3)</PresentationFormat>
  <Paragraphs>63</Paragraphs>
  <Slides>19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Equation</vt:lpstr>
      <vt:lpstr>Estatística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57</cp:revision>
  <dcterms:created xsi:type="dcterms:W3CDTF">2011-12-12T15:36:58Z</dcterms:created>
  <dcterms:modified xsi:type="dcterms:W3CDTF">2016-07-25T15:56:04Z</dcterms:modified>
</cp:coreProperties>
</file>