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99" r:id="rId5"/>
    <p:sldId id="300" r:id="rId6"/>
    <p:sldId id="301" r:id="rId7"/>
    <p:sldId id="305" r:id="rId8"/>
    <p:sldId id="306" r:id="rId9"/>
    <p:sldId id="313" r:id="rId10"/>
    <p:sldId id="310" r:id="rId11"/>
    <p:sldId id="314" r:id="rId12"/>
    <p:sldId id="311" r:id="rId13"/>
    <p:sldId id="307" r:id="rId14"/>
    <p:sldId id="308" r:id="rId15"/>
    <p:sldId id="309" r:id="rId16"/>
    <p:sldId id="312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79" autoAdjust="0"/>
    <p:restoredTop sz="94631"/>
  </p:normalViewPr>
  <p:slideViewPr>
    <p:cSldViewPr>
      <p:cViewPr varScale="1">
        <p:scale>
          <a:sx n="127" d="100"/>
          <a:sy n="127" d="100"/>
        </p:scale>
        <p:origin x="15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3439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293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872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23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098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1744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358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8570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784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66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155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15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4" Type="http://schemas.openxmlformats.org/officeDocument/2006/relationships/slide" Target="slide9.xml"/><Relationship Id="rId5" Type="http://schemas.openxmlformats.org/officeDocument/2006/relationships/slide" Target="slide10.xml"/><Relationship Id="rId6" Type="http://schemas.openxmlformats.org/officeDocument/2006/relationships/slide" Target="slide11.xml"/><Relationship Id="rId7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4" Type="http://schemas.openxmlformats.org/officeDocument/2006/relationships/slide" Target="slide15.xml"/><Relationship Id="rId5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Relationship Id="rId3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Cálculo combinatório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Propriedades das operações sobre conjuntos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5173"/>
                <a:ext cx="7416824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*Demonstre sucessivamente os resultados expressos nas seguintes alíneas: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1.1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Sendo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𝑞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proposições,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⇒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é equivalente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d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 também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pt-PT" sz="2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∨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1.2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Dados os conjuntos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se, e somente se,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 se, e somente se,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1.3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O conjunto vazio está contido em qualquer conjunto.</a:t>
                </a:r>
                <a:r>
                  <a:rPr lang="pt-PT" sz="2000" dirty="0">
                    <a:latin typeface="Cambria Math" charset="0"/>
                  </a:rPr>
                  <a:t>	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5173"/>
                <a:ext cx="7416824" cy="3323987"/>
              </a:xfrm>
              <a:prstGeom prst="rect">
                <a:avLst/>
              </a:prstGeom>
              <a:blipFill>
                <a:blip r:embed="rId2"/>
                <a:stretch>
                  <a:fillRect l="-822" r="-1150" b="-3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p:sp>
        <p:nvSpPr>
          <p:cNvPr id="2" name="Retângulo 1"/>
          <p:cNvSpPr/>
          <p:nvPr/>
        </p:nvSpPr>
        <p:spPr>
          <a:xfrm>
            <a:off x="3276261" y="302889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5" name="Retângulo 4"/>
          <p:cNvSpPr/>
          <p:nvPr/>
        </p:nvSpPr>
        <p:spPr>
          <a:xfrm>
            <a:off x="3849890" y="393305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6" name="Retângulo 5"/>
          <p:cNvSpPr/>
          <p:nvPr/>
        </p:nvSpPr>
        <p:spPr>
          <a:xfrm>
            <a:off x="6804653" y="43651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688540"/>
                <a:ext cx="8036669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1.1 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Através da tabela de verdade, provou-se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⇒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equivalente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também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∨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688540"/>
                <a:ext cx="8036669" cy="4247317"/>
              </a:xfrm>
              <a:prstGeom prst="rect">
                <a:avLst/>
              </a:prstGeom>
              <a:blipFill rotWithShape="0">
                <a:blip r:embed="rId2"/>
                <a:stretch>
                  <a:fillRect l="-759" b="-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4374101"/>
                  </p:ext>
                </p:extLst>
              </p:nvPr>
            </p:nvGraphicFramePr>
            <p:xfrm>
              <a:off x="639788" y="1772816"/>
              <a:ext cx="7964660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9964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809965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079955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877463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552434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  <a:gridCol w="1214948">
                      <a:extLst>
                        <a:ext uri="{9D8B030D-6E8A-4147-A177-3AD203B41FA5}">
                          <a16:colId xmlns="" xmlns:a16="http://schemas.microsoft.com/office/drawing/2014/main" val="20005"/>
                        </a:ext>
                      </a:extLst>
                    </a:gridCol>
                    <a:gridCol w="1619931">
                      <a:extLst>
                        <a:ext uri="{9D8B030D-6E8A-4147-A177-3AD203B41FA5}">
                          <a16:colId xmlns="" xmlns:a16="http://schemas.microsoft.com/office/drawing/2014/main" val="2000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PT" sz="2000" b="1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  <m:r>
                                      <a:rPr lang="pt-PT" sz="2000" b="1" i="1" smtClean="0">
                                        <a:latin typeface="Cambria Math"/>
                                        <a:ea typeface="Cambria Math"/>
                                      </a:rPr>
                                      <m:t>∧</m:t>
                                    </m:r>
                                    <m:r>
                                      <a:rPr lang="pt-PT" sz="2000" b="1" i="1" smtClean="0">
                                        <a:latin typeface="Cambria Math"/>
                                        <a:ea typeface="Cambria Math"/>
                                      </a:rPr>
                                      <m:t>𝒒</m:t>
                                    </m:r>
                                  </m:e>
                                </m:d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2000" b="1" i="1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pt-PT" sz="2000" b="1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b="1" i="1">
                                        <a:latin typeface="Cambria Math"/>
                                      </a:rPr>
                                      <m:t>𝒑</m:t>
                                    </m:r>
                                    <m:r>
                                      <a:rPr lang="pt-PT" sz="2000" b="1" i="1" smtClean="0">
                                        <a:latin typeface="Cambria Math"/>
                                        <a:ea typeface="Cambria Math"/>
                                      </a:rPr>
                                      <m:t>∨</m:t>
                                    </m:r>
                                    <m:r>
                                      <a:rPr lang="pt-PT" sz="2000" b="1" i="1">
                                        <a:latin typeface="Cambria Math"/>
                                        <a:ea typeface="Cambria Math"/>
                                      </a:rPr>
                                      <m:t>𝒒</m:t>
                                    </m:r>
                                  </m:e>
                                </m:d>
                                <m:r>
                                  <a:rPr lang="pt-PT" sz="2000" b="1" i="1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>
                              <a:latin typeface="Cambria Math" charset="0"/>
                            </a:rPr>
                            <a:t>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4374101"/>
                  </p:ext>
                </p:extLst>
              </p:nvPr>
            </p:nvGraphicFramePr>
            <p:xfrm>
              <a:off x="639788" y="1772816"/>
              <a:ext cx="7964660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9964"/>
                    <a:gridCol w="809965"/>
                    <a:gridCol w="1079955"/>
                    <a:gridCol w="877463"/>
                    <a:gridCol w="1552434"/>
                    <a:gridCol w="1214948"/>
                    <a:gridCol w="1619931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752" t="-1538" r="-886466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752" t="-1538" r="-786466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50847" t="-1538" r="-490960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8333" t="-1538" r="-503472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30588" t="-1538" r="-184314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21500" t="-1538" r="-135000" b="-4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92105" t="-1538" r="-1504" b="-429231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V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000" b="0" i="0" dirty="0" smtClean="0">
                              <a:latin typeface="Cambria Math" charset="0"/>
                            </a:rPr>
                            <a:t>F</a:t>
                          </a:r>
                          <a:endParaRPr lang="pt-PT" sz="2000" b="0" i="0" dirty="0">
                            <a:latin typeface="Cambria Math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Seta para baixo 2"/>
          <p:cNvSpPr/>
          <p:nvPr/>
        </p:nvSpPr>
        <p:spPr>
          <a:xfrm>
            <a:off x="2555776" y="1268760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latin typeface="Cambria Math" charset="0"/>
            </a:endParaRPr>
          </a:p>
        </p:txBody>
      </p:sp>
      <p:sp>
        <p:nvSpPr>
          <p:cNvPr id="7" name="Seta para baixo 6"/>
          <p:cNvSpPr/>
          <p:nvPr/>
        </p:nvSpPr>
        <p:spPr>
          <a:xfrm>
            <a:off x="4716016" y="1268760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latin typeface="Cambria Math" charset="0"/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7524328" y="1268760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>
              <a:latin typeface="Cambria Math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37496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36982"/>
                <a:ext cx="7532613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1.2</a:t>
                </a:r>
                <a:r>
                  <a:rPr lang="pt-PT" sz="2000" dirty="0">
                    <a:latin typeface="Cambria Math" charset="0"/>
                  </a:rPr>
                  <a:t> Sejam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conjuntos tais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⇒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Usando a alínea anterior e considerando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</a:rPr>
                      <m:t>: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𝑞</m:t>
                    </m:r>
                    <m:r>
                      <a:rPr lang="pt-PT" sz="2000" b="0" i="1" smtClean="0">
                        <a:latin typeface="Cambria Math"/>
                      </a:rPr>
                      <m:t>: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tem-se que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⇒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equivalente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é equivalente 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 smtClean="0">
                            <a:latin typeface="Cambria Math"/>
                            <a:ea typeface="Cambria Math"/>
                          </a:rPr>
                          <m:t>∨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⇒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equivalente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∩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é equivalente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se, e somente se,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se, e somente se,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36982"/>
                <a:ext cx="7532613" cy="4708981"/>
              </a:xfrm>
              <a:prstGeom prst="rect">
                <a:avLst/>
              </a:prstGeom>
              <a:blipFill rotWithShape="0">
                <a:blip r:embed="rId2"/>
                <a:stretch>
                  <a:fillRect l="-809" r="-809" b="-1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255161" y="5765194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116089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6552728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1.3</a:t>
                </a:r>
                <a:r>
                  <a:rPr lang="pt-PT" sz="2000" dirty="0">
                    <a:latin typeface="Cambria Math" charset="0"/>
                  </a:rPr>
                  <a:t> Seja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conjunto.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Por definição,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∅∩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=∅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Utilizando a alínea anterior, conclui-se 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∅⊂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 o conjunto vazio está contido em qualquer conjunto.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552728" cy="2400657"/>
              </a:xfrm>
              <a:prstGeom prst="rect">
                <a:avLst/>
              </a:prstGeom>
              <a:blipFill rotWithShape="0">
                <a:blip r:embed="rId2"/>
                <a:stretch>
                  <a:fillRect l="-930" b="-1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627403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7664"/>
                <a:ext cx="8036669" cy="3580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Considere subconjuntos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de um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. Simplifique as seguintes expressões, nomeando as propriedades aplicadas.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2.1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2.2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2.3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2.4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2.5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*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d>
                          <m:dPr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∩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𝐴</m:t>
                                    </m:r>
                                  </m:e>
                                </m:acc>
                              </m:e>
                            </m:acc>
                          </m:e>
                        </m:d>
                      </m:e>
                    </m:d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036669" cy="3580596"/>
              </a:xfrm>
              <a:prstGeom prst="rect">
                <a:avLst/>
              </a:prstGeom>
              <a:blipFill rotWithShape="0">
                <a:blip r:embed="rId2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p:sp>
        <p:nvSpPr>
          <p:cNvPr id="4" name="Retângulo 3"/>
          <p:cNvSpPr/>
          <p:nvPr/>
        </p:nvSpPr>
        <p:spPr>
          <a:xfrm>
            <a:off x="2483768" y="269066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5" name="Retângulo 4"/>
          <p:cNvSpPr/>
          <p:nvPr/>
        </p:nvSpPr>
        <p:spPr>
          <a:xfrm>
            <a:off x="2483768" y="3137907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6" name="Retângulo 5"/>
          <p:cNvSpPr/>
          <p:nvPr/>
        </p:nvSpPr>
        <p:spPr>
          <a:xfrm>
            <a:off x="2495987" y="358515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7" name="Retângulo 6"/>
          <p:cNvSpPr/>
          <p:nvPr/>
        </p:nvSpPr>
        <p:spPr>
          <a:xfrm>
            <a:off x="3106682" y="407005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227888" y="4599159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9995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5245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2.1</a:t>
                </a:r>
                <a:r>
                  <a:rPr lang="pt-PT" sz="2000" dirty="0">
                    <a:latin typeface="Cambria Math" charset="0"/>
                  </a:rPr>
                  <a:t> Usando, sucessivamente, a propriedade associativa da união, a definicão de complementar e a propriedade do elemento absorvente da união,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𝑩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𝑩</m:t>
                              </m:r>
                            </m:e>
                          </m:acc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𝑩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acc>
                            <m:accPr>
                              <m:chr m:val="̅"/>
                              <m:ctrlPr>
                                <a:rPr lang="pt-PT" sz="2000" b="1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 smtClean="0">
                                  <a:latin typeface="Cambria Math"/>
                                  <a:ea typeface="Cambria Math"/>
                                </a:rPr>
                                <m:t>𝑩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𝑼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𝑼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524501" cy="1938992"/>
              </a:xfrm>
              <a:prstGeom prst="rect">
                <a:avLst/>
              </a:prstGeom>
              <a:blipFill>
                <a:blip r:embed="rId2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652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236469" cy="2401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2.2</a:t>
                </a:r>
                <a:r>
                  <a:rPr lang="pt-PT" sz="2000" dirty="0">
                    <a:latin typeface="Cambria Math" charset="0"/>
                  </a:rPr>
                  <a:t> Usando, sucessivamente, a propriedade comutativa da interseção, a propriedade associativa da interseção, a definição de complementar e a propriedade do elemento absorvente da interseção,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𝑨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∩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𝑨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∩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𝑩</m:t>
                          </m:r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b="1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 smtClean="0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=∅∩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∅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236469" cy="2401748"/>
              </a:xfrm>
              <a:prstGeom prst="rect">
                <a:avLst/>
              </a:prstGeom>
              <a:blipFill>
                <a:blip r:embed="rId2"/>
                <a:stretch>
                  <a:fillRect l="-9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62168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668517" cy="19400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2.3</a:t>
                </a:r>
                <a:r>
                  <a:rPr lang="pt-PT" sz="2000" dirty="0">
                    <a:latin typeface="Cambria Math" charset="0"/>
                  </a:rPr>
                  <a:t> Usando, sucessivamente, a propriedade distributiva da união em relação à interseção, a definicão de complementar e a propriedade do elemento neutro da interseção,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𝑨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𝑩</m:t>
                          </m:r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∩</m:t>
                      </m:r>
                      <m:d>
                        <m:dPr>
                          <m:ctrlP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acc>
                            <m:accPr>
                              <m:chr m:val="̅"/>
                              <m:ctrlPr>
                                <a:rPr lang="pt-PT" sz="2000" b="1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 smtClean="0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𝑼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∪</m:t>
                      </m:r>
                      <m:r>
                        <a:rPr lang="pt-PT" sz="2000" b="1" i="1">
                          <a:latin typeface="Cambria Math"/>
                          <a:ea typeface="Cambria Math"/>
                        </a:rPr>
                        <m:t>𝑩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668517" cy="1940083"/>
              </a:xfrm>
              <a:prstGeom prst="rect">
                <a:avLst/>
              </a:prstGeom>
              <a:blipFill>
                <a:blip r:embed="rId2"/>
                <a:stretch>
                  <a:fillRect l="-914" r="-12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063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740525" cy="2401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2.4</a:t>
                </a:r>
                <a:r>
                  <a:rPr lang="pt-PT" sz="2000" dirty="0">
                    <a:latin typeface="Cambria Math" charset="0"/>
                  </a:rPr>
                  <a:t> Usando, sucessivamente, a propriedade distributiva da interseção em relação à união, a definição de complementar e a propriedade do elemento neutro da interseção,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</m:e>
                      </m:d>
                      <m:r>
                        <a:rPr lang="pt-PT" sz="2000" b="1" i="1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𝑩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∩</m:t>
                      </m:r>
                      <m:d>
                        <m:dPr>
                          <m:ctrlP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acc>
                            <m:accPr>
                              <m:chr m:val="̅"/>
                              <m:ctrlPr>
                                <a:rPr lang="pt-PT" sz="2000" b="1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1" i="1" smtClean="0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acc>
                        </m:e>
                      </m:d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𝑼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𝑩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740525" cy="2401748"/>
              </a:xfrm>
              <a:prstGeom prst="rect">
                <a:avLst/>
              </a:prstGeom>
              <a:blipFill>
                <a:blip r:embed="rId2"/>
                <a:stretch>
                  <a:fillRect l="-904" r="-18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22926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7532613" cy="4248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2.5</a:t>
                </a:r>
                <a:r>
                  <a:rPr lang="pt-PT" sz="2000" dirty="0">
                    <a:latin typeface="Cambria Math" charset="0"/>
                  </a:rPr>
                  <a:t> Usando, sucessivamente, a lei de De Morgan, a propriedade do complementar do complementar, a propriedade distributiva da interseção em relação à união, a propriedade da </a:t>
                </a:r>
                <a:r>
                  <a:rPr lang="pt-PT" sz="2000" dirty="0" err="1">
                    <a:latin typeface="Cambria Math" charset="0"/>
                  </a:rPr>
                  <a:t>idempotência</a:t>
                </a:r>
                <a:r>
                  <a:rPr lang="pt-PT" sz="2000" dirty="0">
                    <a:latin typeface="Cambria Math" charset="0"/>
                  </a:rPr>
                  <a:t>, a propriedade associativa da reunião, a definicão de complementar e a propriedade do elemento absorvente da reunião,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PT" sz="19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1900" b="1" i="1">
                              <a:latin typeface="Cambria Math"/>
                            </a:rPr>
                            <m:t>𝑨</m:t>
                          </m:r>
                          <m:r>
                            <a:rPr lang="pt-PT" sz="1900" b="1" i="1">
                              <a:latin typeface="Cambria Math"/>
                              <a:ea typeface="Cambria Math"/>
                            </a:rPr>
                            <m:t>∩</m:t>
                          </m:r>
                          <m:d>
                            <m:dPr>
                              <m:ctrlPr>
                                <a:rPr lang="pt-PT" sz="1900" b="1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pt-PT" sz="1900" b="1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pt-PT" sz="1900" b="1" i="1">
                                      <a:latin typeface="Cambria Math"/>
                                      <a:ea typeface="Cambria Math"/>
                                    </a:rPr>
                                    <m:t>𝑩</m:t>
                                  </m:r>
                                  <m:r>
                                    <a:rPr lang="pt-PT" sz="1900" b="1" i="1">
                                      <a:latin typeface="Cambria Math"/>
                                      <a:ea typeface="Cambria Math"/>
                                    </a:rPr>
                                    <m:t>∩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PT" sz="1900" b="1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PT" sz="1900" b="1" i="1">
                                          <a:latin typeface="Cambria Math"/>
                                          <a:ea typeface="Cambria Math"/>
                                        </a:rPr>
                                        <m:t>𝑨</m:t>
                                      </m:r>
                                    </m:e>
                                  </m:acc>
                                </m:e>
                              </m:acc>
                            </m:e>
                          </m:d>
                        </m:e>
                      </m:d>
                      <m:r>
                        <a:rPr lang="pt-PT" sz="1900" b="1" i="1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1900" b="1" i="1">
                              <a:latin typeface="Cambria Math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19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</m:e>
                      </m:acc>
                      <m:r>
                        <a:rPr lang="pt-PT" sz="1900" b="1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pt-PT" sz="1900" b="1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1900" b="1" i="1" smtClean="0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1900" b="1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d>
                            <m:dPr>
                              <m:ctrlPr>
                                <a:rPr lang="pt-PT" sz="1900" b="1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pt-PT" sz="1900" b="1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pt-PT" sz="1900" b="1" i="1" smtClean="0">
                                      <a:latin typeface="Cambria Math"/>
                                      <a:ea typeface="Cambria Math"/>
                                    </a:rPr>
                                    <m:t>𝑩</m:t>
                                  </m:r>
                                </m:e>
                              </m:acc>
                              <m:r>
                                <a:rPr lang="pt-PT" sz="1900" b="1" i="1" smtClean="0"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acc>
                                <m:accPr>
                                  <m:chr m:val="̅"/>
                                  <m:ctrlPr>
                                    <a:rPr lang="pt-PT" sz="1900" b="1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pt-PT" sz="1900" b="1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PT" sz="1900" b="1" i="1" smtClean="0">
                                          <a:latin typeface="Cambria Math"/>
                                          <a:ea typeface="Cambria Math"/>
                                        </a:rPr>
                                        <m:t>𝑨</m:t>
                                      </m:r>
                                    </m:e>
                                  </m:acc>
                                </m:e>
                              </m:acc>
                            </m:e>
                          </m:d>
                        </m:e>
                      </m:d>
                      <m:r>
                        <a:rPr lang="pt-PT" sz="1900" b="1" i="1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1900" b="1" i="1">
                              <a:latin typeface="Cambria Math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19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</m:e>
                      </m:acc>
                      <m:r>
                        <a:rPr lang="pt-PT" sz="1900" b="1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pt-PT" sz="1900" b="1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19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  <m:r>
                            <a:rPr lang="pt-PT" sz="1900" b="1" i="1">
                              <a:latin typeface="Cambria Math"/>
                              <a:ea typeface="Cambria Math"/>
                            </a:rPr>
                            <m:t>∩</m:t>
                          </m:r>
                          <m:d>
                            <m:dPr>
                              <m:ctrlPr>
                                <a:rPr lang="pt-PT" sz="1900" b="1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pt-PT" sz="1900" b="1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pt-PT" sz="1900" b="1" i="1">
                                      <a:latin typeface="Cambria Math"/>
                                      <a:ea typeface="Cambria Math"/>
                                    </a:rPr>
                                    <m:t>𝑩</m:t>
                                  </m:r>
                                </m:e>
                              </m:acc>
                              <m:r>
                                <a:rPr lang="pt-PT" sz="1900" b="1" i="1"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r>
                                <a:rPr lang="pt-PT" sz="1900" b="1" i="1" smtClean="0">
                                  <a:latin typeface="Cambria Math"/>
                                  <a:ea typeface="Cambria Math"/>
                                </a:rPr>
                                <m:t>𝑨</m:t>
                              </m:r>
                            </m:e>
                          </m:d>
                        </m:e>
                      </m:d>
                      <m:r>
                        <a:rPr lang="pt-PT" sz="1900" b="1" i="1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1900" b="1" i="1">
                              <a:latin typeface="Cambria Math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1900" b="1" i="1">
                              <a:latin typeface="Cambria Math"/>
                              <a:ea typeface="Cambria Math"/>
                            </a:rPr>
                            <m:t>𝑨</m:t>
                          </m:r>
                        </m:e>
                      </m:acc>
                      <m:r>
                        <a:rPr lang="pt-PT" sz="1900" b="1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1900" b="1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1900" b="1" dirty="0" smtClean="0">
                    <a:ea typeface="Cambria Math"/>
                  </a:rPr>
                  <a:t> 		          </a:t>
                </a:r>
                <a14:m>
                  <m:oMath xmlns:m="http://schemas.openxmlformats.org/officeDocument/2006/math">
                    <m:r>
                      <a:rPr lang="pt-PT" sz="1900" b="1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pt-PT" sz="1900" b="1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pt-PT" sz="1900" b="1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𝑨</m:t>
                            </m:r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acc>
                              <m:accPr>
                                <m:chr m:val="̅"/>
                                <m:ctrlPr>
                                  <a:rPr lang="pt-PT" sz="1900" b="1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pt-PT" sz="1900" b="1" i="1">
                                    <a:latin typeface="Cambria Math"/>
                                    <a:ea typeface="Cambria Math"/>
                                  </a:rPr>
                                  <m:t>𝑩</m:t>
                                </m:r>
                              </m:e>
                            </m:acc>
                          </m:e>
                        </m:d>
                        <m:r>
                          <a:rPr lang="pt-PT" sz="1900" b="1" i="1" smtClean="0">
                            <a:latin typeface="Cambria Math"/>
                            <a:ea typeface="Cambria Math"/>
                          </a:rPr>
                          <m:t>∪</m:t>
                        </m:r>
                        <m:d>
                          <m:dPr>
                            <m:ctrlPr>
                              <a:rPr lang="pt-PT" sz="1900" b="1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1900" b="1" i="1" smtClean="0">
                                <a:latin typeface="Cambria Math"/>
                                <a:ea typeface="Cambria Math"/>
                              </a:rPr>
                              <m:t>𝑨</m:t>
                            </m:r>
                            <m:r>
                              <a:rPr lang="pt-PT" sz="1900" b="1" i="1" smtClean="0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𝑨</m:t>
                            </m:r>
                          </m:e>
                        </m:d>
                      </m:e>
                    </m:d>
                    <m:r>
                      <a:rPr lang="pt-PT" sz="1900" b="1" i="1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1900" b="1" i="1"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acc>
                    <m:r>
                      <a:rPr lang="pt-PT" sz="1900" b="1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1900" b="1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1900" b="1" dirty="0" smtClean="0">
                    <a:ea typeface="Cambria Math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1900" b="1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pt-PT" sz="1900" b="1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pt-PT" sz="1900" b="1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𝑨</m:t>
                            </m:r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acc>
                              <m:accPr>
                                <m:chr m:val="̅"/>
                                <m:ctrlPr>
                                  <a:rPr lang="pt-PT" sz="1900" b="1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pt-PT" sz="1900" b="1" i="1">
                                    <a:latin typeface="Cambria Math"/>
                                    <a:ea typeface="Cambria Math"/>
                                  </a:rPr>
                                  <m:t>𝑩</m:t>
                                </m:r>
                              </m:e>
                            </m:acc>
                          </m:e>
                        </m:d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19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d>
                    <m:r>
                      <a:rPr lang="pt-PT" sz="1900" b="1" i="1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1900" b="1" i="1"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𝑨</m:t>
                        </m:r>
                      </m:e>
                    </m:acc>
                    <m:r>
                      <a:rPr lang="pt-PT" sz="1900" b="1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pt-PT" sz="1900" b="1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𝑨</m:t>
                        </m:r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1900" b="1" i="1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𝑩</m:t>
                            </m:r>
                          </m:e>
                        </m:acc>
                      </m:e>
                    </m:d>
                    <m:r>
                      <a:rPr lang="pt-PT" sz="1900" b="1" i="1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pt-PT" sz="1900" b="1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1900" b="1" i="1" smtClean="0">
                            <a:latin typeface="Cambria Math"/>
                            <a:ea typeface="Cambria Math"/>
                          </a:rPr>
                          <m:t>𝑨</m:t>
                        </m:r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pt-PT" sz="1900" b="1" i="1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𝑨</m:t>
                            </m:r>
                          </m:e>
                        </m:acc>
                      </m:e>
                    </m:d>
                    <m:r>
                      <a:rPr lang="pt-PT" sz="1900" b="1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1900" b="1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1900" b="1" dirty="0" smtClean="0">
                    <a:ea typeface="Cambria Math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1900" b="1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pt-PT" sz="1900" b="1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𝑨</m:t>
                        </m:r>
                        <m:r>
                          <a:rPr lang="pt-PT" sz="1900" b="1" i="1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1900" b="1" i="1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1900" b="1" i="1">
                                <a:latin typeface="Cambria Math"/>
                                <a:ea typeface="Cambria Math"/>
                              </a:rPr>
                              <m:t>𝑩</m:t>
                            </m:r>
                          </m:e>
                        </m:acc>
                      </m:e>
                    </m:d>
                    <m:r>
                      <a:rPr lang="pt-PT" sz="1900" b="1" i="1">
                        <a:latin typeface="Cambria Math"/>
                        <a:ea typeface="Cambria Math"/>
                      </a:rPr>
                      <m:t>∪</m:t>
                    </m:r>
                    <m:r>
                      <a:rPr lang="pt-PT" sz="1900" b="1" i="1" smtClean="0">
                        <a:latin typeface="Cambria Math"/>
                        <a:ea typeface="Cambria Math"/>
                      </a:rPr>
                      <m:t>𝑼</m:t>
                    </m:r>
                    <m:r>
                      <a:rPr lang="pt-PT" sz="1900" b="1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19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endParaRPr lang="pt-PT" sz="1900" b="1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532613" cy="4248022"/>
              </a:xfrm>
              <a:prstGeom prst="rect">
                <a:avLst/>
              </a:prstGeom>
              <a:blipFill rotWithShape="0">
                <a:blip r:embed="rId2"/>
                <a:stretch>
                  <a:fillRect l="-8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91506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7488832" cy="3018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Indique, </a:t>
                </a:r>
                <a:r>
                  <a:rPr lang="pt-PT" sz="2000" dirty="0">
                    <a:latin typeface="Cambria Math" charset="0"/>
                  </a:rPr>
                  <a:t>justificando, se cada uma das seguintes igualdades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é verdadeira para quaisquer conjuntos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𝐶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, subconjuntos de um dado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e, caso contrário, apresente um </a:t>
                </a:r>
                <a:r>
                  <a:rPr lang="pt-PT" sz="2000" dirty="0" err="1">
                    <a:solidFill>
                      <a:schemeClr val="tx1"/>
                    </a:solidFill>
                    <a:latin typeface="Cambria Math" charset="0"/>
                  </a:rPr>
                  <a:t>contraexemplo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3.1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\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3.2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\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3.3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acc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acc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acc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7488832" cy="3018390"/>
              </a:xfrm>
              <a:prstGeom prst="rect">
                <a:avLst/>
              </a:prstGeom>
              <a:blipFill>
                <a:blip r:embed="rId2"/>
                <a:stretch>
                  <a:fillRect l="-814" b="-8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3</a:t>
            </a:r>
          </a:p>
        </p:txBody>
      </p:sp>
      <p:sp>
        <p:nvSpPr>
          <p:cNvPr id="4" name="Retângulo 3"/>
          <p:cNvSpPr/>
          <p:nvPr/>
        </p:nvSpPr>
        <p:spPr>
          <a:xfrm>
            <a:off x="2627784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5" name="Retângulo 4"/>
          <p:cNvSpPr/>
          <p:nvPr/>
        </p:nvSpPr>
        <p:spPr>
          <a:xfrm>
            <a:off x="2771800" y="360495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6" name="Retângulo 5"/>
          <p:cNvSpPr/>
          <p:nvPr/>
        </p:nvSpPr>
        <p:spPr>
          <a:xfrm>
            <a:off x="3635896" y="407707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02859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316589" cy="33272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3.1</a:t>
                </a:r>
                <a:r>
                  <a:rPr lang="pt-PT" sz="2000" dirty="0">
                    <a:latin typeface="Cambria Math" charset="0"/>
                  </a:rPr>
                  <a:t> A igualdade é verdadeira.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Observe-se que qualquer elemento pertencente ao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</a:rPr>
                      <m:t>\</m:t>
                    </m:r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pertence ao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não pertence ao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 pertence ao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pertence ao complementar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charset="0"/>
                  </a:rPr>
                  <a:t>. Portanto, qualquer elemento pertencente ao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</a:rPr>
                      <m:t>\</m:t>
                    </m:r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pertence ao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</a:rPr>
                      <m:t>\</m:t>
                    </m:r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316589" cy="3327258"/>
              </a:xfrm>
              <a:prstGeom prst="rect">
                <a:avLst/>
              </a:prstGeom>
              <a:blipFill rotWithShape="0">
                <a:blip r:embed="rId2"/>
                <a:stretch>
                  <a:fillRect l="-833" b="-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33205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460605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3.2</a:t>
                </a:r>
                <a:r>
                  <a:rPr lang="pt-PT" sz="2000" dirty="0">
                    <a:latin typeface="Cambria Math" charset="0"/>
                  </a:rPr>
                  <a:t> A igualdade não é verdadeira.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Considerando os conjuntos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1, 2, 3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3, 4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tem-se: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\</m:t>
                    </m:r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1, 2, 3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∪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3, 4</m:t>
                            </m:r>
                          </m:e>
                        </m:d>
                      </m:e>
                    </m:d>
                    <m:r>
                      <a:rPr lang="pt-PT" sz="2000" i="1">
                        <a:latin typeface="Cambria Math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1, 2, 3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/>
                  <a:t>		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1, 2, 3, 4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1, 2, 3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/>
                  <a:t>		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e>
                    </m:d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3, 4</m:t>
                        </m:r>
                      </m:e>
                    </m:d>
                    <m:r>
                      <a:rPr lang="pt-PT" sz="2000" i="1" smtClean="0">
                        <a:latin typeface="Cambria Math"/>
                        <a:ea typeface="Cambria Math"/>
                      </a:rPr>
                      <m:t>≠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4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conclui-se que a igualdade não é verdadeira (apenas é verdadeira se os conjuntos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forem disjuntos).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460605" cy="3323987"/>
              </a:xfrm>
              <a:prstGeom prst="rect">
                <a:avLst/>
              </a:prstGeom>
              <a:blipFill rotWithShape="0">
                <a:blip r:embed="rId2"/>
                <a:stretch>
                  <a:fillRect l="-817" r="-1225" b="-5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07303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236469" cy="19698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3.3</a:t>
                </a:r>
                <a:r>
                  <a:rPr lang="pt-PT" sz="2000" dirty="0">
                    <a:latin typeface="Cambria Math" charset="0"/>
                  </a:rPr>
                  <a:t> A igualdade é verdadeira.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Utilizando a Lei de </a:t>
                </a:r>
                <a:r>
                  <a:rPr lang="pt-PT" sz="2000" dirty="0" err="1">
                    <a:latin typeface="Cambria Math" charset="0"/>
                  </a:rPr>
                  <a:t>De</a:t>
                </a:r>
                <a:r>
                  <a:rPr lang="pt-PT" sz="2000" dirty="0">
                    <a:latin typeface="Cambria Math" charset="0"/>
                  </a:rPr>
                  <a:t> Morgan: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𝐵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</m:ac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</m:acc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</m:ac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acc>
                      <m:r>
                        <a:rPr lang="pt-PT" sz="2000" i="1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pt-PT" sz="2000" i="1">
                          <a:latin typeface="Cambria Math"/>
                          <a:ea typeface="Cambria Math"/>
                        </a:rPr>
                        <m:t>∪</m:t>
                      </m:r>
                      <m:acc>
                        <m:accPr>
                          <m:chr m:val="̅"/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</m:ac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acc>
                    <m:r>
                      <a:rPr lang="pt-PT" sz="2000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acc>
                    <m:r>
                      <a:rPr lang="pt-PT" sz="2000" i="1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236469" cy="1969835"/>
              </a:xfrm>
              <a:prstGeom prst="rect">
                <a:avLst/>
              </a:prstGeom>
              <a:blipFill rotWithShape="0">
                <a:blip r:embed="rId2"/>
                <a:stretch>
                  <a:fillRect l="-978" b="-1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616038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</TotalTime>
  <Words>1086</Words>
  <Application>Microsoft Macintosh PowerPoint</Application>
  <PresentationFormat>Apresentação no Ecrã (4:3)</PresentationFormat>
  <Paragraphs>134</Paragraphs>
  <Slides>16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1" baseType="lpstr">
      <vt:lpstr>Calibri</vt:lpstr>
      <vt:lpstr>Cambria</vt:lpstr>
      <vt:lpstr>Cambria Math</vt:lpstr>
      <vt:lpstr>Arial</vt:lpstr>
      <vt:lpstr>Office Theme</vt:lpstr>
      <vt:lpstr>Cálculo combinatório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3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141</cp:revision>
  <dcterms:created xsi:type="dcterms:W3CDTF">2014-11-16T14:55:38Z</dcterms:created>
  <dcterms:modified xsi:type="dcterms:W3CDTF">2017-06-27T09:36:08Z</dcterms:modified>
</cp:coreProperties>
</file>