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57" r:id="rId3"/>
    <p:sldId id="258" r:id="rId4"/>
    <p:sldId id="297" r:id="rId5"/>
    <p:sldId id="269" r:id="rId6"/>
    <p:sldId id="284" r:id="rId7"/>
    <p:sldId id="285" r:id="rId8"/>
    <p:sldId id="296" r:id="rId9"/>
    <p:sldId id="290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3" autoAdjust="0"/>
    <p:restoredTop sz="94717"/>
  </p:normalViewPr>
  <p:slideViewPr>
    <p:cSldViewPr>
      <p:cViewPr varScale="1">
        <p:scale>
          <a:sx n="175" d="100"/>
          <a:sy n="175" d="100"/>
        </p:scale>
        <p:origin x="2256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12EE6-2523-8646-964D-E9A4D0AFF06F}" type="datetimeFigureOut">
              <a:rPr lang="en-US" smtClean="0"/>
              <a:t>6/26/17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DDC8F-3D6B-4E49-9E75-D4A2E380BC39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7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>
                <a:solidFill>
                  <a:srgbClr val="FF0000"/>
                </a:solidFill>
                <a:latin typeface="Cambria Math" charset="0"/>
              </a:rPr>
              <a:t>Imagens:</a:t>
            </a:r>
          </a:p>
          <a:p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http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://</a:t>
            </a: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www.portalaction.com.br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/probabilidades/11-manipulacao-de-eventos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DDC8F-3D6B-4E49-9E75-D4A2E380BC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2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944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437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119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194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463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782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498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310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8684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5178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067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26/06/17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5173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Cálculo combinatório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Propriedades das operações sobre conjuntos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1416" y="269776"/>
            <a:ext cx="7272808" cy="1143000"/>
          </a:xfrm>
        </p:spPr>
        <p:txBody>
          <a:bodyPr>
            <a:normAutofit/>
          </a:bodyPr>
          <a:lstStyle/>
          <a:p>
            <a:r>
              <a:rPr lang="pt-PT" b="1" dirty="0"/>
              <a:t>Interseção, união e complementaridade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98340" y="1359327"/>
                <a:ext cx="7056784" cy="2609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⊂</m:t>
                    </m:r>
                    <m:r>
                      <a:rPr lang="pt-PT" sz="2000" i="1">
                        <a:latin typeface="Cambria Math" charset="0"/>
                      </a:rPr>
                      <m:t>𝑈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⊂</m:t>
                    </m:r>
                    <m:r>
                      <a:rPr lang="pt-PT" sz="2000" i="1">
                        <a:latin typeface="Cambria Math" charset="0"/>
                      </a:rPr>
                      <m:t>𝑈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tem-se: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∩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𝑼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: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∧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∪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𝑼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: 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 smtClean="0">
                              <a:latin typeface="Cambria Math"/>
                            </a:rPr>
                            <m:t>𝑨</m:t>
                          </m:r>
                        </m:e>
                      </m:acc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𝑼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: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𝒙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∉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40" y="1359327"/>
                <a:ext cx="7056784" cy="2609048"/>
              </a:xfrm>
              <a:prstGeom prst="rect">
                <a:avLst/>
              </a:prstGeom>
              <a:blipFill>
                <a:blip r:embed="rId3"/>
                <a:stretch>
                  <a:fillRect l="-9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164" y="4432627"/>
            <a:ext cx="2520280" cy="156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991" y="4449195"/>
            <a:ext cx="24860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0" y="4430145"/>
            <a:ext cx="24860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775" y="2708920"/>
            <a:ext cx="2145609" cy="320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/>
              <a:t>Propriedade da união e da </a:t>
            </a:r>
            <a:r>
              <a:rPr lang="pt-PT" b="1" dirty="0" err="1"/>
              <a:t>interseção</a:t>
            </a:r>
            <a:endParaRPr lang="pt-P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412776"/>
                <a:ext cx="558839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Propriedade: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quaisquer,</a:t>
                </a:r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⊂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  <m:r>
                      <a:rPr lang="pt-PT" sz="2000" b="1" i="1">
                        <a:latin typeface="Cambria Math" charset="0"/>
                      </a:rPr>
                      <m:t>⇔</m:t>
                    </m:r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∩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  <m:r>
                      <a:rPr lang="pt-PT" sz="2000" b="1" i="1">
                        <a:latin typeface="Cambria Math" charset="0"/>
                      </a:rPr>
                      <m:t>=</m:t>
                    </m:r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⇔</m:t>
                    </m:r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∪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  <m:r>
                      <a:rPr lang="pt-PT" sz="2000" b="1" i="1">
                        <a:latin typeface="Cambria Math" charset="0"/>
                      </a:rPr>
                      <m:t>=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</m:oMath>
                </a14:m>
                <a:r>
                  <a:rPr lang="pt-PT" sz="2000" b="1" dirty="0">
                    <a:latin typeface="Cambria Math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412776"/>
                <a:ext cx="5588397" cy="1938992"/>
              </a:xfrm>
              <a:prstGeom prst="rect">
                <a:avLst/>
              </a:prstGeom>
              <a:blipFill>
                <a:blip r:embed="rId3"/>
                <a:stretch>
                  <a:fillRect l="-10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/>
              <a:t>Propriedades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412776"/>
                <a:ext cx="6236469" cy="3910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Propriedade: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O conjunto vazio está contido em qualquer conjunto.</a:t>
                </a:r>
              </a:p>
              <a:p>
                <a:pPr algn="just">
                  <a:lnSpc>
                    <a:spcPct val="20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Propriedade: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⊂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⇔</m:t>
                      </m:r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acc>
                      <m:r>
                        <a:rPr lang="pt-PT" sz="2000" b="1" i="1">
                          <a:latin typeface="Cambria Math" charset="0"/>
                        </a:rPr>
                        <m:t>⊂</m:t>
                      </m:r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acc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412776"/>
                <a:ext cx="6236469" cy="3910301"/>
              </a:xfrm>
              <a:prstGeom prst="rect">
                <a:avLst/>
              </a:prstGeom>
              <a:blipFill>
                <a:blip r:embed="rId2"/>
                <a:stretch>
                  <a:fillRect l="-9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776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467543" y="1251155"/>
                <a:ext cx="67908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000" dirty="0">
                    <a:latin typeface="Cambria Math" charset="0"/>
                  </a:rPr>
                  <a:t>Dados dois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subconjuntos de um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𝑈</m:t>
                    </m:r>
                    <m:r>
                      <a:rPr lang="pt-PT" sz="2000" b="0" i="1" smtClean="0">
                        <a:latin typeface="Cambria Math"/>
                      </a:rPr>
                      <m:t>: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1251155"/>
                <a:ext cx="6790833" cy="400110"/>
              </a:xfrm>
              <a:prstGeom prst="rect">
                <a:avLst/>
              </a:prstGeom>
              <a:blipFill rotWithShape="0">
                <a:blip r:embed="rId2"/>
                <a:stretch>
                  <a:fillRect l="-987" t="-95455" b="-1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2717119"/>
                  </p:ext>
                </p:extLst>
              </p:nvPr>
            </p:nvGraphicFramePr>
            <p:xfrm>
              <a:off x="539552" y="1916832"/>
              <a:ext cx="7776865" cy="4032446"/>
            </p:xfrm>
            <a:graphic>
              <a:graphicData uri="http://schemas.openxmlformats.org/drawingml/2006/table">
                <a:tbl>
                  <a:tblPr firstRow="1" firstCol="1" bandRow="1">
                    <a:tableStyleId>{0660B408-B3CF-4A94-85FC-2B1E0A45F4A2}</a:tableStyleId>
                  </a:tblPr>
                  <a:tblGrid>
                    <a:gridCol w="296111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83074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985005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54258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1" i="0" dirty="0" err="1">
                              <a:effectLst/>
                              <a:latin typeface="Cambria Math" charset="0"/>
                            </a:rPr>
                            <a:t>Interseção</a:t>
                          </a:r>
                          <a:endParaRPr lang="pt-PT" sz="1800" b="1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1" i="0" dirty="0">
                              <a:effectLst/>
                              <a:latin typeface="Cambria Math" charset="0"/>
                            </a:rPr>
                            <a:t>Propriedades</a:t>
                          </a:r>
                          <a:endParaRPr lang="pt-PT" sz="1800" b="1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1" i="0" dirty="0">
                              <a:effectLst/>
                              <a:latin typeface="Cambria Math" charset="0"/>
                            </a:rPr>
                            <a:t>União</a:t>
                          </a:r>
                          <a:endParaRPr lang="pt-PT" sz="1800" b="1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4078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Comutatividade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79315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𝐴</m:t>
                                    </m:r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∩</m:t>
                                    </m:r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𝐵</m:t>
                                    </m:r>
                                  </m:e>
                                </m:d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𝐶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∩(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𝐶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Associatividade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2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𝐴</m:t>
                                    </m:r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∪</m:t>
                                    </m:r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𝐵</m:t>
                                    </m:r>
                                  </m:e>
                                </m:d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𝐶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∪(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𝐶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4258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 err="1">
                              <a:effectLst/>
                              <a:latin typeface="Cambria Math" charset="0"/>
                            </a:rPr>
                            <a:t>Idempotência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54258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𝑈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𝑈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Elemento neutro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∪∅=∅∪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107075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∩∅=∅∩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=∅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Elemento absorvente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𝑈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𝑈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∪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=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𝑈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2717119"/>
                  </p:ext>
                </p:extLst>
              </p:nvPr>
            </p:nvGraphicFramePr>
            <p:xfrm>
              <a:off x="539552" y="1916832"/>
              <a:ext cx="7776865" cy="4032446"/>
            </p:xfrm>
            <a:graphic>
              <a:graphicData uri="http://schemas.openxmlformats.org/drawingml/2006/table">
                <a:tbl>
                  <a:tblPr firstRow="1" firstCol="1" bandRow="1">
                    <a:tableStyleId>{0660B408-B3CF-4A94-85FC-2B1E0A45F4A2}</a:tableStyleId>
                  </a:tblPr>
                  <a:tblGrid>
                    <a:gridCol w="296111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83074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298500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</a:tblGrid>
                  <a:tr h="54258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1" i="0" dirty="0" err="1">
                              <a:effectLst/>
                              <a:latin typeface="Cambria Math" charset="0"/>
                            </a:rPr>
                            <a:t>Interseção</a:t>
                          </a:r>
                          <a:endParaRPr lang="pt-PT" sz="1800" b="1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1" i="0" dirty="0">
                              <a:effectLst/>
                              <a:latin typeface="Cambria Math" charset="0"/>
                            </a:rPr>
                            <a:t>Propriedades</a:t>
                          </a:r>
                          <a:endParaRPr lang="pt-PT" sz="1800" b="1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1" i="0" dirty="0">
                              <a:effectLst/>
                              <a:latin typeface="Cambria Math" charset="0"/>
                            </a:rPr>
                            <a:t>União</a:t>
                          </a:r>
                          <a:endParaRPr lang="pt-PT" sz="1800" b="1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54078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t="-100000" r="-162757" b="-543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Comutatividade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60612" t="-100000" b="-5438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79315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t="-136923" r="-162757" b="-27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Associatividade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60612" t="-136923" b="-27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54258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t="-346067" r="-162757" b="-2977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 err="1">
                              <a:effectLst/>
                              <a:latin typeface="Cambria Math" charset="0"/>
                            </a:rPr>
                            <a:t>Idempotência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60612" t="-346067" b="-2977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54258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t="-446067" r="-162757" b="-1977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Elemento neutro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60612" t="-446067" b="-1977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1070753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t="-276136" r="-1627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1800" b="0" i="0" dirty="0">
                              <a:effectLst/>
                              <a:latin typeface="Cambria Math" charset="0"/>
                            </a:rPr>
                            <a:t>Elemento absorvente</a:t>
                          </a:r>
                          <a:endParaRPr lang="pt-PT" sz="18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 anchor="ctr">
                        <a:blipFill rotWithShape="0">
                          <a:blip r:embed="rId3"/>
                          <a:stretch>
                            <a:fillRect l="-160612" t="-2761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/>
              <a:t>Propriedades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/>
          </a:bodyPr>
          <a:lstStyle/>
          <a:p>
            <a:r>
              <a:rPr lang="pt-PT" b="1" dirty="0"/>
              <a:t>Propriedade distributiva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3" y="1484784"/>
                <a:ext cx="6552729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Propriedade distributiva da </a:t>
                </a:r>
                <a:r>
                  <a:rPr lang="pt-PT" sz="2000" b="1" dirty="0" err="1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interseção</a:t>
                </a: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 em relação à união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,  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𝐶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quaisquer tem-se: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∩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𝑪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∪(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∩</m:t>
                      </m:r>
                      <m:r>
                        <a:rPr lang="pt-PT" sz="2000" b="1" i="1">
                          <a:latin typeface="Cambria Math" charset="0"/>
                        </a:rPr>
                        <m:t>𝑪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algn="just"/>
                <a:endParaRPr lang="pt-PT" sz="24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Propriedade distributiva da união em relação à </a:t>
                </a:r>
                <a:r>
                  <a:rPr lang="pt-PT" sz="2000" b="1" dirty="0" err="1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interseção</a:t>
                </a:r>
                <a:endParaRPr lang="pt-PT" sz="2000" b="1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,  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𝐶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quaisquer tem-se: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∪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𝑪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∩(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∪</m:t>
                      </m:r>
                      <m:r>
                        <a:rPr lang="pt-PT" sz="2000" b="1" i="1">
                          <a:latin typeface="Cambria Math" charset="0"/>
                        </a:rPr>
                        <m:t>𝑪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1484784"/>
                <a:ext cx="6552729" cy="4154984"/>
              </a:xfrm>
              <a:prstGeom prst="rect">
                <a:avLst/>
              </a:prstGeom>
              <a:blipFill>
                <a:blip r:embed="rId2"/>
                <a:stretch>
                  <a:fillRect l="-10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784976" cy="1143000"/>
          </a:xfrm>
        </p:spPr>
        <p:txBody>
          <a:bodyPr>
            <a:normAutofit/>
          </a:bodyPr>
          <a:lstStyle/>
          <a:p>
            <a:r>
              <a:rPr lang="pt-PT" b="1" dirty="0"/>
              <a:t>Leis de </a:t>
            </a:r>
            <a:r>
              <a:rPr lang="pt-PT" b="1" dirty="0" err="1"/>
              <a:t>De</a:t>
            </a:r>
            <a:r>
              <a:rPr lang="pt-PT" b="1" dirty="0"/>
              <a:t> Morgan para conjuntos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470248" y="1417638"/>
                <a:ext cx="6261992" cy="25573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 um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𝑈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para quaisquer dois subconjuntos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de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𝑈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tem-se:</a:t>
                </a:r>
              </a:p>
              <a:p>
                <a:pPr lvl="0"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acc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acc>
                      <m:r>
                        <a:rPr lang="pt-PT" sz="2000" b="1" i="1">
                          <a:latin typeface="Cambria Math" charset="0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lvl="0"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acc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acc>
                      <m:r>
                        <a:rPr lang="pt-PT" sz="2000" b="1" i="1">
                          <a:latin typeface="Cambria Math" charset="0"/>
                        </a:rPr>
                        <m:t>∩</m:t>
                      </m:r>
                      <m:acc>
                        <m:accPr>
                          <m:chr m:val="̅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8" y="1417638"/>
                <a:ext cx="6261992" cy="2557367"/>
              </a:xfrm>
              <a:prstGeom prst="rect">
                <a:avLst/>
              </a:prstGeom>
              <a:blipFill rotWithShape="0">
                <a:blip r:embed="rId2"/>
                <a:stretch>
                  <a:fillRect l="-974" r="-13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579296" cy="1143000"/>
          </a:xfrm>
        </p:spPr>
        <p:txBody>
          <a:bodyPr>
            <a:normAutofit/>
          </a:bodyPr>
          <a:lstStyle/>
          <a:p>
            <a:r>
              <a:rPr lang="pt-PT" b="1" dirty="0"/>
              <a:t>Produto cartesiano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457200" y="1445692"/>
                <a:ext cx="6624737" cy="28007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designa-se </a:t>
                </a:r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produto cartesiano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charset="0"/>
                      </a:rPr>
                      <m:t>𝑨</m:t>
                    </m:r>
                  </m:oMath>
                </a14:m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 por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charset="0"/>
                      </a:rPr>
                      <m:t>𝑩</m:t>
                    </m:r>
                  </m:oMath>
                </a14:m>
                <a:r>
                  <a:rPr lang="pt-PT" sz="2000" b="1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o conjunto: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𝒂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𝒃</m:t>
                              </m:r>
                            </m:e>
                          </m:d>
                          <m:r>
                            <a:rPr lang="pt-PT" sz="2000" b="1" i="1">
                              <a:latin typeface="Cambria Math" charset="0"/>
                            </a:rPr>
                            <m:t>: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𝒂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∧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𝒃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∈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endParaRPr lang="pt-PT" sz="28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45692"/>
                <a:ext cx="6624737" cy="2800767"/>
              </a:xfrm>
              <a:prstGeom prst="rect">
                <a:avLst/>
              </a:prstGeom>
              <a:blipFill>
                <a:blip r:embed="rId2"/>
                <a:stretch>
                  <a:fillRect l="-92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91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19256" cy="1143000"/>
          </a:xfrm>
        </p:spPr>
        <p:txBody>
          <a:bodyPr>
            <a:normAutofit/>
          </a:bodyPr>
          <a:lstStyle/>
          <a:p>
            <a:r>
              <a:rPr lang="pt-PT" b="1" dirty="0"/>
              <a:t>Distributividade do produto cartesiano relativamente à união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71612" y="1628800"/>
                <a:ext cx="525251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𝐶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tem-se:</a:t>
                </a:r>
              </a:p>
              <a:p>
                <a:pPr lvl="0"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𝑪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×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∪(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>
                          <a:latin typeface="Cambria Math" charset="0"/>
                        </a:rPr>
                        <m:t>𝑪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lvl="0"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𝑪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×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∪(</m:t>
                      </m:r>
                      <m:r>
                        <a:rPr lang="pt-PT" sz="2000" b="1" i="1">
                          <a:latin typeface="Cambria Math" charset="0"/>
                        </a:rPr>
                        <m:t>𝑪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12" y="1628800"/>
                <a:ext cx="5252516" cy="1938992"/>
              </a:xfrm>
              <a:prstGeom prst="rect">
                <a:avLst/>
              </a:prstGeom>
              <a:blipFill>
                <a:blip r:embed="rId2"/>
                <a:stretch>
                  <a:fillRect l="-11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</TotalTime>
  <Words>450</Words>
  <Application>Microsoft Macintosh PowerPoint</Application>
  <PresentationFormat>Apresentação no Ecrã (4:3)</PresentationFormat>
  <Paragraphs>61</Paragraphs>
  <Slides>9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Calibri</vt:lpstr>
      <vt:lpstr>Cambria Math</vt:lpstr>
      <vt:lpstr>Arial</vt:lpstr>
      <vt:lpstr>1_Office Theme</vt:lpstr>
      <vt:lpstr>Cálculo combinatório</vt:lpstr>
      <vt:lpstr>Interseção, união e complementaridade</vt:lpstr>
      <vt:lpstr>Propriedade da união e da interseção</vt:lpstr>
      <vt:lpstr>Propriedades</vt:lpstr>
      <vt:lpstr>Propriedades</vt:lpstr>
      <vt:lpstr>Propriedade distributiva</vt:lpstr>
      <vt:lpstr>Leis de De Morgan para conjuntos</vt:lpstr>
      <vt:lpstr>Produto cartesiano</vt:lpstr>
      <vt:lpstr>Distributividade do produto cartesiano relativamente à união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104</cp:revision>
  <dcterms:created xsi:type="dcterms:W3CDTF">2014-11-16T14:55:38Z</dcterms:created>
  <dcterms:modified xsi:type="dcterms:W3CDTF">2017-06-26T15:31:04Z</dcterms:modified>
</cp:coreProperties>
</file>