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333" r:id="rId3"/>
    <p:sldId id="257" r:id="rId4"/>
    <p:sldId id="322" r:id="rId5"/>
    <p:sldId id="323" r:id="rId6"/>
    <p:sldId id="332" r:id="rId7"/>
    <p:sldId id="324" r:id="rId8"/>
    <p:sldId id="325" r:id="rId9"/>
    <p:sldId id="327" r:id="rId10"/>
    <p:sldId id="326" r:id="rId11"/>
    <p:sldId id="320" r:id="rId12"/>
    <p:sldId id="329" r:id="rId13"/>
    <p:sldId id="330" r:id="rId14"/>
    <p:sldId id="331" r:id="rId15"/>
    <p:sldId id="328" r:id="rId1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1" autoAdjust="0"/>
    <p:restoredTop sz="94541" autoAdjust="0"/>
  </p:normalViewPr>
  <p:slideViewPr>
    <p:cSldViewPr>
      <p:cViewPr varScale="1">
        <p:scale>
          <a:sx n="119" d="100"/>
          <a:sy n="119" d="100"/>
        </p:scale>
        <p:origin x="194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6515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4" Type="http://schemas.openxmlformats.org/officeDocument/2006/relationships/slide" Target="slide5.xml"/><Relationship Id="rId5" Type="http://schemas.openxmlformats.org/officeDocument/2006/relationships/slide" Target="slide7.xml"/><Relationship Id="rId6" Type="http://schemas.openxmlformats.org/officeDocument/2006/relationships/slide" Target="slide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4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image" Target="../media/image3.tiff"/><Relationship Id="rId5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Funções exponenciais e</a:t>
            </a:r>
            <a:br>
              <a:rPr lang="pt-PT" sz="4400" b="1" dirty="0">
                <a:solidFill>
                  <a:schemeClr val="bg1"/>
                </a:solidFill>
              </a:rPr>
            </a:br>
            <a:r>
              <a:rPr lang="pt-PT" sz="4400" b="1" dirty="0">
                <a:solidFill>
                  <a:schemeClr val="bg1"/>
                </a:solidFill>
              </a:rPr>
              <a:t>funções logarítmicas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746054"/>
            <a:ext cx="6858000" cy="97909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Juros compostos e número de Neper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O essencial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</a:p>
        </p:txBody>
      </p:sp>
    </p:spTree>
    <p:extLst>
      <p:ext uri="{BB962C8B-B14F-4D97-AF65-F5344CB8AC3E}">
        <p14:creationId xmlns:p14="http://schemas.microsoft.com/office/powerpoint/2010/main" val="263250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403200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4708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Foi efetuado um depósito a um ano de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 charset="0"/>
                      </a:rPr>
                      <m:t>5800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€ num banco no regime de juro composto à taxa anual de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 charset="0"/>
                      </a:rPr>
                      <m:t>2,1</m:t>
                    </m:r>
                    <m:r>
                      <a:rPr lang="pt-PT" sz="2000" b="0" i="0" smtClean="0">
                        <a:latin typeface="Cambria Math" charset="0"/>
                      </a:rPr>
                      <m:t> </m:t>
                    </m:r>
                    <m:r>
                      <a:rPr lang="pt-PT" sz="2000">
                        <a:latin typeface="Cambria Math" charset="0"/>
                      </a:rPr>
                      <m:t>%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1.1</a:t>
                </a:r>
                <a:r>
                  <a:rPr lang="pt-PT" sz="2000" dirty="0">
                    <a:latin typeface="Cambria Math" charset="0"/>
                  </a:rPr>
                  <a:t> Qual </a:t>
                </a:r>
                <a:r>
                  <a:rPr lang="pt-PT" sz="2000" dirty="0" smtClean="0">
                    <a:latin typeface="Cambria Math" charset="0"/>
                  </a:rPr>
                  <a:t>é o </a:t>
                </a:r>
                <a:r>
                  <a:rPr lang="pt-PT" sz="2000" dirty="0">
                    <a:latin typeface="Cambria Math" charset="0"/>
                  </a:rPr>
                  <a:t>capital acumulado ao final de um ano?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1.2</a:t>
                </a:r>
                <a:r>
                  <a:rPr lang="pt-PT" sz="2000" dirty="0">
                    <a:latin typeface="Cambria Math" charset="0"/>
                  </a:rPr>
                  <a:t> Mostre que o capital acumulado ao fim 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000" b="0" i="0" smtClean="0">
                        <a:latin typeface="Cambria Math" charset="0"/>
                      </a:rPr>
                      <m:t>cinco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anos é de aproximadamente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 charset="0"/>
                      </a:rPr>
                      <m:t>6435,12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€.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1.3</a:t>
                </a:r>
                <a:r>
                  <a:rPr lang="pt-PT" sz="2000" dirty="0">
                    <a:latin typeface="Cambria Math" charset="0"/>
                  </a:rPr>
                  <a:t> Obtenha a expressão que permite obter o capital acumulado ao fim de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anos.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1.4</a:t>
                </a:r>
                <a:r>
                  <a:rPr lang="pt-PT" sz="2000" dirty="0">
                    <a:latin typeface="Cambria Math" charset="0"/>
                  </a:rPr>
                  <a:t> Justifique que a sucessão dos capitais acumulados em cada um dos anos a partir do primeiro é uma progressão geométrica de razão 1,021.</a:t>
                </a:r>
              </a:p>
              <a:p>
                <a:pPr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4708981"/>
              </a:xfrm>
              <a:prstGeom prst="rect">
                <a:avLst/>
              </a:prstGeom>
              <a:blipFill rotWithShape="0">
                <a:blip r:embed="rId2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tângulo 10"/>
          <p:cNvSpPr/>
          <p:nvPr/>
        </p:nvSpPr>
        <p:spPr>
          <a:xfrm>
            <a:off x="3923928" y="346093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2" name="Retângulo 11"/>
          <p:cNvSpPr/>
          <p:nvPr/>
        </p:nvSpPr>
        <p:spPr>
          <a:xfrm>
            <a:off x="6012160" y="256490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3" name="Retângulo 12"/>
          <p:cNvSpPr/>
          <p:nvPr/>
        </p:nvSpPr>
        <p:spPr>
          <a:xfrm>
            <a:off x="1476000" y="439704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7" name="Retângulo 12"/>
          <p:cNvSpPr/>
          <p:nvPr/>
        </p:nvSpPr>
        <p:spPr>
          <a:xfrm>
            <a:off x="612000" y="573325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08977" y="1546200"/>
                <a:ext cx="8280000" cy="33239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1.5</a:t>
                </a:r>
                <a:r>
                  <a:rPr lang="pt-PT" sz="2000" dirty="0">
                    <a:latin typeface="Cambria Math" charset="0"/>
                  </a:rPr>
                  <a:t> Utilize a calculadora para determinar ao fim de quantos anos é possível obter um capital acumulado superior a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 charset="0"/>
                      </a:rPr>
                      <m:t>9000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€.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1.6</a:t>
                </a:r>
                <a:r>
                  <a:rPr lang="pt-PT" sz="2000" dirty="0">
                    <a:latin typeface="Cambria Math" charset="0"/>
                  </a:rPr>
                  <a:t> Supondo que é dada a opção de capitalizar juros pagos proporcionalmente em cada período de três meses, mas com uma taxa de apenas 1,9 % ao ano, determine se um tal depósito permite obter, ao fim de um ano, um capital acumulado maior ou menor do que o obtido na opção acima descrita. 	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977" y="1546200"/>
                <a:ext cx="8280000" cy="3323987"/>
              </a:xfrm>
              <a:prstGeom prst="rect">
                <a:avLst/>
              </a:prstGeom>
              <a:blipFill rotWithShape="0">
                <a:blip r:embed="rId2"/>
                <a:stretch>
                  <a:fillRect l="-810" r="-1399" b="-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2000" y="403200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1</a:t>
            </a:r>
          </a:p>
        </p:txBody>
      </p:sp>
      <p:sp>
        <p:nvSpPr>
          <p:cNvPr id="11" name="Retângulo 12"/>
          <p:cNvSpPr/>
          <p:nvPr/>
        </p:nvSpPr>
        <p:spPr>
          <a:xfrm>
            <a:off x="5796136" y="209278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2" name="Retângulo 12"/>
          <p:cNvSpPr/>
          <p:nvPr/>
        </p:nvSpPr>
        <p:spPr>
          <a:xfrm>
            <a:off x="2339752" y="436510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755537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2" action="ppaction://hlinksldjump"/>
              </a:rPr>
              <a:t>Voltar</a:t>
            </a:r>
            <a:endParaRPr lang="pt-PT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ângulo 5"/>
              <p:cNvSpPr/>
              <p:nvPr/>
            </p:nvSpPr>
            <p:spPr>
              <a:xfrm>
                <a:off x="611560" y="620688"/>
                <a:ext cx="5616184" cy="3367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1.1 </a:t>
                </a:r>
                <a:r>
                  <a:rPr lang="pt-PT" sz="2000" dirty="0">
                    <a:latin typeface="Cambria Math" charset="0"/>
                  </a:rPr>
                  <a:t>Ao fim de um ano o capital acumulado será de: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PT" sz="2000" b="0" i="1" smtClean="0">
                          <a:latin typeface="Cambria Math"/>
                        </a:rPr>
                        <m:t>=5800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2,1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=5921,8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€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31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620688"/>
                <a:ext cx="5616184" cy="3367845"/>
              </a:xfrm>
              <a:prstGeom prst="rect">
                <a:avLst/>
              </a:prstGeom>
              <a:blipFill rotWithShape="0">
                <a:blip r:embed="rId3"/>
                <a:stretch>
                  <a:fillRect l="-1085" r="-54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2117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620688"/>
                <a:ext cx="6696304" cy="38371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1.2</a:t>
                </a:r>
                <a:r>
                  <a:rPr lang="pt-PT" sz="2000" dirty="0">
                    <a:latin typeface="Cambria Math" charset="0"/>
                  </a:rPr>
                  <a:t> Ao fim de cinco anos o capital acumulado será de, aproximadamente: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pt-PT" sz="2000" i="1">
                          <a:latin typeface="Cambria Math"/>
                        </a:rPr>
                        <m:t>=5800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2,1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≅6435,12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€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620688"/>
                <a:ext cx="6696304" cy="3837141"/>
              </a:xfrm>
              <a:prstGeom prst="rect">
                <a:avLst/>
              </a:prstGeom>
              <a:blipFill rotWithShape="0">
                <a:blip r:embed="rId2"/>
                <a:stretch>
                  <a:fillRect l="-9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728986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620688"/>
                <a:ext cx="5688192" cy="57408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b="1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1.3</a:t>
                </a:r>
                <a:r>
                  <a:rPr lang="pt-PT" sz="2000" dirty="0">
                    <a:latin typeface="Cambria Math" charset="0"/>
                  </a:rPr>
                  <a:t> Ao fim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anos o capital acumulado será de:</a:t>
                </a: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pt-PT" sz="2000" b="0" i="1" smtClean="0">
                          <a:latin typeface="Cambria Math"/>
                        </a:rPr>
                        <m:t>=5800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2,1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  <a:ea typeface="Cambria Math"/>
                  </a:rPr>
                  <a:t>Repare-se que:</a:t>
                </a:r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  <a:ea typeface="Cambria Math"/>
                  </a:rPr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pt-PT" sz="2000" i="1">
                        <a:latin typeface="Cambria Math"/>
                      </a:rPr>
                      <m:t>=5800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2,1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100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</m:oMath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pt-PT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2,1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5800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2,1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pt-PT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2,1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1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5800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2,1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…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620688"/>
                <a:ext cx="5688192" cy="5740802"/>
              </a:xfrm>
              <a:prstGeom prst="rect">
                <a:avLst/>
              </a:prstGeom>
              <a:blipFill rotWithShape="0">
                <a:blip r:embed="rId2"/>
                <a:stretch>
                  <a:fillRect l="-107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415087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617096"/>
                <a:ext cx="7632408" cy="45697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b="1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1.4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5800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  <a:ea typeface="Cambria Math"/>
                                        </a:rPr>
                                        <m:t>2,1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  <a:ea typeface="Cambria Math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+1</m:t>
                              </m:r>
                            </m:sup>
                          </m:sSup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5800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  <a:ea typeface="Cambria Math"/>
                                        </a:rPr>
                                        <m:t>2,1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  <a:ea typeface="Cambria Math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2,1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+1−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1+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2,1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100</m:t>
                          </m:r>
                        </m:den>
                      </m:f>
                      <m:r>
                        <a:rPr lang="pt-PT" sz="2000" b="0" i="0" smtClean="0">
                          <a:latin typeface="Cambria Math"/>
                          <a:ea typeface="Cambria Math"/>
                        </a:rPr>
                        <m:t>=1,021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Portanto, a sucessão dos capitais acumulados em cada um dos anos a partir do primeiro é uma progressão geométrica de razão 1,021.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617096"/>
                <a:ext cx="7632408" cy="4569713"/>
              </a:xfrm>
              <a:prstGeom prst="rect">
                <a:avLst/>
              </a:prstGeom>
              <a:blipFill rotWithShape="0">
                <a:blip r:embed="rId2"/>
                <a:stretch>
                  <a:fillRect l="-799" r="-1438" b="-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261575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620688"/>
                <a:ext cx="7992448" cy="4708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b="1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1.5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Ao fim de 22 anos é possível obter um capital acumulado superior 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9000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€.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620688"/>
                <a:ext cx="7992448" cy="4708981"/>
              </a:xfrm>
              <a:prstGeom prst="rect">
                <a:avLst/>
              </a:prstGeom>
              <a:blipFill rotWithShape="0">
                <a:blip r:embed="rId2"/>
                <a:stretch>
                  <a:fillRect l="-763" b="-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1771616"/>
            <a:ext cx="3471518" cy="23774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027" y="1771616"/>
            <a:ext cx="3471389" cy="237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32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608563"/>
                <a:ext cx="7848432" cy="42902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b="1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1.6</a:t>
                </a:r>
                <a:r>
                  <a:rPr lang="pt-PT" sz="2000" dirty="0">
                    <a:latin typeface="Cambria Math" charset="0"/>
                  </a:rPr>
                  <a:t> Uma vez que num ano existem quatro períodos de três meses, </a:t>
                </a:r>
                <a:r>
                  <a:rPr lang="pt-PT" sz="2000" dirty="0" smtClean="0">
                    <a:latin typeface="Cambria Math" charset="0"/>
                  </a:rPr>
                  <a:t>ao </a:t>
                </a:r>
                <a:r>
                  <a:rPr lang="pt-PT" sz="2000" dirty="0">
                    <a:latin typeface="Cambria Math" charset="0"/>
                  </a:rPr>
                  <a:t>fim de um ano o capital acumulado será de, aproximadamente: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∗</m:t>
                              </m:r>
                            </m:sup>
                          </m:sSup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PT" sz="2000" i="1">
                          <a:latin typeface="Cambria Math"/>
                        </a:rPr>
                        <m:t>=5800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1,9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  <m:r>
                                    <a:rPr lang="pt-PT" sz="2000" i="1" smtClean="0">
                                      <a:latin typeface="Cambria Math"/>
                                      <a:ea typeface="Cambria Math"/>
                                    </a:rPr>
                                    <m:t>×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≅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59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10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99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€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  <a:ea typeface="Cambria Math"/>
                  </a:rPr>
                  <a:t>Assim, um depósito nestas condições não permite </a:t>
                </a:r>
                <a:r>
                  <a:rPr lang="pt-PT" sz="2000" dirty="0">
                    <a:latin typeface="Cambria Math" charset="0"/>
                  </a:rPr>
                  <a:t>obter ao fim de um ano um capital acumulado maior do que o obtido na opção inicial.</a:t>
                </a:r>
                <a:endParaRPr lang="pt-PT" sz="2000" dirty="0">
                  <a:latin typeface="Cambria Math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608563"/>
                <a:ext cx="7848432" cy="4290213"/>
              </a:xfrm>
              <a:prstGeom prst="rect">
                <a:avLst/>
              </a:prstGeom>
              <a:blipFill rotWithShape="0">
                <a:blip r:embed="rId2"/>
                <a:stretch>
                  <a:fillRect l="-776" b="-14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9184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403200"/>
            <a:ext cx="8172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848432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>
                    <a:latin typeface="Cambria Math" charset="0"/>
                  </a:rPr>
                  <a:t>*O senhor Esteves aderiu a um plano de </a:t>
                </a:r>
                <a:r>
                  <a:rPr lang="pt-PT" sz="2000">
                    <a:latin typeface="Cambria Math" charset="0"/>
                  </a:rPr>
                  <a:t>poupança </a:t>
                </a:r>
                <a:r>
                  <a:rPr lang="pt-PT" sz="2000" smtClean="0">
                    <a:latin typeface="Cambria Math" charset="0"/>
                  </a:rPr>
                  <a:t>a </a:t>
                </a:r>
                <a:r>
                  <a:rPr lang="pt-PT" sz="2000" dirty="0">
                    <a:latin typeface="Cambria Math" charset="0"/>
                  </a:rPr>
                  <a:t>uma taxa de juro semestral de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 charset="0"/>
                      </a:rPr>
                      <m:t>2,5</m:t>
                    </m:r>
                    <m:r>
                      <a:rPr lang="pt-PT" sz="2000" b="0" i="0" smtClean="0">
                        <a:latin typeface="Cambria Math" charset="0"/>
                      </a:rPr>
                      <m:t> </m:t>
                    </m:r>
                    <m:r>
                      <a:rPr lang="pt-PT" sz="2000">
                        <a:latin typeface="Cambria Math" charset="0"/>
                      </a:rPr>
                      <m:t>%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em regime de juro composto. Para tal, efetuou um depósito de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 charset="0"/>
                      </a:rPr>
                      <m:t>2000</m:t>
                    </m:r>
                    <m:r>
                      <a:rPr lang="pt-PT" sz="2000" b="0" i="0" smtClean="0">
                        <a:latin typeface="Cambria Math" charset="0"/>
                      </a:rPr>
                      <m:t> </m:t>
                    </m:r>
                    <m:r>
                      <a:rPr lang="pt-PT" sz="2000">
                        <a:latin typeface="Cambria Math" charset="0"/>
                      </a:rPr>
                      <m:t>€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em </a:t>
                </a:r>
                <a:r>
                  <a:rPr lang="pt-PT" sz="2000" dirty="0" err="1">
                    <a:latin typeface="Cambria Math" charset="0"/>
                  </a:rPr>
                  <a:t>janeiro</a:t>
                </a:r>
                <a:r>
                  <a:rPr lang="pt-PT" sz="2000" dirty="0">
                    <a:latin typeface="Cambria Math" charset="0"/>
                  </a:rPr>
                  <a:t> de 2000 e comprometeu-se a </a:t>
                </a:r>
                <a:r>
                  <a:rPr lang="pt-PT" sz="2000" dirty="0" err="1">
                    <a:latin typeface="Cambria Math" charset="0"/>
                  </a:rPr>
                  <a:t>efetuar</a:t>
                </a:r>
                <a:r>
                  <a:rPr lang="pt-PT" sz="2000" dirty="0">
                    <a:latin typeface="Cambria Math" charset="0"/>
                  </a:rPr>
                  <a:t> reforços de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 charset="0"/>
                      </a:rPr>
                      <m:t>1000</m:t>
                    </m:r>
                    <m:r>
                      <a:rPr lang="pt-PT" sz="2000" b="0" i="0" smtClean="0">
                        <a:latin typeface="Cambria Math" charset="0"/>
                      </a:rPr>
                      <m:t> </m:t>
                    </m:r>
                    <m:r>
                      <a:rPr lang="pt-PT" sz="2000">
                        <a:latin typeface="Cambria Math" charset="0"/>
                      </a:rPr>
                      <m:t>€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a cada seis meses. Sabendo que este plano de poupança termina em janeiro de 2020, qual o capital acumulado ao fim deste período?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848432" cy="2862322"/>
              </a:xfrm>
              <a:prstGeom prst="rect">
                <a:avLst/>
              </a:prstGeom>
              <a:blipFill rotWithShape="0">
                <a:blip r:embed="rId2"/>
                <a:stretch>
                  <a:fillRect l="-776" r="-1320" b="-85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12"/>
          <p:cNvSpPr/>
          <p:nvPr/>
        </p:nvSpPr>
        <p:spPr>
          <a:xfrm>
            <a:off x="2843808" y="393305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85355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83568" y="301248"/>
                <a:ext cx="7704856" cy="4971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2.</a:t>
                </a:r>
                <a:r>
                  <a:rPr lang="pt-PT" sz="2000" dirty="0">
                    <a:latin typeface="Cambria Math" charset="0"/>
                  </a:rPr>
                  <a:t> Ao fim de seis meses o capital acumulado será de:</a:t>
                </a:r>
              </a:p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PT" sz="2000" b="0" i="1" smtClean="0">
                          <a:latin typeface="Cambria Math"/>
                        </a:rPr>
                        <m:t>=2000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2,5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/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+1000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Ao fim de um ano o capital acumulado será de: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pt-PT" sz="20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2000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  <a:ea typeface="Cambria Math"/>
                                        </a:rPr>
                                        <m:t>2,5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  <a:ea typeface="Cambria Math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/>
                          </m:s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+1000</m:t>
                          </m:r>
                        </m:e>
                      </m:d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2,5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/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+1000</m:t>
                      </m:r>
                      <m:r>
                        <a:rPr lang="pt-PT" sz="20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  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=2000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2,5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100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+1</m:t>
                    </m:r>
                    <m:r>
                      <a:rPr lang="pt-PT" sz="2000" i="1">
                        <a:latin typeface="Cambria Math"/>
                      </a:rPr>
                      <m:t>000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2,5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100</m:t>
                                </m:r>
                              </m:den>
                            </m:f>
                          </m:e>
                        </m:d>
                      </m:e>
                      <m:sup/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+1000</m:t>
                    </m:r>
                  </m:oMath>
                </a14:m>
                <a:endParaRPr lang="pt-PT" sz="2000" dirty="0">
                  <a:latin typeface="Cambria Math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01248"/>
                <a:ext cx="7704856" cy="4971746"/>
              </a:xfrm>
              <a:prstGeom prst="rect">
                <a:avLst/>
              </a:prstGeom>
              <a:blipFill rotWithShape="0">
                <a:blip r:embed="rId2"/>
                <a:stretch>
                  <a:fillRect l="-79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269411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323528" y="620688"/>
                <a:ext cx="8568952" cy="3151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Ao fim de dezoito meses o capital acumulado será de: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pt-PT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pt-PT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pt-PT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i="1">
                              <a:latin typeface="Cambria Math"/>
                            </a:rPr>
                            <m:t>2000</m:t>
                          </m:r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i="1">
                                      <a:latin typeface="Cambria Math"/>
                                      <a:ea typeface="Cambria Math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pt-PT" i="1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i="1">
                                          <a:latin typeface="Cambria Math"/>
                                          <a:ea typeface="Cambria Math"/>
                                        </a:rPr>
                                        <m:t>2,5</m:t>
                                      </m:r>
                                    </m:num>
                                    <m:den>
                                      <m:r>
                                        <a:rPr lang="pt-PT" i="1">
                                          <a:latin typeface="Cambria Math"/>
                                          <a:ea typeface="Cambria Math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+1</m:t>
                          </m:r>
                          <m:r>
                            <a:rPr lang="pt-PT" i="1">
                              <a:latin typeface="Cambria Math"/>
                            </a:rPr>
                            <m:t>000</m:t>
                          </m:r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pt-PT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i="1">
                                      <a:latin typeface="Cambria Math"/>
                                      <a:ea typeface="Cambria Math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pt-PT" i="1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i="1">
                                          <a:latin typeface="Cambria Math"/>
                                          <a:ea typeface="Cambria Math"/>
                                        </a:rPr>
                                        <m:t>2,5</m:t>
                                      </m:r>
                                    </m:num>
                                    <m:den>
                                      <m:r>
                                        <a:rPr lang="pt-PT" i="1">
                                          <a:latin typeface="Cambria Math"/>
                                          <a:ea typeface="Cambria Math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/>
                          </m:sSup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+1000</m:t>
                          </m:r>
                          <m:r>
                            <m:rPr>
                              <m:nor/>
                            </m:rPr>
                            <a:rPr lang="pt-PT" dirty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</m:e>
                      </m:d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b="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b="0" i="1" smtClean="0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b="0" i="1" smtClean="0">
                                      <a:latin typeface="Cambria Math"/>
                                      <a:ea typeface="Cambria Math"/>
                                    </a:rPr>
                                    <m:t>2,5</m:t>
                                  </m:r>
                                </m:num>
                                <m:den>
                                  <m:r>
                                    <a:rPr lang="pt-PT" b="0" i="1" smtClean="0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/>
                      </m:sSup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+1000=</m:t>
                      </m:r>
                    </m:oMath>
                  </m:oMathPara>
                </a14:m>
                <a:endParaRPr lang="pt-PT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dirty="0" smtClean="0"/>
                  <a:t>        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=2000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i="1"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pt-PT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i="1">
                                    <a:latin typeface="Cambria Math"/>
                                    <a:ea typeface="Cambria Math"/>
                                  </a:rPr>
                                  <m:t>2,5</m:t>
                                </m:r>
                              </m:num>
                              <m:den>
                                <m:r>
                                  <a:rPr lang="pt-PT" i="1">
                                    <a:latin typeface="Cambria Math"/>
                                    <a:ea typeface="Cambria Math"/>
                                  </a:rPr>
                                  <m:t>100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1</m:t>
                    </m:r>
                    <m:r>
                      <a:rPr lang="pt-PT" i="1">
                        <a:latin typeface="Cambria Math"/>
                      </a:rPr>
                      <m:t>000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i="1"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pt-PT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i="1">
                                    <a:latin typeface="Cambria Math"/>
                                    <a:ea typeface="Cambria Math"/>
                                  </a:rPr>
                                  <m:t>2,5</m:t>
                                </m:r>
                              </m:num>
                              <m:den>
                                <m:r>
                                  <a:rPr lang="pt-PT" i="1">
                                    <a:latin typeface="Cambria Math"/>
                                    <a:ea typeface="Cambria Math"/>
                                  </a:rPr>
                                  <m:t>100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i="1">
                        <a:latin typeface="Cambria Math"/>
                        <a:ea typeface="Cambria Math"/>
                      </a:rPr>
                      <m:t>+1</m:t>
                    </m:r>
                    <m:r>
                      <a:rPr lang="pt-PT" i="1">
                        <a:latin typeface="Cambria Math"/>
                      </a:rPr>
                      <m:t>000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i="1">
                                <a:latin typeface="Cambria Math"/>
                                <a:ea typeface="Cambria Math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pt-PT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i="1">
                                    <a:latin typeface="Cambria Math"/>
                                    <a:ea typeface="Cambria Math"/>
                                  </a:rPr>
                                  <m:t>2,5</m:t>
                                </m:r>
                              </m:num>
                              <m:den>
                                <m:r>
                                  <a:rPr lang="pt-PT" i="1">
                                    <a:latin typeface="Cambria Math"/>
                                    <a:ea typeface="Cambria Math"/>
                                  </a:rPr>
                                  <m:t>100</m:t>
                                </m:r>
                              </m:den>
                            </m:f>
                          </m:e>
                        </m:d>
                      </m:e>
                      <m:sup/>
                    </m:sSup>
                    <m:r>
                      <a:rPr lang="pt-PT" i="1">
                        <a:latin typeface="Cambria Math"/>
                        <a:ea typeface="Cambria Math"/>
                      </a:rPr>
                      <m:t>+1000</m:t>
                    </m:r>
                  </m:oMath>
                </a14:m>
                <a:endParaRPr lang="pt-PT" dirty="0">
                  <a:latin typeface="Cambria Math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620688"/>
                <a:ext cx="8568952" cy="3151440"/>
              </a:xfrm>
              <a:prstGeom prst="rect">
                <a:avLst/>
              </a:prstGeom>
              <a:blipFill rotWithShape="0">
                <a:blip r:embed="rId2"/>
                <a:stretch>
                  <a:fillRect l="-71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286521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359752" y="476672"/>
                <a:ext cx="8424496" cy="50015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>
                    <a:latin typeface="Cambria Math" charset="0"/>
                  </a:rPr>
                  <a:t>Ao fim de 20 anos o capital acumulado será de:</a:t>
                </a:r>
              </a:p>
              <a:p>
                <a:pPr algn="just">
                  <a:spcBef>
                    <a:spcPts val="1800"/>
                  </a:spcBef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40</m:t>
                          </m:r>
                        </m:sub>
                      </m:sSub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2000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2,5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40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pt-PT" sz="2000" i="1">
                          <a:latin typeface="Cambria Math"/>
                        </a:rPr>
                        <m:t>000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2,5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39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+…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+</m:t>
                      </m:r>
                    </m:oMath>
                  </m:oMathPara>
                </a14:m>
                <a:endParaRPr lang="pt-PT" sz="2000" i="1" dirty="0">
                  <a:latin typeface="Cambria Math"/>
                  <a:ea typeface="Cambria Math"/>
                </a:endParaRPr>
              </a:p>
              <a:p>
                <a:pPr algn="just">
                  <a:spcBef>
                    <a:spcPts val="1800"/>
                  </a:spcBef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pt-PT" sz="2000" i="1">
                          <a:latin typeface="Cambria Math"/>
                        </a:rPr>
                        <m:t>000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2,5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/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+1000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800"/>
                  </a:spcBef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=2000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2,5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40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+1</m:t>
                      </m:r>
                      <m:r>
                        <a:rPr lang="pt-PT" sz="2000" i="1">
                          <a:latin typeface="Cambria Math"/>
                        </a:rPr>
                        <m:t>000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  <a:ea typeface="Cambria Math"/>
                                        </a:rPr>
                                        <m:t>2,5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  <a:ea typeface="Cambria Math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39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+…+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  <a:ea typeface="Cambria Math"/>
                                        </a:rPr>
                                        <m:t>2,5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  <a:ea typeface="Cambria Math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/>
                          </m:s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e>
                      </m:d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800"/>
                  </a:spcBef>
                  <a:spcAft>
                    <a:spcPts val="1800"/>
                  </a:spcAft>
                </a:pPr>
                <a:r>
                  <a:rPr lang="pt-PT" sz="2000" dirty="0" smtClean="0"/>
                  <a:t>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=2000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1,025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40</m:t>
                        </m:r>
                      </m:sup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+1</m:t>
                    </m:r>
                    <m:r>
                      <a:rPr lang="pt-PT" sz="2000" i="1">
                        <a:latin typeface="Cambria Math"/>
                      </a:rPr>
                      <m:t>000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nary>
                      <m:naryPr>
                        <m:chr m:val="∑"/>
                        <m:ctrlPr>
                          <a:rPr lang="pt-PT" sz="2000" i="1" smtClean="0">
                            <a:latin typeface="Cambria Math" charset="0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PT" sz="2000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=0</m:t>
                        </m:r>
                      </m:sub>
                      <m:sup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39</m:t>
                        </m:r>
                      </m:sup>
                      <m:e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1,025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𝑘</m:t>
                            </m:r>
                          </m:sup>
                        </m:sSup>
                      </m:e>
                    </m:nary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72772,7 €</m:t>
                    </m:r>
                  </m:oMath>
                </a14:m>
                <a:endParaRPr lang="pt-PT" sz="2000" dirty="0">
                  <a:latin typeface="Cambria Math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752" y="476672"/>
                <a:ext cx="8424496" cy="5001562"/>
              </a:xfrm>
              <a:prstGeom prst="rect">
                <a:avLst/>
              </a:prstGeom>
              <a:blipFill rotWithShape="0">
                <a:blip r:embed="rId2"/>
                <a:stretch>
                  <a:fillRect l="-724" b="-11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1973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5"/>
          <p:cNvSpPr/>
          <p:nvPr/>
        </p:nvSpPr>
        <p:spPr>
          <a:xfrm>
            <a:off x="612000" y="620688"/>
            <a:ext cx="80644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  <a:p>
            <a:pPr algn="just"/>
            <a:endParaRPr lang="pt-PT" b="1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>
                <a:latin typeface="Cambria Math" charset="0"/>
              </a:rPr>
              <a:t>Recorrendo a uma folha de cálculo de Excel: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132856"/>
            <a:ext cx="5716240" cy="387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63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1485</TotalTime>
  <Words>925</Words>
  <Application>Microsoft Macintosh PowerPoint</Application>
  <PresentationFormat>Apresentação no Ecrã (4:3)</PresentationFormat>
  <Paragraphs>91</Paragraphs>
  <Slides>15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20" baseType="lpstr">
      <vt:lpstr>Calibri</vt:lpstr>
      <vt:lpstr>Cambria</vt:lpstr>
      <vt:lpstr>Cambria Math</vt:lpstr>
      <vt:lpstr>Arial</vt:lpstr>
      <vt:lpstr>Office Theme</vt:lpstr>
      <vt:lpstr>Funções exponenciais e funções logarítmicas</vt:lpstr>
      <vt:lpstr>Apresentação do PowerPoint</vt:lpstr>
      <vt:lpstr>Questão 1</vt:lpstr>
      <vt:lpstr>Questão 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Questão 2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139</cp:revision>
  <dcterms:created xsi:type="dcterms:W3CDTF">2014-11-16T14:55:38Z</dcterms:created>
  <dcterms:modified xsi:type="dcterms:W3CDTF">2017-06-27T13:35:20Z</dcterms:modified>
</cp:coreProperties>
</file>