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7"/>
  </p:notesMasterIdLst>
  <p:sldIdLst>
    <p:sldId id="256" r:id="rId2"/>
    <p:sldId id="257" r:id="rId3"/>
    <p:sldId id="309" r:id="rId4"/>
    <p:sldId id="319" r:id="rId5"/>
    <p:sldId id="316" r:id="rId6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Estilo Escuro 2 - Destaque 1/Destaqu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493" autoAdjust="0"/>
    <p:restoredTop sz="94674"/>
  </p:normalViewPr>
  <p:slideViewPr>
    <p:cSldViewPr>
      <p:cViewPr varScale="1">
        <p:scale>
          <a:sx n="124" d="100"/>
          <a:sy n="124" d="100"/>
        </p:scale>
        <p:origin x="400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AFC4-8F63-5940-986C-85CC7EE1B9EB}" type="datetimeFigureOut">
              <a:rPr lang="en-US" smtClean="0"/>
              <a:t>6/15/17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8256A-637E-A745-B13A-42A5B2ED2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00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8256A-637E-A745-B13A-42A5B2ED2BF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628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15/06/17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15/06/17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15/06/17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15/06/17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15/06/17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15/06/17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15/06/17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15/06/17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15/06/17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15/06/17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15/06/17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F6B352FF-5473-4FF6-96FF-A13701F36660}" type="datetimeFigureOut">
              <a:rPr lang="pt-PT" smtClean="0"/>
              <a:pPr/>
              <a:t>15/06/17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5791C3D8-3A7D-4DFE-B853-44722FACE493}" type="slidenum">
              <a:rPr lang="pt-PT" smtClean="0"/>
              <a:pPr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05582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kern="1200">
          <a:solidFill>
            <a:schemeClr val="tx1"/>
          </a:solidFill>
          <a:latin typeface="Cambria Math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b="0" i="0" kern="1200">
          <a:solidFill>
            <a:schemeClr val="tx1"/>
          </a:solidFill>
          <a:latin typeface="Cambria Math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b="0" i="0" kern="1200">
          <a:solidFill>
            <a:schemeClr val="tx1"/>
          </a:solidFill>
          <a:latin typeface="Cambria Math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b="0" i="0" kern="1200">
          <a:solidFill>
            <a:schemeClr val="tx1"/>
          </a:solidFill>
          <a:latin typeface="Cambria Math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4400" b="1" dirty="0">
                <a:solidFill>
                  <a:schemeClr val="bg1"/>
                </a:solidFill>
              </a:rPr>
              <a:t>Funções exponenciais e</a:t>
            </a:r>
            <a:br>
              <a:rPr lang="pt-PT" sz="4400" b="1" dirty="0">
                <a:solidFill>
                  <a:schemeClr val="bg1"/>
                </a:solidFill>
              </a:rPr>
            </a:br>
            <a:r>
              <a:rPr lang="pt-PT" sz="4400" b="1" dirty="0" smtClean="0">
                <a:solidFill>
                  <a:schemeClr val="bg1"/>
                </a:solidFill>
              </a:rPr>
              <a:t>funções </a:t>
            </a:r>
            <a:r>
              <a:rPr lang="pt-PT" sz="4400" b="1" dirty="0">
                <a:solidFill>
                  <a:schemeClr val="bg1"/>
                </a:solidFill>
              </a:rPr>
              <a:t>logarítmicas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789040"/>
            <a:ext cx="6858000" cy="1123106"/>
          </a:xfrm>
        </p:spPr>
        <p:txBody>
          <a:bodyPr>
            <a:normAutofit/>
          </a:bodyPr>
          <a:lstStyle/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</a:rPr>
              <a:t>Juros compostos e número de Neper</a:t>
            </a:r>
          </a:p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</a:rPr>
              <a:t>O essencial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3880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Juros compostos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7992448" cy="33876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Dado um número real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𝑟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um número natural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𝑛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um capital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pt-PT" sz="2000" dirty="0">
                    <a:latin typeface="Cambria Math" charset="0"/>
                  </a:rPr>
                  <a:t> disponível no início de um determinado período de um ano, dividindo esse ano em períodos iguais de medida temporal igual a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𝑇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quando se </a:t>
                </a:r>
                <a:r>
                  <a:rPr lang="pt-PT" sz="2000" dirty="0" smtClean="0">
                    <a:latin typeface="Cambria Math" charset="0"/>
                  </a:rPr>
                  <a:t>aplicam </a:t>
                </a:r>
                <a:r>
                  <a:rPr lang="pt-PT" sz="2000" dirty="0">
                    <a:latin typeface="Cambria Math" charset="0"/>
                  </a:rPr>
                  <a:t>juros compostos à taxa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 charset="0"/>
                          </a:rPr>
                          <m:t>𝑟</m:t>
                        </m:r>
                      </m:num>
                      <m:den>
                        <m:r>
                          <a:rPr lang="pt-PT" sz="2000" i="1">
                            <a:latin typeface="Cambria Math" charset="0"/>
                          </a:rPr>
                          <m:t>𝑛</m:t>
                        </m:r>
                      </m:den>
                    </m:f>
                    <m:r>
                      <a:rPr lang="pt-PT" sz="2000" i="1">
                        <a:latin typeface="Cambria Math" charset="0"/>
                      </a:rPr>
                      <m:t>%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a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𝑇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durante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𝑛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períodos ao capital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pt-PT" sz="2000" dirty="0" smtClean="0">
                    <a:latin typeface="Cambria Math" charset="0"/>
                  </a:rPr>
                  <a:t>,</a:t>
                </a:r>
                <a:r>
                  <a:rPr lang="pt-PT" sz="2000" dirty="0">
                    <a:latin typeface="Cambria Math" charset="0"/>
                  </a:rPr>
                  <a:t> o capital disponível no final do ano é igual </a:t>
                </a:r>
                <a:r>
                  <a:rPr lang="pt-PT" sz="2000" dirty="0" smtClean="0">
                    <a:latin typeface="Cambria Math" charset="0"/>
                  </a:rPr>
                  <a:t>a:</a:t>
                </a: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000" i="1">
                              <a:latin typeface="Cambria Math" charset="0"/>
                            </a:rPr>
                            <m:t>𝐶</m:t>
                          </m:r>
                        </m:e>
                        <m:sub>
                          <m:r>
                            <a:rPr lang="pt-PT" sz="2000" i="1">
                              <a:latin typeface="Cambria Math" charset="0"/>
                            </a:rPr>
                            <m:t>𝑛</m:t>
                          </m:r>
                        </m:sub>
                      </m:sSub>
                      <m:r>
                        <a:rPr lang="pt-PT" sz="2000" i="1">
                          <a:latin typeface="Cambria Math" charset="0"/>
                        </a:rPr>
                        <m:t>=</m:t>
                      </m:r>
                      <m:sSub>
                        <m:sSub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000" i="1">
                              <a:latin typeface="Cambria Math" charset="0"/>
                            </a:rPr>
                            <m:t>𝐶</m:t>
                          </m:r>
                        </m:e>
                        <m:sub>
                          <m:r>
                            <a:rPr lang="pt-PT" sz="2000" i="1">
                              <a:latin typeface="Cambria Math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charset="0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 charset="0"/>
                                    </a:rPr>
                                    <m:t>𝑟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 charset="0"/>
                                    </a:rPr>
                                    <m:t>100</m:t>
                                  </m:r>
                                  <m:r>
                                    <a:rPr lang="pt-PT" sz="2000" i="1">
                                      <a:latin typeface="Cambria Math" charset="0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000" i="1">
                              <a:latin typeface="Cambria Math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7992448" cy="3387659"/>
              </a:xfrm>
              <a:prstGeom prst="rect">
                <a:avLst/>
              </a:prstGeom>
              <a:blipFill rotWithShape="0">
                <a:blip r:embed="rId3"/>
                <a:stretch>
                  <a:fillRect l="-763" r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172000" cy="1143000"/>
          </a:xfrm>
        </p:spPr>
        <p:txBody>
          <a:bodyPr>
            <a:normAutofit/>
          </a:bodyPr>
          <a:lstStyle/>
          <a:p>
            <a:r>
              <a:rPr lang="pt-PT" sz="3200" b="1" dirty="0" smtClean="0"/>
              <a:t>Teorema</a:t>
            </a:r>
            <a:endParaRPr lang="pt-PT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3311928" cy="19463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A sucessão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pt-PT" sz="2000" i="1">
                                <a:latin typeface="Cambria Math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 definida por 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000" i="1">
                              <a:latin typeface="Cambria Math" charset="0"/>
                            </a:rPr>
                            <m:t>𝑢</m:t>
                          </m:r>
                        </m:e>
                        <m:sub>
                          <m:r>
                            <a:rPr lang="pt-PT" sz="2000" i="1">
                              <a:latin typeface="Cambria Math" charset="0"/>
                            </a:rPr>
                            <m:t>𝑛</m:t>
                          </m:r>
                        </m:sub>
                      </m:sSub>
                      <m:r>
                        <a:rPr lang="pt-PT" sz="2000" i="1">
                          <a:latin typeface="Cambria Math" charset="0"/>
                        </a:rPr>
                        <m:t>=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charset="0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 charset="0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000" i="1">
                              <a:latin typeface="Cambria Math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é crescente e majorada</a:t>
                </a:r>
                <a:r>
                  <a:rPr lang="pt-PT" sz="2000" dirty="0" smtClean="0">
                    <a:latin typeface="Cambria Math" charset="0"/>
                  </a:rPr>
                  <a:t>.</a:t>
                </a: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3311928" cy="1946302"/>
              </a:xfrm>
              <a:prstGeom prst="rect">
                <a:avLst/>
              </a:prstGeom>
              <a:blipFill rotWithShape="0">
                <a:blip r:embed="rId2"/>
                <a:stretch>
                  <a:fillRect l="-1838" r="-1103" b="-15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221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76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 smtClean="0"/>
              <a:t>Desigualdade de Bernoulli</a:t>
            </a:r>
            <a:endParaRPr lang="pt-PT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6048232" cy="11695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Para qualquer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𝑛</m:t>
                    </m:r>
                    <m:r>
                      <a:rPr lang="pt-PT" sz="2000" i="1">
                        <a:latin typeface="Cambria Math" charset="0"/>
                      </a:rPr>
                      <m:t>∈</m:t>
                    </m:r>
                    <m:r>
                      <a:rPr lang="pt-PT" sz="2000" i="1">
                        <a:latin typeface="Cambria Math" charset="0"/>
                      </a:rPr>
                      <m:t>ℕ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0≤</m:t>
                    </m:r>
                    <m:r>
                      <a:rPr lang="pt-PT" sz="2000" i="1">
                        <a:latin typeface="Cambria Math" charset="0"/>
                      </a:rPr>
                      <m:t>𝑥</m:t>
                    </m:r>
                    <m:r>
                      <a:rPr lang="pt-PT" sz="2000" i="1">
                        <a:latin typeface="Cambria Math" charset="0"/>
                      </a:rPr>
                      <m:t>≤1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charset="0"/>
                                </a:rPr>
                                <m:t>1−</m:t>
                              </m:r>
                              <m:r>
                                <a:rPr lang="pt-PT" sz="2000" i="1">
                                  <a:latin typeface="Cambria Math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pt-PT" sz="2000" i="1">
                              <a:latin typeface="Cambria Math" charset="0"/>
                            </a:rPr>
                            <m:t>𝑛</m:t>
                          </m:r>
                        </m:sup>
                      </m:sSup>
                      <m:r>
                        <a:rPr lang="pt-PT" sz="2000" i="1">
                          <a:latin typeface="Cambria Math" charset="0"/>
                        </a:rPr>
                        <m:t>≥1−</m:t>
                      </m:r>
                      <m:r>
                        <a:rPr lang="pt-PT" sz="2000" i="1">
                          <a:latin typeface="Cambria Math" charset="0"/>
                        </a:rPr>
                        <m:t>𝑛𝑥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6048232" cy="1169551"/>
              </a:xfrm>
              <a:prstGeom prst="rect">
                <a:avLst/>
              </a:prstGeom>
              <a:blipFill rotWithShape="0">
                <a:blip r:embed="rId2"/>
                <a:stretch>
                  <a:fillRect l="-10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9770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 smtClean="0"/>
              <a:t>Número de Neper</a:t>
            </a:r>
            <a:endParaRPr lang="pt-PT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5904216" cy="42619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A sucessão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pt-PT" sz="2000" i="1">
                                <a:latin typeface="Cambria Math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 definida por 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000" i="1">
                              <a:latin typeface="Cambria Math" charset="0"/>
                            </a:rPr>
                            <m:t>𝑢</m:t>
                          </m:r>
                        </m:e>
                        <m:sub>
                          <m:r>
                            <a:rPr lang="pt-PT" sz="2000" i="1">
                              <a:latin typeface="Cambria Math" charset="0"/>
                            </a:rPr>
                            <m:t>𝑛</m:t>
                          </m:r>
                        </m:sub>
                      </m:sSub>
                      <m:r>
                        <a:rPr lang="pt-PT" sz="2000" i="1">
                          <a:latin typeface="Cambria Math" charset="0"/>
                        </a:rPr>
                        <m:t>=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charset="0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 charset="0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000" i="1">
                              <a:latin typeface="Cambria Math" charset="0"/>
                            </a:rPr>
                            <m:t>𝑛</m:t>
                          </m:r>
                        </m:sup>
                      </m:sSup>
                      <m:r>
                        <a:rPr lang="pt-PT" sz="2000" i="1">
                          <a:latin typeface="Cambria Math" charset="0"/>
                        </a:rPr>
                        <m:t> 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é convergente e tem como limite o número irracional </a:t>
                </a:r>
                <a14:m>
                  <m:oMath xmlns:m="http://schemas.openxmlformats.org/officeDocument/2006/math">
                    <m:r>
                      <a:rPr lang="pt-PT" sz="2000" b="1" i="1">
                        <a:latin typeface="Cambria Math" charset="0"/>
                      </a:rPr>
                      <m:t>𝒆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que se designa </a:t>
                </a:r>
                <a:r>
                  <a:rPr lang="pt-PT" sz="2000" b="1" dirty="0" smtClean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  <a:t>por </a:t>
                </a:r>
                <a:r>
                  <a:rPr lang="pt-PT" sz="2000" b="1" dirty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  <a:t>número de </a:t>
                </a:r>
                <a:r>
                  <a:rPr lang="pt-PT" sz="2000" b="1" dirty="0" smtClean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  <a:t>Neper</a:t>
                </a:r>
                <a:r>
                  <a:rPr lang="pt-PT" sz="2000" b="1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.</a:t>
                </a:r>
                <a:endParaRPr lang="pt-PT" sz="2000" b="1" dirty="0">
                  <a:solidFill>
                    <a:schemeClr val="accent1">
                      <a:lumMod val="75000"/>
                    </a:schemeClr>
                  </a:solidFill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charset="0"/>
                                </a:rPr>
                                <m:t>lim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 charset="0"/>
                                    </a:rPr>
                                    <m:t>1+</m:t>
                                  </m:r>
                                  <m:f>
                                    <m:f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000" i="1">
                                          <a:latin typeface="Cambria Math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pt-PT" sz="2000" i="1">
                                          <a:latin typeface="Cambria Math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e>
                        <m:sup>
                          <m:r>
                            <a:rPr lang="pt-PT" sz="2000" i="1">
                              <a:latin typeface="Cambria Math" charset="0"/>
                            </a:rPr>
                            <m:t>𝑛</m:t>
                          </m:r>
                        </m:sup>
                      </m:sSup>
                      <m:r>
                        <a:rPr lang="pt-PT" sz="2000" i="1">
                          <a:latin typeface="Cambria Math" charset="0"/>
                        </a:rPr>
                        <m:t>=</m:t>
                      </m:r>
                      <m:r>
                        <a:rPr lang="pt-PT" sz="2000" i="1">
                          <a:latin typeface="Cambria Math" charset="0"/>
                        </a:rPr>
                        <m:t>𝑒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 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charset="0"/>
                        </a:rPr>
                        <m:t>𝑒</m:t>
                      </m:r>
                      <m:r>
                        <a:rPr lang="pt-PT" sz="2000" i="1">
                          <a:latin typeface="Cambria Math" charset="0"/>
                        </a:rPr>
                        <m:t>≈2,71828182…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5904216" cy="4261936"/>
              </a:xfrm>
              <a:prstGeom prst="rect">
                <a:avLst/>
              </a:prstGeom>
              <a:blipFill rotWithShape="0">
                <a:blip r:embed="rId2"/>
                <a:stretch>
                  <a:fillRect l="-1032" r="-16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6070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1139</TotalTime>
  <Words>217</Words>
  <Application>Microsoft Macintosh PowerPoint</Application>
  <PresentationFormat>On-screen Show (4:3)</PresentationFormat>
  <Paragraphs>21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Calibri</vt:lpstr>
      <vt:lpstr>Cambria</vt:lpstr>
      <vt:lpstr>Cambria Math</vt:lpstr>
      <vt:lpstr>Arial</vt:lpstr>
      <vt:lpstr>Office Theme</vt:lpstr>
      <vt:lpstr>Funções exponenciais e funções logarítmicas</vt:lpstr>
      <vt:lpstr>Juros compostos</vt:lpstr>
      <vt:lpstr>Teorema</vt:lpstr>
      <vt:lpstr>Desigualdade de Bernoulli</vt:lpstr>
      <vt:lpstr>Número de Neper</vt:lpstr>
    </vt:vector>
  </TitlesOfParts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Lógica e Teoria dos Conjuntos</dc:title>
  <dc:creator>Rui</dc:creator>
  <cp:lastModifiedBy>Microsoft Office User</cp:lastModifiedBy>
  <cp:revision>110</cp:revision>
  <dcterms:created xsi:type="dcterms:W3CDTF">2014-11-16T14:55:38Z</dcterms:created>
  <dcterms:modified xsi:type="dcterms:W3CDTF">2017-06-15T22:54:26Z</dcterms:modified>
</cp:coreProperties>
</file>