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0"/>
  </p:notesMasterIdLst>
  <p:sldIdLst>
    <p:sldId id="256" r:id="rId2"/>
    <p:sldId id="322" r:id="rId3"/>
    <p:sldId id="323" r:id="rId4"/>
    <p:sldId id="324" r:id="rId5"/>
    <p:sldId id="325" r:id="rId6"/>
    <p:sldId id="326" r:id="rId7"/>
    <p:sldId id="327" r:id="rId8"/>
    <p:sldId id="328" r:id="rId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94674"/>
  </p:normalViewPr>
  <p:slideViewPr>
    <p:cSldViewPr>
      <p:cViewPr varScale="1">
        <p:scale>
          <a:sx n="132" d="100"/>
          <a:sy n="132" d="100"/>
        </p:scale>
        <p:origin x="1224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1D53EF-A73F-4143-A120-DAFC8E8C7AC2}" type="datetimeFigureOut">
              <a:rPr lang="en-US" smtClean="0"/>
              <a:t>6/27/17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6566CE-471E-7F46-AFDE-6D563F17AAC0}" type="slidenum">
              <a:rPr lang="en-US" smtClean="0"/>
              <a:t>‹n.º›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901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6566CE-471E-7F46-AFDE-6D563F17AAC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811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324792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Cambria Math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b="0" i="0" kern="1200">
          <a:solidFill>
            <a:schemeClr val="tx1"/>
          </a:solidFill>
          <a:latin typeface="Cambria Math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Cambria Math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b="0" i="0" kern="1200">
          <a:solidFill>
            <a:schemeClr val="tx1"/>
          </a:solidFill>
          <a:latin typeface="Cambria Math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4" Type="http://schemas.openxmlformats.org/officeDocument/2006/relationships/slide" Target="slide6.xml"/><Relationship Id="rId5" Type="http://schemas.openxmlformats.org/officeDocument/2006/relationships/slide" Target="slide7.xml"/><Relationship Id="rId6" Type="http://schemas.openxmlformats.org/officeDocument/2006/relationships/slide" Target="slide8.xml"/><Relationship Id="rId7" Type="http://schemas.openxmlformats.org/officeDocument/2006/relationships/slide" Target="slide5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Relationship Id="rId3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slide" Target="slide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>
                <a:solidFill>
                  <a:schemeClr val="bg1"/>
                </a:solidFill>
              </a:rPr>
              <a:t>Funções exponenciais e</a:t>
            </a:r>
            <a:br>
              <a:rPr lang="pt-PT" sz="4400" b="1" dirty="0">
                <a:solidFill>
                  <a:schemeClr val="bg1"/>
                </a:solidFill>
              </a:rPr>
            </a:br>
            <a:r>
              <a:rPr lang="pt-PT" sz="4400" b="1" dirty="0" smtClean="0">
                <a:solidFill>
                  <a:schemeClr val="bg1"/>
                </a:solidFill>
              </a:rPr>
              <a:t>funções </a:t>
            </a:r>
            <a:r>
              <a:rPr lang="pt-PT" sz="4400" b="1" dirty="0">
                <a:solidFill>
                  <a:schemeClr val="bg1"/>
                </a:solidFill>
              </a:rPr>
              <a:t>logarítmicas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818062"/>
            <a:ext cx="6858000" cy="979090"/>
          </a:xfrm>
        </p:spPr>
        <p:txBody>
          <a:bodyPr>
            <a:normAutofit/>
          </a:bodyPr>
          <a:lstStyle/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Funções exponenciais</a:t>
            </a:r>
          </a:p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Exercícios do Caderno de Apoio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6"/>
          <p:cNvSpPr txBox="1"/>
          <p:nvPr/>
        </p:nvSpPr>
        <p:spPr>
          <a:xfrm>
            <a:off x="1403648" y="1340768"/>
            <a:ext cx="64087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 smtClean="0">
                <a:latin typeface="Cambria Math" charset="0"/>
                <a:cs typeface="Cambria Math" charset="0"/>
              </a:rPr>
              <a:t>Os seguintes exercícios são propostas dos autores do programa de Matemática A que constam no Caderno de Apoio ao 12.º ano.</a:t>
            </a:r>
          </a:p>
          <a:p>
            <a:pPr algn="just">
              <a:lnSpc>
                <a:spcPct val="150000"/>
              </a:lnSpc>
            </a:pPr>
            <a:endParaRPr lang="pt-PT" sz="2000" dirty="0" smtClean="0">
              <a:latin typeface="Cambria Math" charset="0"/>
              <a:cs typeface="Cambria Math" charset="0"/>
            </a:endParaRPr>
          </a:p>
          <a:p>
            <a:pPr algn="just">
              <a:lnSpc>
                <a:spcPct val="150000"/>
              </a:lnSpc>
            </a:pPr>
            <a:r>
              <a:rPr lang="pt-PT" sz="2000" dirty="0" smtClean="0">
                <a:latin typeface="Cambria Math" charset="0"/>
                <a:cs typeface="Cambria Math" charset="0"/>
              </a:rPr>
              <a:t>Os exercícios que se encontram assinalados com um (*) ou dois (**) asteriscos correspondem a desempenhos progressivamente mais avançados (de carácter opcional).</a:t>
            </a:r>
            <a:endParaRPr lang="pt-PT" sz="2000" dirty="0">
              <a:latin typeface="Cambria Math" charset="0"/>
              <a:cs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407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Questão 1</a:t>
            </a:r>
            <a:endParaRPr lang="pt-PT" sz="32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920440" cy="45704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Resolva, em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PT" sz="2000" b="0" i="1" smtClean="0">
                        <a:latin typeface="Cambria Math" charset="0"/>
                        <a:ea typeface="Cambria Math"/>
                      </a:rPr>
                      <m:t>IR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, </a:t>
                </a:r>
                <a:r>
                  <a:rPr lang="pt-PT" sz="2000" dirty="0">
                    <a:latin typeface="Cambria Math" charset="0"/>
                  </a:rPr>
                  <a:t>as seguintes condições, exprimindo as soluções como intervalos ou uniões de intervalos quando não forem em número finito ou </a:t>
                </a:r>
                <a:r>
                  <a:rPr lang="pt-PT" sz="2000" dirty="0" smtClean="0">
                    <a:latin typeface="Cambria Math" charset="0"/>
                  </a:rPr>
                  <a:t>numerável.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1.1  </a:t>
                </a:r>
                <a:r>
                  <a:rPr lang="pt-PT" sz="2000" dirty="0" smtClean="0">
                    <a:solidFill>
                      <a:srgbClr val="00B0F0"/>
                    </a:solidFill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000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num>
                      <m:den>
                        <m:sSup>
                          <m:sSupPr>
                            <m:ctrlPr>
                              <a:rPr lang="pt-PT" sz="200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e>
                          <m:sup>
                            <m:r>
                              <a:rPr lang="pt-PT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+3</m:t>
                            </m:r>
                          </m:sup>
                        </m:sSup>
                      </m:den>
                    </m:f>
                    <m:r>
                      <a:rPr lang="pt-PT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=384</m:t>
                    </m:r>
                  </m:oMath>
                </a14:m>
                <a:r>
                  <a:rPr lang="pt-PT" sz="2000" dirty="0" smtClean="0">
                    <a:solidFill>
                      <a:srgbClr val="00B0F0"/>
                    </a:solidFill>
                    <a:latin typeface="Cambria Math" charset="0"/>
                  </a:rPr>
                  <a:t>  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1.2  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𝑥</m:t>
                    </m:r>
                    <m:sSup>
                      <m:sSup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  <m:r>
                          <a:rPr lang="pt-PT" sz="2000" b="0" i="1" smtClean="0">
                            <a:latin typeface="Cambria Math"/>
                          </a:rPr>
                          <m:t>+1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  <m:r>
                      <a:rPr lang="pt-PT" sz="2000" i="1" smtClean="0">
                        <a:latin typeface="Cambria Math"/>
                        <a:ea typeface="Cambria Math"/>
                      </a:rPr>
                      <m:t>≤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endParaRPr lang="pt-PT" sz="2000" dirty="0" smtClean="0">
                  <a:solidFill>
                    <a:srgbClr val="00B0F0"/>
                  </a:solidFill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1.3  </a:t>
                </a:r>
                <a:r>
                  <a:rPr lang="pt-PT" sz="2000" dirty="0" smtClean="0">
                    <a:solidFill>
                      <a:srgbClr val="00B0F0"/>
                    </a:solidFill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fPr>
                              <m:num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5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  <m:r>
                          <a:rPr lang="pt-PT" sz="2000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&lt;</m:t>
                    </m:r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25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2−</m:t>
                        </m:r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endParaRPr lang="pt-PT" sz="2000" dirty="0" smtClean="0">
                  <a:solidFill>
                    <a:srgbClr val="00B0F0"/>
                  </a:solidFill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1.4</a:t>
                </a:r>
                <a:r>
                  <a:rPr lang="pt-PT" sz="2000" dirty="0" smtClean="0">
                    <a:solidFill>
                      <a:srgbClr val="00B0F0"/>
                    </a:solidFill>
                    <a:latin typeface="Cambria Math" charset="0"/>
                  </a:rPr>
                  <a:t>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−</m:t>
                        </m:r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−3</m:t>
                    </m:r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+2</m:t>
                    </m:r>
                    <m:r>
                      <a:rPr lang="pt-PT" sz="2000" i="1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0</m:t>
                    </m:r>
                  </m:oMath>
                </a14:m>
                <a:endParaRPr lang="pt-PT" sz="2000" dirty="0" smtClean="0">
                  <a:solidFill>
                    <a:srgbClr val="00B0F0"/>
                  </a:solidFill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1.5</a:t>
                </a:r>
                <a:r>
                  <a:rPr lang="pt-PT" sz="2000" dirty="0" smtClean="0">
                    <a:solidFill>
                      <a:srgbClr val="00B0F0"/>
                    </a:solidFill>
                    <a:latin typeface="Cambria Math" charset="0"/>
                  </a:rPr>
                  <a:t>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7</m:t>
                        </m:r>
                      </m:e>
                      <m:sup>
                        <m:f>
                          <m:f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pt-PT" sz="2000" b="0" i="1" smtClean="0">
                                <a:latin typeface="Cambria Math"/>
                              </a:rPr>
                              <m:t>−4</m:t>
                            </m:r>
                          </m:num>
                          <m:den>
                            <m:sSup>
                              <m:sSup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pt-PT" sz="2000" b="0" i="1" smtClean="0">
                                <a:latin typeface="Cambria Math"/>
                              </a:rPr>
                              <m:t>+5</m:t>
                            </m:r>
                          </m:den>
                        </m:f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&lt;1</m:t>
                    </m:r>
                  </m:oMath>
                </a14:m>
                <a:endParaRPr lang="pt-PT" sz="2000" dirty="0">
                  <a:solidFill>
                    <a:srgbClr val="00B0F0"/>
                  </a:solidFill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920440" cy="4570418"/>
              </a:xfrm>
              <a:prstGeom prst="rect">
                <a:avLst/>
              </a:prstGeom>
              <a:blipFill rotWithShape="0">
                <a:blip r:embed="rId2"/>
                <a:stretch>
                  <a:fillRect l="-769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tângulo 7"/>
          <p:cNvSpPr/>
          <p:nvPr/>
        </p:nvSpPr>
        <p:spPr>
          <a:xfrm>
            <a:off x="2555776" y="3140968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9" name="Retângulo 8"/>
          <p:cNvSpPr/>
          <p:nvPr/>
        </p:nvSpPr>
        <p:spPr>
          <a:xfrm>
            <a:off x="3060237" y="4325034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0" name="Retângulo 9"/>
          <p:cNvSpPr/>
          <p:nvPr/>
        </p:nvSpPr>
        <p:spPr>
          <a:xfrm>
            <a:off x="3348269" y="4901098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1" name="Retângulo 10"/>
          <p:cNvSpPr/>
          <p:nvPr/>
        </p:nvSpPr>
        <p:spPr>
          <a:xfrm>
            <a:off x="2412165" y="5549170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6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2" name="Retângulo 11"/>
          <p:cNvSpPr/>
          <p:nvPr/>
        </p:nvSpPr>
        <p:spPr>
          <a:xfrm>
            <a:off x="3276261" y="3645024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7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33158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7"/>
              <p:cNvSpPr/>
              <p:nvPr/>
            </p:nvSpPr>
            <p:spPr>
              <a:xfrm>
                <a:off x="612000" y="548680"/>
                <a:ext cx="5328152" cy="40540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</a:p>
              <a:p>
                <a:pPr algn="just"/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3</m:t>
                          </m:r>
                        </m:num>
                        <m:den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+3</m:t>
                              </m:r>
                            </m:sup>
                          </m:sSup>
                        </m:den>
                      </m:f>
                      <m:r>
                        <a:rPr lang="pt-PT" sz="2000" i="1">
                          <a:latin typeface="Cambria Math"/>
                        </a:rPr>
                        <m:t>=384</m:t>
                      </m:r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3×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pt-PT" sz="20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000" b="0" i="0" smtClean="0">
                          <a:latin typeface="Cambria Math"/>
                        </a:rPr>
                        <m:t>=384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−</m:t>
                          </m:r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  <m:r>
                            <a:rPr lang="pt-PT" sz="2000" i="1">
                              <a:latin typeface="Cambria Math"/>
                            </a:rPr>
                            <m:t>−3</m:t>
                          </m:r>
                        </m:sup>
                      </m:sSup>
                      <m:r>
                        <a:rPr lang="pt-PT" sz="2000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128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−</m:t>
                          </m:r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  <m:r>
                            <a:rPr lang="pt-PT" sz="2000" i="1">
                              <a:latin typeface="Cambria Math"/>
                            </a:rPr>
                            <m:t>−3</m:t>
                          </m:r>
                        </m:sup>
                      </m:sSup>
                      <m:r>
                        <a:rPr lang="pt-PT" sz="200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7</m:t>
                          </m:r>
                        </m:sup>
                      </m:sSup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−3</m:t>
                      </m:r>
                      <m:r>
                        <a:rPr lang="pt-PT" sz="2000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7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−10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𝐶</m:t>
                      </m:r>
                      <m:r>
                        <a:rPr lang="pt-PT" sz="2000" b="0" i="1" smtClean="0">
                          <a:latin typeface="Cambria Math"/>
                        </a:rPr>
                        <m:t>.</m:t>
                      </m:r>
                      <m:r>
                        <a:rPr lang="pt-PT" sz="2000" b="0" i="1" smtClean="0">
                          <a:latin typeface="Cambria Math"/>
                        </a:rPr>
                        <m:t>𝑆</m:t>
                      </m:r>
                      <m:r>
                        <a:rPr lang="pt-PT" sz="2000" b="0" i="1" smtClean="0">
                          <a:latin typeface="Cambria Math"/>
                        </a:rPr>
                        <m:t>.=</m:t>
                      </m:r>
                      <m:d>
                        <m:dPr>
                          <m:begChr m:val="{"/>
                          <m:endChr m:val="}"/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−10</m:t>
                          </m:r>
                        </m:e>
                      </m:d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8" name="Rec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548680"/>
                <a:ext cx="5328152" cy="4054059"/>
              </a:xfrm>
              <a:prstGeom prst="rect">
                <a:avLst/>
              </a:prstGeom>
              <a:blipFill rotWithShape="0">
                <a:blip r:embed="rId2"/>
                <a:stretch>
                  <a:fillRect l="-1144" t="-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29" name="Rectangle 28"/>
          <p:cNvSpPr/>
          <p:nvPr/>
        </p:nvSpPr>
        <p:spPr>
          <a:xfrm>
            <a:off x="612000" y="1300698"/>
            <a:ext cx="5229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latin typeface="Cambria Math" charset="0"/>
              </a:rPr>
              <a:t>1.1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8635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7200000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2" action="ppaction://hlinksldjump"/>
              </a:rPr>
              <a:t>Voltar</a:t>
            </a:r>
            <a:endParaRPr lang="pt-PT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ela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61836774"/>
                  </p:ext>
                </p:extLst>
              </p:nvPr>
            </p:nvGraphicFramePr>
            <p:xfrm>
              <a:off x="984056" y="2794744"/>
              <a:ext cx="5172120" cy="1467846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1770513"/>
                    <a:gridCol w="650038"/>
                    <a:gridCol w="735345"/>
                    <a:gridCol w="648072"/>
                    <a:gridCol w="648072"/>
                    <a:gridCol w="720080"/>
                  </a:tblGrid>
                  <a:tr h="36736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𝒙</m:t>
                                </m:r>
                              </m:oMath>
                            </m:oMathPara>
                          </a14:m>
                          <a:endParaRPr lang="pt-PT" sz="1800" b="0" i="0" dirty="0">
                            <a:solidFill>
                              <a:schemeClr val="bg1"/>
                            </a:solidFill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1800" b="0" i="0" dirty="0">
                            <a:solidFill>
                              <a:schemeClr val="bg1"/>
                            </a:solidFill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pt-PT" sz="1800" b="0" i="0" dirty="0">
                            <a:solidFill>
                              <a:schemeClr val="bg1"/>
                            </a:solidFill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1800" b="0" i="0" dirty="0">
                            <a:solidFill>
                              <a:schemeClr val="bg1"/>
                            </a:solidFill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1" i="1" smtClean="0">
                                    <a:solidFill>
                                      <a:schemeClr val="bg1"/>
                                    </a:solidFill>
                                    <a:latin typeface="Cambria Math"/>
                                  </a:rPr>
                                  <m:t>𝒆</m:t>
                                </m:r>
                              </m:oMath>
                            </m:oMathPara>
                          </a14:m>
                          <a:endParaRPr lang="pt-PT" sz="1800" b="0" i="0" dirty="0">
                            <a:solidFill>
                              <a:schemeClr val="bg1"/>
                            </a:solidFill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1800" b="0" i="0" dirty="0">
                            <a:solidFill>
                              <a:schemeClr val="bg1"/>
                            </a:solidFill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</a:tr>
                  <a:tr h="352718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b="0" i="0" dirty="0" smtClean="0">
                              <a:latin typeface="Cambria Math" charset="0"/>
                            </a:rPr>
                            <a:t>—</a:t>
                          </a:r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b="0" i="0" dirty="0" smtClean="0">
                              <a:latin typeface="Cambria Math" charset="0"/>
                            </a:rPr>
                            <a:t>0</a:t>
                          </a:r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b="0" i="0" dirty="0" smtClean="0">
                              <a:latin typeface="Cambria Math" charset="0"/>
                            </a:rPr>
                            <a:t>+</a:t>
                          </a:r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b="0" i="0" dirty="0" smtClean="0">
                              <a:latin typeface="Cambria Math" charset="0"/>
                            </a:rPr>
                            <a:t>+</a:t>
                          </a:r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</a:tr>
                  <a:tr h="36736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latin typeface="Cambria Math"/>
                                  </a:rPr>
                                  <m:t>𝑒</m:t>
                                </m:r>
                                <m:r>
                                  <a:rPr lang="pt-PT" sz="1800" b="0" i="1" smtClean="0">
                                    <a:latin typeface="Cambria Math"/>
                                  </a:rPr>
                                  <m:t>−</m:t>
                                </m:r>
                                <m:r>
                                  <a:rPr lang="pt-PT" sz="1800" b="0" i="1" smtClean="0">
                                    <a:latin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b="0" i="0" dirty="0" smtClean="0">
                              <a:latin typeface="Cambria Math" charset="0"/>
                            </a:rPr>
                            <a:t>+</a:t>
                          </a:r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b="0" i="0" dirty="0" smtClean="0">
                              <a:latin typeface="Cambria Math" charset="0"/>
                            </a:rPr>
                            <a:t>+</a:t>
                          </a:r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b="0" i="0" dirty="0" smtClean="0">
                              <a:latin typeface="Cambria Math" charset="0"/>
                            </a:rPr>
                            <a:t>0</a:t>
                          </a:r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b="0" i="0" dirty="0" smtClean="0">
                              <a:latin typeface="Cambria Math" charset="0"/>
                            </a:rPr>
                            <a:t>—</a:t>
                          </a:r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</a:tr>
                  <a:tr h="36736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sz="1800" b="0" i="1" smtClean="0">
                                    <a:latin typeface="Cambria Math"/>
                                  </a:rPr>
                                  <m:t>𝑥</m:t>
                                </m:r>
                                <m:d>
                                  <m:dPr>
                                    <m:ctrlPr>
                                      <a:rPr lang="pt-PT" sz="1800" b="0" i="1" smtClean="0">
                                        <a:latin typeface="Cambria Math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pt-PT" sz="1800" b="0" i="1" smtClean="0">
                                        <a:latin typeface="Cambria Math"/>
                                      </a:rPr>
                                      <m:t>𝑒</m:t>
                                    </m:r>
                                    <m:r>
                                      <a:rPr lang="pt-PT" sz="1800" b="0" i="1" smtClean="0"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pt-PT" sz="18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b="0" i="0" dirty="0" smtClean="0">
                              <a:latin typeface="Cambria Math" charset="0"/>
                            </a:rPr>
                            <a:t>—</a:t>
                          </a:r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b="0" i="0" dirty="0" smtClean="0">
                              <a:latin typeface="Cambria Math" charset="0"/>
                            </a:rPr>
                            <a:t>0</a:t>
                          </a:r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b="0" i="0" dirty="0" smtClean="0">
                              <a:latin typeface="Cambria Math" charset="0"/>
                            </a:rPr>
                            <a:t>+</a:t>
                          </a:r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b="0" i="0" dirty="0" smtClean="0">
                              <a:latin typeface="Cambria Math" charset="0"/>
                            </a:rPr>
                            <a:t>0</a:t>
                          </a:r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b="0" i="0" dirty="0" smtClean="0">
                              <a:latin typeface="Cambria Math" charset="0"/>
                            </a:rPr>
                            <a:t>—</a:t>
                          </a:r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ela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61836774"/>
                  </p:ext>
                </p:extLst>
              </p:nvPr>
            </p:nvGraphicFramePr>
            <p:xfrm>
              <a:off x="984056" y="2794744"/>
              <a:ext cx="5172120" cy="1467846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1770513"/>
                    <a:gridCol w="650038"/>
                    <a:gridCol w="735345"/>
                    <a:gridCol w="648072"/>
                    <a:gridCol w="648072"/>
                    <a:gridCol w="720080"/>
                  </a:tblGrid>
                  <a:tr h="36736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344" t="-1639" r="-193471" b="-3196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1800" b="0" i="0" dirty="0">
                            <a:solidFill>
                              <a:schemeClr val="bg1"/>
                            </a:solidFill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328926" t="-1639" r="-277686" b="-3196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1800" b="0" i="0" dirty="0">
                            <a:solidFill>
                              <a:schemeClr val="bg1"/>
                            </a:solidFill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584112" t="-1639" r="-114953" b="-3196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1800" b="0" i="0" dirty="0">
                            <a:solidFill>
                              <a:schemeClr val="bg1"/>
                            </a:solidFill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381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/>
                        </a:solidFill>
                      </a:tcPr>
                    </a:tc>
                  </a:tr>
                  <a:tr h="3657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344" t="-103333" r="-193471" b="-2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b="0" i="0" dirty="0" smtClean="0">
                              <a:latin typeface="Cambria Math" charset="0"/>
                            </a:rPr>
                            <a:t>—</a:t>
                          </a:r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b="0" i="0" dirty="0" smtClean="0">
                              <a:latin typeface="Cambria Math" charset="0"/>
                            </a:rPr>
                            <a:t>0</a:t>
                          </a:r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b="0" i="0" dirty="0" smtClean="0">
                              <a:latin typeface="Cambria Math" charset="0"/>
                            </a:rPr>
                            <a:t>+</a:t>
                          </a:r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b="0" i="0" dirty="0" smtClean="0">
                              <a:latin typeface="Cambria Math" charset="0"/>
                            </a:rPr>
                            <a:t>+</a:t>
                          </a:r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381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</a:tr>
                  <a:tr h="36736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344" t="-203333" r="-193471" b="-1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b="0" i="0" dirty="0" smtClean="0">
                              <a:latin typeface="Cambria Math" charset="0"/>
                            </a:rPr>
                            <a:t>+</a:t>
                          </a:r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b="0" i="0" dirty="0" smtClean="0">
                              <a:latin typeface="Cambria Math" charset="0"/>
                            </a:rPr>
                            <a:t>+</a:t>
                          </a:r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b="0" i="0" dirty="0" smtClean="0">
                              <a:latin typeface="Cambria Math" charset="0"/>
                            </a:rPr>
                            <a:t>0</a:t>
                          </a:r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b="0" i="0" dirty="0" smtClean="0">
                              <a:latin typeface="Cambria Math" charset="0"/>
                            </a:rPr>
                            <a:t>—</a:t>
                          </a:r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20000"/>
                          </a:srgbClr>
                        </a:solidFill>
                      </a:tcPr>
                    </a:tc>
                  </a:tr>
                  <a:tr h="36736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3"/>
                          <a:stretch>
                            <a:fillRect l="-344" t="-298361" r="-193471" b="-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b="0" i="0" dirty="0" smtClean="0">
                              <a:latin typeface="Cambria Math" charset="0"/>
                            </a:rPr>
                            <a:t>—</a:t>
                          </a:r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b="0" i="0" dirty="0" smtClean="0">
                              <a:latin typeface="Cambria Math" charset="0"/>
                            </a:rPr>
                            <a:t>0</a:t>
                          </a:r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b="0" i="0" dirty="0" smtClean="0">
                              <a:latin typeface="Cambria Math" charset="0"/>
                            </a:rPr>
                            <a:t>+</a:t>
                          </a:r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b="0" i="0" dirty="0" smtClean="0">
                              <a:latin typeface="Cambria Math" charset="0"/>
                            </a:rPr>
                            <a:t>0</a:t>
                          </a:r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sz="1800" b="0" i="0" dirty="0" smtClean="0">
                              <a:latin typeface="Cambria Math" charset="0"/>
                            </a:rPr>
                            <a:t>—</a:t>
                          </a:r>
                          <a:endParaRPr lang="pt-PT" sz="1800" b="0" i="0" dirty="0">
                            <a:latin typeface="Cambria Math" charset="0"/>
                          </a:endParaRPr>
                        </a:p>
                      </a:txBody>
                      <a:tcPr anchor="ctr">
                        <a:lnL w="12700" cmpd="sng">
                          <a:solidFill>
                            <a:sysClr val="window" lastClr="FFFFFF"/>
                          </a:solidFill>
                        </a:lnL>
                        <a:lnR w="12700" cmpd="sng">
                          <a:solidFill>
                            <a:sysClr val="window" lastClr="FFFFFF"/>
                          </a:solidFill>
                        </a:lnR>
                        <a:lnT w="12700" cmpd="sng">
                          <a:solidFill>
                            <a:sysClr val="window" lastClr="FFFFFF"/>
                          </a:solidFill>
                        </a:lnT>
                        <a:lnB w="12700" cmpd="sng">
                          <a:solidFill>
                            <a:sysClr val="window" lastClr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5B9BD5">
                            <a:tint val="40000"/>
                          </a:srgbClr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ângulo 7"/>
              <p:cNvSpPr/>
              <p:nvPr/>
            </p:nvSpPr>
            <p:spPr>
              <a:xfrm>
                <a:off x="612000" y="548680"/>
                <a:ext cx="5832208" cy="48628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</a:p>
              <a:p>
                <a:pPr algn="just"/>
                <a:endParaRPr lang="pt-PT" sz="200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𝑥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  <m:r>
                            <a:rPr lang="pt-PT" sz="2000" i="1">
                              <a:latin typeface="Cambria Math"/>
                            </a:rPr>
                            <m:t>+1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pt-PT" sz="2000" i="1">
                          <a:latin typeface="Cambria Math"/>
                          <a:ea typeface="Cambria Math"/>
                        </a:rPr>
                        <m:t>≤0⇔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𝑒𝑥</m:t>
                          </m:r>
                          <m:r>
                            <a:rPr lang="pt-PT" sz="2000" i="1">
                              <a:latin typeface="Cambria Math"/>
                            </a:rPr>
                            <m:t>−</m:t>
                          </m:r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pt-PT" sz="2000" i="1">
                          <a:latin typeface="Cambria Math"/>
                          <a:ea typeface="Cambria Math"/>
                        </a:rPr>
                        <m:t>≤0⇔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i="1">
                          <a:latin typeface="Cambria Math"/>
                        </a:rPr>
                        <m:t>𝑒𝑥</m:t>
                      </m:r>
                      <m:r>
                        <a:rPr lang="pt-PT" sz="2000" i="1">
                          <a:latin typeface="Cambria Math"/>
                        </a:rPr>
                        <m:t>−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/>
                          <a:ea typeface="Cambria Math"/>
                        </a:rPr>
                        <m:t>≤0⇔(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sup>
                      </m:sSup>
                      <m:r>
                        <a:rPr lang="pt-PT" sz="2000" i="1">
                          <a:latin typeface="Cambria Math"/>
                          <a:ea typeface="Cambria Math"/>
                        </a:rPr>
                        <m:t>&gt;0, ∀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𝑥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𝑒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pt-PT" sz="2000" i="1">
                          <a:latin typeface="Cambria Math"/>
                          <a:ea typeface="Cambria Math"/>
                        </a:rPr>
                        <m:t>≤0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𝐶</m:t>
                      </m:r>
                      <m:r>
                        <a:rPr lang="pt-PT" sz="2000" i="1">
                          <a:latin typeface="Cambria Math"/>
                        </a:rPr>
                        <m:t>.</m:t>
                      </m:r>
                      <m:r>
                        <a:rPr lang="pt-PT" sz="2000" i="1">
                          <a:latin typeface="Cambria Math"/>
                        </a:rPr>
                        <m:t>𝑆</m:t>
                      </m:r>
                      <m:r>
                        <a:rPr lang="pt-PT" sz="2000" i="1">
                          <a:latin typeface="Cambria Math"/>
                        </a:rPr>
                        <m:t>.=</m:t>
                      </m:r>
                      <m:d>
                        <m:dPr>
                          <m:begChr m:val="]"/>
                          <m:endChr m:val="]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−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∞, 0</m:t>
                          </m:r>
                        </m:e>
                      </m:d>
                      <m:r>
                        <a:rPr lang="pt-PT" sz="2000" i="1">
                          <a:latin typeface="Cambria Math"/>
                          <a:ea typeface="Cambria Math"/>
                        </a:rPr>
                        <m:t>∪</m:t>
                      </m:r>
                      <m:d>
                        <m:dPr>
                          <m:begChr m:val="["/>
                          <m:endChr m:val="["/>
                          <m:ctrlPr>
                            <a:rPr lang="pt-PT" sz="2000" i="1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𝑒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, +∞</m:t>
                          </m:r>
                        </m:e>
                      </m:d>
                    </m:oMath>
                  </m:oMathPara>
                </a14:m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26" name="Rec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548680"/>
                <a:ext cx="5832208" cy="4862870"/>
              </a:xfrm>
              <a:prstGeom prst="rect">
                <a:avLst/>
              </a:prstGeom>
              <a:blipFill rotWithShape="0">
                <a:blip r:embed="rId4"/>
                <a:stretch>
                  <a:fillRect l="-1045" t="-6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/>
          <p:cNvSpPr/>
          <p:nvPr/>
        </p:nvSpPr>
        <p:spPr>
          <a:xfrm>
            <a:off x="612000" y="1300698"/>
            <a:ext cx="5229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latin typeface="Cambria Math" charset="0"/>
              </a:rPr>
              <a:t>1.2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1361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7200000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2" action="ppaction://hlinksldjump"/>
              </a:rPr>
              <a:t>Voltar</a:t>
            </a:r>
            <a:endParaRPr lang="pt-PT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ângulo 7"/>
              <p:cNvSpPr/>
              <p:nvPr/>
            </p:nvSpPr>
            <p:spPr>
              <a:xfrm>
                <a:off x="612000" y="548680"/>
                <a:ext cx="5976224" cy="36610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pPr algn="just"/>
                <a:endParaRPr lang="pt-PT" sz="2000" b="1" dirty="0">
                  <a:latin typeface="Cambria Math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5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  <m:r>
                            <a:rPr lang="pt-PT" sz="2000" i="1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&lt;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25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2−</m:t>
                          </m:r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−</m:t>
                          </m:r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  <m:r>
                            <a:rPr lang="pt-PT" sz="2000" i="1">
                              <a:latin typeface="Cambria Math"/>
                            </a:rPr>
                            <m:t>+1</m:t>
                          </m:r>
                        </m:sup>
                      </m:sSup>
                      <m:r>
                        <a:rPr lang="pt-PT" sz="2000">
                          <a:latin typeface="Cambria Math"/>
                        </a:rPr>
                        <m:t>&lt;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5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2−</m:t>
                          </m:r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−</m:t>
                          </m:r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  <m:r>
                            <a:rPr lang="pt-PT" sz="2000" i="1">
                              <a:latin typeface="Cambria Math"/>
                            </a:rPr>
                            <m:t>+1</m:t>
                          </m:r>
                        </m:sup>
                      </m:sSup>
                      <m:r>
                        <a:rPr lang="pt-PT" sz="2000">
                          <a:latin typeface="Cambria Math"/>
                        </a:rPr>
                        <m:t>&lt;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4−2</m:t>
                          </m:r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pt-PT" sz="2000" i="1">
                          <a:latin typeface="Cambria Math"/>
                          <a:ea typeface="Cambria Math"/>
                        </a:rPr>
                        <m:t>⇔(5&gt;0)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⇔−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+1&lt;4−2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&lt;3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𝐶</m:t>
                      </m:r>
                      <m:r>
                        <a:rPr lang="pt-PT" sz="2000" i="1">
                          <a:latin typeface="Cambria Math"/>
                        </a:rPr>
                        <m:t>.</m:t>
                      </m:r>
                      <m:r>
                        <a:rPr lang="pt-PT" sz="2000" i="1">
                          <a:latin typeface="Cambria Math"/>
                        </a:rPr>
                        <m:t>𝑆</m:t>
                      </m:r>
                      <m:r>
                        <a:rPr lang="pt-PT" sz="2000" i="1">
                          <a:latin typeface="Cambria Math"/>
                        </a:rPr>
                        <m:t>.=</m:t>
                      </m:r>
                      <m:d>
                        <m:dPr>
                          <m:begChr m:val="]"/>
                          <m:endChr m:val="[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−</m:t>
                          </m:r>
                          <m:r>
                            <a:rPr lang="pt-PT" sz="2000" i="1">
                              <a:latin typeface="Cambria Math"/>
                              <a:ea typeface="Cambria Math"/>
                            </a:rPr>
                            <m:t>∞, 3</m:t>
                          </m:r>
                        </m:e>
                      </m:d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28" name="Rec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548680"/>
                <a:ext cx="5976224" cy="3661002"/>
              </a:xfrm>
              <a:prstGeom prst="rect">
                <a:avLst/>
              </a:prstGeom>
              <a:blipFill rotWithShape="0">
                <a:blip r:embed="rId3"/>
                <a:stretch>
                  <a:fillRect l="-1019" t="-8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angle 29"/>
          <p:cNvSpPr/>
          <p:nvPr/>
        </p:nvSpPr>
        <p:spPr>
          <a:xfrm>
            <a:off x="612000" y="1300698"/>
            <a:ext cx="5229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latin typeface="Cambria Math" charset="0"/>
              </a:rPr>
              <a:t>1.3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394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7"/>
              <p:cNvSpPr/>
              <p:nvPr/>
            </p:nvSpPr>
            <p:spPr>
              <a:xfrm>
                <a:off x="612000" y="548680"/>
                <a:ext cx="6048232" cy="59332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pPr algn="just"/>
                <a:endParaRPr lang="pt-PT" sz="2000" b="1" dirty="0" smtClean="0">
                  <a:latin typeface="Cambria Math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pt-PT" i="1">
                              <a:latin typeface="Cambria Math"/>
                            </a:rPr>
                            <m:t>−</m:t>
                          </m:r>
                          <m:r>
                            <a:rPr lang="pt-PT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pt-PT" i="1">
                          <a:latin typeface="Cambria Math"/>
                        </a:rPr>
                        <m:t>−3</m:t>
                      </m:r>
                      <m:sSup>
                        <m:sSupPr>
                          <m:ctrlPr>
                            <a:rPr lang="pt-PT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pt-PT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pt-PT" i="1">
                          <a:latin typeface="Cambria Math"/>
                        </a:rPr>
                        <m:t>+2=0</m:t>
                      </m:r>
                      <m:r>
                        <a:rPr lang="pt-PT" i="1" smtClean="0">
                          <a:latin typeface="Cambria Math"/>
                          <a:ea typeface="Cambria Math"/>
                        </a:rPr>
                        <m:t>⇔</m:t>
                      </m:r>
                      <m:f>
                        <m:fPr>
                          <m:ctrlPr>
                            <a:rPr lang="pt-PT" i="1" smtClean="0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pt-PT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pt-PT" b="0" i="1" smtClean="0">
                                  <a:latin typeface="Cambria Math"/>
                                  <a:ea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  <m:r>
                        <a:rPr lang="pt-PT" i="1">
                          <a:latin typeface="Cambria Math"/>
                        </a:rPr>
                        <m:t>−3</m:t>
                      </m:r>
                      <m:sSup>
                        <m:sSupPr>
                          <m:ctrlPr>
                            <a:rPr lang="pt-PT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pt-PT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pt-PT" i="1">
                          <a:latin typeface="Cambria Math"/>
                        </a:rPr>
                        <m:t>+2=0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dirty="0" smtClean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i="1">
                          <a:latin typeface="Cambria Math"/>
                          <a:ea typeface="Cambria Math"/>
                        </a:rPr>
                        <m:t>⇔</m:t>
                      </m:r>
                      <m:f>
                        <m:fPr>
                          <m:ctrlPr>
                            <a:rPr lang="pt-PT" i="1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i="1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pt-PT" i="1">
                                  <a:latin typeface="Cambria Math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pt-PT" i="1">
                                  <a:latin typeface="Cambria Math"/>
                                  <a:ea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pt-PT" i="1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  <m:r>
                        <a:rPr lang="pt-PT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i="1">
                              <a:latin typeface="Cambria Math"/>
                            </a:rPr>
                            <m:t>3</m:t>
                          </m:r>
                          <m:sSup>
                            <m:sSupPr>
                              <m:ctrlPr>
                                <a:rPr lang="pt-PT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pt-PT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pt-PT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pt-PT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  <m:r>
                        <a:rPr lang="pt-PT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b="0" i="1" smtClean="0">
                              <a:latin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pt-PT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pt-PT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PT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pt-PT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</m:den>
                      </m:f>
                      <m:r>
                        <a:rPr lang="pt-PT" i="1">
                          <a:latin typeface="Cambria Math"/>
                        </a:rPr>
                        <m:t>=0</m:t>
                      </m:r>
                      <m:r>
                        <a:rPr lang="pt-PT" i="1" smtClean="0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dirty="0" smtClean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−3</m:t>
                      </m:r>
                      <m:sSup>
                        <m:sSupPr>
                          <m:ctrlPr>
                            <a:rPr lang="pt-PT" b="0" i="1" smtClean="0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b="0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b="0" i="1" smtClean="0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pt-PT" b="0" i="1" smtClean="0">
                                      <a:latin typeface="Cambria Math"/>
                                      <a:ea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pt-PT" b="0" i="1" smtClean="0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pt-PT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+2</m:t>
                      </m:r>
                      <m:sSup>
                        <m:sSupPr>
                          <m:ctrlPr>
                            <a:rPr lang="pt-PT" b="0" i="1" smtClean="0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b="0" i="1" smtClean="0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pt-PT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p>
                      </m:sSup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+1=0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i="1">
                          <a:latin typeface="Cambria Math"/>
                          <a:ea typeface="Cambria Math"/>
                        </a:rPr>
                        <m:t>⇔</m:t>
                      </m:r>
                      <m:sSup>
                        <m:sSupPr>
                          <m:ctrlPr>
                            <a:rPr lang="pt-PT" i="1" smtClean="0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b="0" i="1" smtClean="0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pt-PT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sup>
                      </m:sSup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pt-PT" b="0" i="1" smtClean="0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b="0" i="1" smtClean="0">
                              <a:latin typeface="Cambria Math"/>
                              <a:ea typeface="Cambria Math"/>
                            </a:rPr>
                            <m:t>−2±</m:t>
                          </m:r>
                          <m:rad>
                            <m:radPr>
                              <m:degHide m:val="on"/>
                              <m:ctrlPr>
                                <a:rPr lang="pt-PT" b="0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pt-PT" b="0" i="1" smtClean="0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pt-PT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pt-PT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PT" b="0" i="1" smtClean="0">
                                  <a:latin typeface="Cambria Math"/>
                                  <a:ea typeface="Cambria Math"/>
                                </a:rPr>
                                <m:t>−4×</m:t>
                              </m:r>
                              <m:d>
                                <m:dPr>
                                  <m:ctrlPr>
                                    <a:rPr lang="pt-PT" b="0" i="1" smtClean="0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pt-PT" b="0" i="1" smtClean="0">
                                      <a:latin typeface="Cambria Math"/>
                                      <a:ea typeface="Cambria Math"/>
                                    </a:rPr>
                                    <m:t>−3</m:t>
                                  </m:r>
                                </m:e>
                              </m:d>
                              <m:r>
                                <a:rPr lang="pt-PT" b="0" i="1" smtClean="0">
                                  <a:latin typeface="Cambria Math"/>
                                  <a:ea typeface="Cambria Math"/>
                                </a:rPr>
                                <m:t>×1</m:t>
                              </m:r>
                            </m:e>
                          </m:rad>
                        </m:num>
                        <m:den>
                          <m:r>
                            <a:rPr lang="pt-PT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pt-PT" i="1">
                              <a:latin typeface="Cambria Math"/>
                              <a:ea typeface="Cambria Math"/>
                            </a:rPr>
                            <m:t>×</m:t>
                          </m:r>
                          <m:d>
                            <m:dPr>
                              <m:ctrlPr>
                                <a:rPr lang="pt-PT" i="1">
                                  <a:latin typeface="Cambria Math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pt-PT" i="1">
                                  <a:latin typeface="Cambria Math"/>
                                  <a:ea typeface="Cambria Math"/>
                                </a:rPr>
                                <m:t>−3</m:t>
                              </m:r>
                            </m:e>
                          </m:d>
                        </m:den>
                      </m:f>
                      <m:r>
                        <a:rPr lang="pt-PT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dirty="0" smtClean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i="1">
                          <a:latin typeface="Cambria Math"/>
                          <a:ea typeface="Cambria Math"/>
                        </a:rPr>
                        <m:t>⇔</m:t>
                      </m:r>
                      <m:sSup>
                        <m:sSupPr>
                          <m:ctrlPr>
                            <a:rPr lang="pt-PT" i="1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pt-PT" i="1">
                              <a:latin typeface="Cambria Math"/>
                              <a:ea typeface="Cambria Math"/>
                            </a:rPr>
                            <m:t>𝑥</m:t>
                          </m:r>
                        </m:sup>
                      </m:sSup>
                      <m:r>
                        <a:rPr lang="pt-PT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1∨</m:t>
                      </m:r>
                      <m:sSup>
                        <m:sSupPr>
                          <m:ctrlPr>
                            <a:rPr lang="pt-PT" i="1">
                              <a:latin typeface="Cambria Math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pt-PT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pt-PT" i="1">
                              <a:latin typeface="Cambria Math"/>
                              <a:ea typeface="Cambria Math"/>
                            </a:rPr>
                            <m:t>𝑥</m:t>
                          </m:r>
                        </m:sup>
                      </m:sSup>
                      <m:r>
                        <a:rPr lang="pt-PT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pt-PT" b="0" i="1" smtClean="0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b="0" i="1" smtClean="0">
                              <a:latin typeface="Cambria Math"/>
                              <a:ea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pt-PT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dirty="0" smtClean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b="0" i="1" smtClean="0">
                          <a:latin typeface="Cambria Math"/>
                          <a:ea typeface="Cambria Math"/>
                        </a:rPr>
                        <m:t>0</m:t>
                      </m:r>
                    </m:oMath>
                  </m:oMathPara>
                </a14:m>
                <a:endParaRPr lang="pt-PT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12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0" i="1" smtClean="0">
                          <a:latin typeface="Cambria Math"/>
                        </a:rPr>
                        <m:t>𝐶</m:t>
                      </m:r>
                      <m:r>
                        <a:rPr lang="pt-PT" b="0" i="1" smtClean="0">
                          <a:latin typeface="Cambria Math"/>
                        </a:rPr>
                        <m:t>.</m:t>
                      </m:r>
                      <m:r>
                        <a:rPr lang="pt-PT" b="0" i="1" smtClean="0">
                          <a:latin typeface="Cambria Math"/>
                        </a:rPr>
                        <m:t>𝑆</m:t>
                      </m:r>
                      <m:r>
                        <a:rPr lang="pt-PT" b="0" i="1" smtClean="0">
                          <a:latin typeface="Cambria Math"/>
                        </a:rPr>
                        <m:t>.=</m:t>
                      </m:r>
                      <m:d>
                        <m:dPr>
                          <m:begChr m:val="{"/>
                          <m:endChr m:val="}"/>
                          <m:ctrlPr>
                            <a:rPr lang="pt-PT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pt-PT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8" name="Rec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548680"/>
                <a:ext cx="6048232" cy="5933227"/>
              </a:xfrm>
              <a:prstGeom prst="rect">
                <a:avLst/>
              </a:prstGeom>
              <a:blipFill rotWithShape="0">
                <a:blip r:embed="rId3"/>
                <a:stretch>
                  <a:fillRect l="-1007" t="-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7200000" y="5505448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Voltar</a:t>
            </a:r>
            <a:endParaRPr lang="pt-PT" sz="2000" dirty="0"/>
          </a:p>
        </p:txBody>
      </p:sp>
      <p:sp>
        <p:nvSpPr>
          <p:cNvPr id="10" name="Rectangle 9"/>
          <p:cNvSpPr/>
          <p:nvPr/>
        </p:nvSpPr>
        <p:spPr>
          <a:xfrm>
            <a:off x="612000" y="1300698"/>
            <a:ext cx="5229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latin typeface="Cambria Math" charset="0"/>
              </a:rPr>
              <a:t>1.4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6179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ângulo 7"/>
              <p:cNvSpPr/>
              <p:nvPr/>
            </p:nvSpPr>
            <p:spPr>
              <a:xfrm>
                <a:off x="612000" y="548680"/>
                <a:ext cx="5976224" cy="40004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pPr algn="just"/>
                <a:endParaRPr lang="pt-PT" sz="2000" b="1" dirty="0">
                  <a:latin typeface="Cambria Math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7</m:t>
                          </m:r>
                        </m:e>
                        <m:sup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PT" sz="2000" i="1">
                                  <a:latin typeface="Cambria Math"/>
                                </a:rPr>
                                <m:t>−4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PT" sz="2000" i="1">
                                  <a:latin typeface="Cambria Math"/>
                                </a:rPr>
                                <m:t>+5</m:t>
                              </m:r>
                            </m:den>
                          </m:f>
                        </m:sup>
                      </m:sSup>
                      <m:r>
                        <a:rPr lang="pt-PT" sz="2000" i="1">
                          <a:latin typeface="Cambria Math"/>
                        </a:rPr>
                        <m:t>&lt;1</m:t>
                      </m:r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⇔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7</m:t>
                          </m:r>
                        </m:e>
                        <m:sup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PT" sz="2000" i="1">
                                  <a:latin typeface="Cambria Math"/>
                                </a:rPr>
                                <m:t>−4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PT" sz="2000" i="1">
                                  <a:latin typeface="Cambria Math"/>
                                </a:rPr>
                                <m:t>+5</m:t>
                              </m:r>
                            </m:den>
                          </m:f>
                        </m:sup>
                      </m:sSup>
                      <m:r>
                        <a:rPr lang="pt-PT" sz="2000" i="1">
                          <a:latin typeface="Cambria Math"/>
                        </a:rPr>
                        <m:t>&lt;</m:t>
                      </m:r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7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0</m:t>
                          </m:r>
                        </m:sup>
                      </m:sSup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b="0" i="0" smtClean="0">
                          <a:latin typeface="Cambria Math"/>
                          <a:ea typeface="Cambria Math"/>
                        </a:rPr>
                        <m:t>(7&gt;0)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latin typeface="Cambria Math"/>
                            </a:rPr>
                            <m:t>−4</m:t>
                          </m:r>
                        </m:num>
                        <m:den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latin typeface="Cambria Math"/>
                            </a:rPr>
                            <m:t>+5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</a:rPr>
                        <m:t>&lt;0</m:t>
                      </m:r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(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+5</m:t>
                      </m:r>
                      <m:r>
                        <a:rPr lang="pt-PT" sz="2000" b="0" i="1" smtClean="0">
                          <a:latin typeface="Cambria Math"/>
                        </a:rPr>
                        <m:t>&gt;0, 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∀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−4</m:t>
                      </m:r>
                      <m:r>
                        <a:rPr lang="pt-PT" sz="2000" b="0" i="1" smtClean="0">
                          <a:latin typeface="Cambria Math"/>
                        </a:rPr>
                        <m:t>&lt;0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&gt;−2∧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&lt;2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𝐶</m:t>
                      </m:r>
                      <m:r>
                        <a:rPr lang="pt-PT" sz="2000" b="0" i="1" smtClean="0">
                          <a:latin typeface="Cambria Math"/>
                        </a:rPr>
                        <m:t>.</m:t>
                      </m:r>
                      <m:r>
                        <a:rPr lang="pt-PT" sz="2000" b="0" i="1" smtClean="0">
                          <a:latin typeface="Cambria Math"/>
                        </a:rPr>
                        <m:t>𝑆</m:t>
                      </m:r>
                      <m:r>
                        <a:rPr lang="pt-PT" sz="2000" b="0" i="1" smtClean="0">
                          <a:latin typeface="Cambria Math"/>
                        </a:rPr>
                        <m:t>.=</m:t>
                      </m:r>
                      <m:d>
                        <m:dPr>
                          <m:begChr m:val="]"/>
                          <m:endChr m:val="["/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−2, 2</m:t>
                          </m:r>
                        </m:e>
                      </m:d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8" name="Rectângulo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548680"/>
                <a:ext cx="5976224" cy="4000454"/>
              </a:xfrm>
              <a:prstGeom prst="rect">
                <a:avLst/>
              </a:prstGeom>
              <a:blipFill rotWithShape="0">
                <a:blip r:embed="rId2"/>
                <a:stretch>
                  <a:fillRect l="-1019" t="-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612000" y="1300698"/>
            <a:ext cx="5229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 smtClean="0">
                <a:latin typeface="Cambria Math" charset="0"/>
              </a:rPr>
              <a:t>1.5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9218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1334</TotalTime>
  <Words>664</Words>
  <Application>Microsoft Macintosh PowerPoint</Application>
  <PresentationFormat>Apresentação no Ecrã (4:3)</PresentationFormat>
  <Paragraphs>93</Paragraphs>
  <Slides>8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8</vt:i4>
      </vt:variant>
    </vt:vector>
  </HeadingPairs>
  <TitlesOfParts>
    <vt:vector size="12" baseType="lpstr">
      <vt:lpstr>Calibri</vt:lpstr>
      <vt:lpstr>Cambria Math</vt:lpstr>
      <vt:lpstr>Arial</vt:lpstr>
      <vt:lpstr>Office Theme</vt:lpstr>
      <vt:lpstr>Funções exponenciais e funções logarítmicas</vt:lpstr>
      <vt:lpstr>Apresentação do PowerPoint</vt:lpstr>
      <vt:lpstr>Questão 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Nuno Manoel</cp:lastModifiedBy>
  <cp:revision>122</cp:revision>
  <dcterms:created xsi:type="dcterms:W3CDTF">2014-11-16T14:55:38Z</dcterms:created>
  <dcterms:modified xsi:type="dcterms:W3CDTF">2017-06-27T13:43:22Z</dcterms:modified>
</cp:coreProperties>
</file>