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sldIdLst>
    <p:sldId id="256" r:id="rId2"/>
    <p:sldId id="324" r:id="rId3"/>
    <p:sldId id="257" r:id="rId4"/>
    <p:sldId id="322" r:id="rId5"/>
    <p:sldId id="325" r:id="rId6"/>
    <p:sldId id="326" r:id="rId7"/>
    <p:sldId id="327" r:id="rId8"/>
    <p:sldId id="328" r:id="rId9"/>
    <p:sldId id="329" r:id="rId10"/>
    <p:sldId id="330" r:id="rId11"/>
    <p:sldId id="332" r:id="rId12"/>
    <p:sldId id="331" r:id="rId13"/>
    <p:sldId id="333" r:id="rId14"/>
    <p:sldId id="349" r:id="rId15"/>
    <p:sldId id="309" r:id="rId16"/>
    <p:sldId id="334" r:id="rId17"/>
    <p:sldId id="335" r:id="rId18"/>
    <p:sldId id="336" r:id="rId19"/>
    <p:sldId id="339" r:id="rId20"/>
    <p:sldId id="338" r:id="rId21"/>
    <p:sldId id="340" r:id="rId22"/>
    <p:sldId id="341" r:id="rId23"/>
    <p:sldId id="342" r:id="rId24"/>
    <p:sldId id="343" r:id="rId25"/>
    <p:sldId id="344" r:id="rId26"/>
    <p:sldId id="345" r:id="rId27"/>
    <p:sldId id="346" r:id="rId28"/>
    <p:sldId id="347" r:id="rId29"/>
    <p:sldId id="348" r:id="rId3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43" autoAdjust="0"/>
    <p:restoredTop sz="94665"/>
  </p:normalViewPr>
  <p:slideViewPr>
    <p:cSldViewPr>
      <p:cViewPr varScale="1">
        <p:scale>
          <a:sx n="142" d="100"/>
          <a:sy n="142" d="100"/>
        </p:scale>
        <p:origin x="13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5B419-BB48-744C-B69B-B3ADA0D25FD8}" type="datetimeFigureOut">
              <a:rPr lang="en-US" smtClean="0"/>
              <a:t>6/27/17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2F38A-6436-9C4E-B29E-4315DBC9237A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1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2F38A-6436-9C4E-B29E-4315DBC923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4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2F38A-6436-9C4E-B29E-4315DBC923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38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2F38A-6436-9C4E-B29E-4315DBC9237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2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169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5.xml"/><Relationship Id="rId5" Type="http://schemas.openxmlformats.org/officeDocument/2006/relationships/slide" Target="slide4.xml"/><Relationship Id="rId6" Type="http://schemas.openxmlformats.org/officeDocument/2006/relationships/slide" Target="slide6.xml"/><Relationship Id="rId7" Type="http://schemas.openxmlformats.org/officeDocument/2006/relationships/slide" Target="slide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4" Type="http://schemas.openxmlformats.org/officeDocument/2006/relationships/slide" Target="slide10.xml"/><Relationship Id="rId5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4" Type="http://schemas.openxmlformats.org/officeDocument/2006/relationships/slide" Target="slide20.xml"/><Relationship Id="rId5" Type="http://schemas.openxmlformats.org/officeDocument/2006/relationships/slide" Target="slide21.xml"/><Relationship Id="rId6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4" Type="http://schemas.openxmlformats.org/officeDocument/2006/relationships/slide" Target="slide23.xml"/><Relationship Id="rId5" Type="http://schemas.openxmlformats.org/officeDocument/2006/relationships/slide" Target="slide24.xml"/><Relationship Id="rId6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slide" Target="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slide" Target="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slide" Target="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slide" Target="slide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slide" Target="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slide" Target="slid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slide" Target="slid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07082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Funções logarítmicas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1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1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3574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Considere </a:t>
                </a:r>
                <a:r>
                  <a:rPr lang="pt-PT" sz="2000" dirty="0">
                    <a:latin typeface="Cambria Math" charset="0"/>
                  </a:rPr>
                  <a:t>números </a:t>
                </a:r>
                <a:r>
                  <a:rPr lang="pt-PT" sz="2000" dirty="0" smtClean="0">
                    <a:latin typeface="Cambria Math" charset="0"/>
                  </a:rPr>
                  <a:t>reais positivos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diferentes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tais </a:t>
                </a:r>
                <a:r>
                  <a:rPr lang="pt-PT" sz="2000" dirty="0" smtClean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=−2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𝑏</m:t>
                        </m:r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 Determine o valor de</a:t>
                </a:r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 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𝑎</m:t>
                            </m:r>
                            <m:sSup>
                              <m:sSup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pt-PT" sz="2000" dirty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1.2  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𝑎</m:t>
                                </m:r>
                              </m:num>
                              <m:den>
                                <m:rad>
                                  <m:rad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radPr>
                                  <m:deg>
                                    <m:r>
                                      <a:rPr lang="pt-PT" sz="2000" i="1" smtClean="0">
                                        <a:latin typeface="Cambria Math"/>
                                      </a:rPr>
                                      <m:t>3</m:t>
                                    </m:r>
                                  </m:deg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pt-PT" sz="2000" dirty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1.3 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</m:func>
                  </m:oMath>
                </a14:m>
                <a:endParaRPr lang="pt-PT" sz="2000" dirty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1.4 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ad>
                                  <m:radPr>
                                    <m:degHide m:val="on"/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𝑎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pt-PT" sz="2000" dirty="0">
                  <a:solidFill>
                    <a:srgbClr val="00B0F0"/>
                  </a:solidFill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3574568"/>
              </a:xfrm>
              <a:prstGeom prst="rect">
                <a:avLst/>
              </a:prstGeom>
              <a:blipFill rotWithShape="0">
                <a:blip r:embed="rId3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2484173" y="332505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2483768" y="270892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2987824" y="390111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2555776" y="458112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040120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</m:func>
                    <m:r>
                      <a:rPr lang="pt-PT" sz="2000" b="0" i="0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1</m:t>
                    </m:r>
                    <m:r>
                      <a:rPr lang="pt-PT" sz="200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>
                        <a:latin typeface="Cambria Math"/>
                      </a:rPr>
                      <m:t>1+</m:t>
                    </m:r>
                    <m:r>
                      <a:rPr lang="pt-PT" sz="2000" i="1">
                        <a:latin typeface="Cambria Math"/>
                      </a:rPr>
                      <m:t>2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>
                        <a:latin typeface="Cambria Math"/>
                      </a:rPr>
                      <m:t>1</m:t>
                    </m:r>
                    <m:r>
                      <a:rPr lang="pt-PT" sz="2000" b="0" i="0" smtClean="0">
                        <a:latin typeface="Cambria Math"/>
                      </a:rPr>
                      <m:t>−4=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  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−3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040120" cy="3323987"/>
              </a:xfrm>
              <a:prstGeom prst="rect">
                <a:avLst/>
              </a:prstGeom>
              <a:blipFill rotWithShape="0">
                <a:blip r:embed="rId2"/>
                <a:stretch>
                  <a:fillRect l="-120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2" name="Rectangle 1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1.1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4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040120" cy="5237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 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𝑎</m:t>
                                </m:r>
                              </m:num>
                              <m:den>
                                <m:rad>
                                  <m:rad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radPr>
                                  <m:deg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3</m:t>
                                    </m:r>
                                  </m:deg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</m:func>
                    <m:r>
                      <a:rPr lang="pt-PT" sz="2000" b="0" i="0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ad>
                              <m:ra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radPr>
                              <m:deg>
                                <m:r>
                                  <a:rPr lang="pt-PT" sz="2000" i="1" smtClean="0">
                                    <a:latin typeface="Cambria Math"/>
                                  </a:rPr>
                                  <m:t>3</m:t>
                                </m:r>
                              </m:deg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rad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 	               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1−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 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>
                        <a:latin typeface="Cambria Math"/>
                      </a:rPr>
                      <m:t>1</m:t>
                    </m:r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 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>
                        <a:latin typeface="Cambria Math"/>
                      </a:rPr>
                      <m:t>1</m:t>
                    </m:r>
                    <m:r>
                      <a:rPr lang="pt-PT" sz="2000" b="0" i="0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d>
                    <m:r>
                      <a:rPr lang="pt-PT" sz="2000" b="0" i="0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 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1+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040120" cy="5237716"/>
              </a:xfrm>
              <a:prstGeom prst="rect">
                <a:avLst/>
              </a:prstGeom>
              <a:blipFill rotWithShape="0">
                <a:blip r:embed="rId2"/>
                <a:stretch>
                  <a:fillRect l="-120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6" name="Rectangle 5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1.2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5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040120" cy="42733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𝑐</m:t>
                          </m:r>
                        </m:e>
                      </m:func>
                      <m:r>
                        <a:rPr lang="pt-PT" sz="2000" i="1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𝑎</m:t>
                          </m:r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func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e>
                          </m:func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−2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          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pt-PT" sz="2000" b="0" i="0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040120" cy="4273349"/>
              </a:xfrm>
              <a:prstGeom prst="rect">
                <a:avLst/>
              </a:prstGeom>
              <a:blipFill rotWithShape="0">
                <a:blip r:embed="rId2"/>
                <a:stretch>
                  <a:fillRect l="-120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1.3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29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264256" cy="53777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</m:rad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</m:rad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𝑎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e>
                          </m:func>
                        </m:den>
                      </m:f>
                      <m:r>
                        <a:rPr lang="pt-PT" sz="2000" i="1">
                          <a:latin typeface="Cambria Math"/>
                        </a:rPr>
                        <m:t>==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0" smtClean="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𝑐</m:t>
                          </m:r>
                        </m:e>
                      </m:func>
                      <m:r>
                        <a:rPr lang="pt-PT" sz="2000" i="1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−2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 	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𝑐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/>
                                  </a:rPr>
                                  <m:t>𝑐</m:t>
                                </m:r>
                              </m:sub>
                            </m:sSub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𝑏</m:t>
                            </m:r>
                          </m:e>
                        </m:func>
                      </m:den>
                    </m:f>
                    <m:r>
                      <a:rPr lang="pt-PT" sz="2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=2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1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264256" cy="5377754"/>
              </a:xfrm>
              <a:prstGeom prst="rect">
                <a:avLst/>
              </a:prstGeom>
              <a:blipFill rotWithShape="0">
                <a:blip r:embed="rId2"/>
                <a:stretch>
                  <a:fillRect l="-9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1.4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4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2</a:t>
            </a:r>
            <a:endParaRPr lang="pt-PT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992448" cy="34572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Resolva, 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as seguintes condições, exprimindo as soluções como intervalos ou uniões de intervalos quando não forem em número finito ou </a:t>
                </a:r>
                <a:r>
                  <a:rPr lang="pt-PT" sz="2000" dirty="0" smtClean="0">
                    <a:latin typeface="Cambria Math" charset="0"/>
                  </a:rPr>
                  <a:t>numerável</a:t>
                </a:r>
                <a:r>
                  <a:rPr lang="pt-PT" sz="2000" dirty="0">
                    <a:latin typeface="Cambria Math" charset="0"/>
                  </a:rPr>
                  <a:t>.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2.1 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4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−</m:t>
                    </m:r>
                    <m:r>
                      <a:rPr lang="pt-PT" sz="2000" b="0" i="1" smtClean="0">
                        <a:latin typeface="Cambria Math"/>
                      </a:rPr>
                      <m:t>4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−3&gt;</m:t>
                    </m:r>
                    <m:r>
                      <a:rPr lang="pt-PT" sz="2000" i="1">
                        <a:latin typeface="Cambria Math"/>
                      </a:rPr>
                      <m:t>0</m:t>
                    </m:r>
                  </m:oMath>
                </a14:m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900"/>
                  </a:spcAft>
                </a:pPr>
                <a:r>
                  <a:rPr lang="pt-PT" sz="2000" b="1" dirty="0" smtClean="0">
                    <a:latin typeface="Cambria Math" charset="0"/>
                  </a:rPr>
                  <a:t>2.2  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&lt;2−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1−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2.3 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&gt;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8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−2</m:t>
                            </m:r>
                          </m:e>
                        </m:d>
                      </m:e>
                    </m:func>
                  </m:oMath>
                </a14:m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992448" cy="3457293"/>
              </a:xfrm>
              <a:prstGeom prst="rect">
                <a:avLst/>
              </a:prstGeom>
              <a:blipFill rotWithShape="0">
                <a:blip r:embed="rId2"/>
                <a:stretch>
                  <a:fillRect l="-763" b="-5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3469444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4104130" y="3832075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3924333" y="450912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94527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840320" cy="58105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−4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−3&gt;0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−4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−3&gt;0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Cálculo Auxiliar:</a:t>
                </a: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−4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−3</m:t>
                      </m:r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4±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−4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−4×4×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−3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2×4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∨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&gt;0, ∀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tem-se:</a:t>
                </a: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−4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−3&gt;0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&gt;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&gt;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  <a:ea typeface="Cambria Math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&gt;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  <a:ea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𝐶</m:t>
                      </m:r>
                      <m:r>
                        <a:rPr lang="pt-PT" sz="2000" i="1">
                          <a:latin typeface="Cambria Math"/>
                        </a:rPr>
                        <m:t>.</m:t>
                      </m:r>
                      <m:r>
                        <a:rPr lang="pt-PT" sz="2000" i="1">
                          <a:latin typeface="Cambria Math"/>
                        </a:rPr>
                        <m:t>𝑆</m:t>
                      </m:r>
                      <m:r>
                        <a:rPr lang="pt-PT" sz="2000" i="1">
                          <a:latin typeface="Cambria Math"/>
                        </a:rPr>
                        <m:t>.=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,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 +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  <m:r>
                            <a:rPr lang="pt-PT" sz="200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840320" cy="5810501"/>
              </a:xfrm>
              <a:prstGeom prst="rect">
                <a:avLst/>
              </a:prstGeom>
              <a:blipFill rotWithShape="0">
                <a:blip r:embed="rId2"/>
                <a:stretch>
                  <a:fillRect l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6" name="Rectangle 5"/>
          <p:cNvSpPr/>
          <p:nvPr/>
        </p:nvSpPr>
        <p:spPr>
          <a:xfrm>
            <a:off x="612000" y="1340768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2.1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30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200360" cy="6669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𝐷</m:t>
                      </m:r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  <a:ea typeface="Cambria Math"/>
                            </a:rPr>
                            <m:t>IR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:2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&gt;0 ∧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1−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pt-PT" sz="2000" b="0" i="1" smtClean="0">
                              <a:latin typeface="Cambria Math"/>
                            </a:rPr>
                            <m:t>&gt;0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&gt;0 ∧1−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</a:rPr>
                          <m:t>&gt;0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 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&gt;0 ∧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&lt;1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</a:pPr>
                <a:r>
                  <a:rPr lang="pt-PT" sz="2000" dirty="0" smtClean="0"/>
                  <a:t> 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]"/>
                        <m:endChr m:val="[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0, 1</m:t>
                        </m:r>
                      </m:e>
                    </m:d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&lt;2−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&lt;2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&lt;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200360" cy="6669646"/>
              </a:xfrm>
              <a:prstGeom prst="rect">
                <a:avLst/>
              </a:prstGeom>
              <a:blipFill rotWithShape="0">
                <a:blip r:embed="rId2"/>
                <a:stretch>
                  <a:fillRect l="-8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  <p:sp>
        <p:nvSpPr>
          <p:cNvPr id="6" name="Rectangle 5"/>
          <p:cNvSpPr/>
          <p:nvPr/>
        </p:nvSpPr>
        <p:spPr>
          <a:xfrm>
            <a:off x="612000" y="1340768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2.2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4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480280" cy="53140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u="sng" dirty="0" smtClean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−2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&lt;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&lt;1</m:t>
                          </m:r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2−2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&gt;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⇔−2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&gt;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−2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&lt;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/>
                <a:r>
                  <a:rPr lang="pt-PT" sz="2000" dirty="0">
                    <a:latin typeface="Cambria Math" charset="0"/>
                  </a:rPr>
                  <a:t> 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𝐶</m:t>
                      </m:r>
                      <m:r>
                        <a:rPr lang="pt-PT" sz="2000" i="1">
                          <a:latin typeface="Cambria Math"/>
                        </a:rPr>
                        <m:t>.</m:t>
                      </m:r>
                      <m:r>
                        <a:rPr lang="pt-PT" sz="2000" i="1">
                          <a:latin typeface="Cambria Math"/>
                        </a:rPr>
                        <m:t>𝑆</m:t>
                      </m:r>
                      <m:r>
                        <a:rPr lang="pt-PT" sz="2000" i="1">
                          <a:latin typeface="Cambria Math"/>
                        </a:rPr>
                        <m:t>.=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0,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17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18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480280" cy="5314019"/>
              </a:xfrm>
              <a:prstGeom prst="rect">
                <a:avLst/>
              </a:prstGeom>
              <a:blipFill rotWithShape="0">
                <a:blip r:embed="rId2"/>
                <a:stretch>
                  <a:fillRect l="-94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6" name="Rectangle 5"/>
          <p:cNvSpPr/>
          <p:nvPr/>
        </p:nvSpPr>
        <p:spPr>
          <a:xfrm>
            <a:off x="612000" y="1340768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2.2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71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264256" cy="6109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𝐷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  <a:ea typeface="Cambria Math"/>
                            </a:rPr>
                            <m:t>IR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: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&gt;0 ∧3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−2&gt;0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&gt;0 ∧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</a:rPr>
                          <m:t>&gt;</m:t>
                        </m:r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&gt;</m:t>
                        </m:r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,</m:t>
                        </m:r>
                        <m:r>
                          <a:rPr lang="pt-PT" sz="2000" i="1">
                            <a:latin typeface="Cambria Math"/>
                          </a:rPr>
                          <m:t> 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&gt;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8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−2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8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−2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264256" cy="6109429"/>
              </a:xfrm>
              <a:prstGeom prst="rect">
                <a:avLst/>
              </a:prstGeom>
              <a:blipFill rotWithShape="0">
                <a:blip r:embed="rId2"/>
                <a:stretch>
                  <a:fillRect l="-9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  <p:sp>
        <p:nvSpPr>
          <p:cNvPr id="8" name="Rectangle 7"/>
          <p:cNvSpPr/>
          <p:nvPr/>
        </p:nvSpPr>
        <p:spPr>
          <a:xfrm>
            <a:off x="612000" y="1340768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2.3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94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488392" cy="5401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3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&gt;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−2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/>
                        </a:rPr>
                        <m:t>&gt;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2&gt;1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&gt;</m:t>
                      </m:r>
                      <m:r>
                        <a:rPr lang="pt-PT" sz="2000" b="0" i="1" smtClean="0">
                          <a:latin typeface="Cambria Math"/>
                        </a:rPr>
                        <m:t>3</m:t>
                      </m:r>
                      <m:r>
                        <a:rPr lang="pt-PT" sz="2000" b="0" i="1" smtClean="0">
                          <a:latin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</a:rPr>
                        <m:t>−2⇔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+2&gt;0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/>
                <a:endParaRPr lang="pt-PT" sz="1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−3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+2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=−8+6+2=0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utilizando a regra de </a:t>
                </a:r>
                <a:r>
                  <a:rPr lang="pt-PT" sz="2000" dirty="0" err="1" smtClean="0">
                    <a:latin typeface="Cambria Math" charset="0"/>
                  </a:rPr>
                  <a:t>Ruffini</a:t>
                </a:r>
                <a:r>
                  <a:rPr lang="pt-PT" sz="2000" dirty="0" smtClean="0">
                    <a:latin typeface="Cambria Math" charset="0"/>
                  </a:rPr>
                  <a:t>, prova-se que:</a:t>
                </a: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+2&gt;0⇔</m:t>
                      </m:r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−2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+1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&gt;0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+2</m:t>
                          </m:r>
                        </m:e>
                      </m:d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&gt;0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488392" cy="5401479"/>
              </a:xfrm>
              <a:prstGeom prst="rect">
                <a:avLst/>
              </a:prstGeom>
              <a:blipFill rotWithShape="0">
                <a:blip r:embed="rId2"/>
                <a:stretch>
                  <a:fillRect l="-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12000" y="1340768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2.3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  <p:sp>
        <p:nvSpPr>
          <p:cNvPr id="6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94745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040120" cy="3049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        Como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≠1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+2</m:t>
                          </m:r>
                        </m:e>
                      </m: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&gt;0⇔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&gt;−2∧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≠1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𝐶</m:t>
                      </m:r>
                      <m:r>
                        <a:rPr lang="pt-PT" sz="2000" b="0" i="1" smtClean="0">
                          <a:latin typeface="Cambria Math"/>
                        </a:rPr>
                        <m:t>.</m:t>
                      </m:r>
                      <m:r>
                        <a:rPr lang="pt-PT" sz="2000" b="0" i="1" smtClean="0">
                          <a:latin typeface="Cambria Math"/>
                        </a:rPr>
                        <m:t>𝑆</m:t>
                      </m:r>
                      <m:r>
                        <a:rPr lang="pt-PT" sz="2000" b="0" i="1" smtClean="0">
                          <a:latin typeface="Cambria Math"/>
                        </a:rPr>
                        <m:t>.=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PT" sz="2000" i="1">
                              <a:latin typeface="Cambria Math"/>
                            </a:rPr>
                            <m:t>, +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\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040120" cy="3049489"/>
              </a:xfrm>
              <a:prstGeom prst="rect">
                <a:avLst/>
              </a:prstGeom>
              <a:blipFill rotWithShape="0">
                <a:blip r:embed="rId2"/>
                <a:stretch>
                  <a:fillRect l="-1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2000" y="1340768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2.3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12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3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72368" cy="47487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Considere as funções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definidas por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=1+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−3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+2</m:t>
                            </m:r>
                          </m:den>
                        </m:f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Indique o domínio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estude a existência de assíntotas ao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Resolva a 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=3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Determine uma expressão analítica para a função inversa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o respetivo domínio.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3.4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Determine a função derivada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identifique os intervalos de monotonia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72368" cy="4748736"/>
              </a:xfrm>
              <a:prstGeom prst="rect">
                <a:avLst/>
              </a:prstGeom>
              <a:blipFill rotWithShape="0">
                <a:blip r:embed="rId2"/>
                <a:stretch>
                  <a:fillRect l="-838" b="-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2123728" y="328498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4211960" y="382097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3204253" y="479715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2844213" y="580526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566545"/>
                <a:ext cx="7200360" cy="2574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3.5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Determine o domínio da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3.6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Justifique que o </a:t>
                </a:r>
                <a:r>
                  <a:rPr lang="pt-PT" sz="2000" dirty="0" smtClean="0">
                    <a:latin typeface="Cambria Math" charset="0"/>
                  </a:rPr>
                  <a:t>eixo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𝑂𝑥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assíntota do gráfico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3.7</a:t>
                </a:r>
                <a:r>
                  <a:rPr lang="pt-PT" sz="2000" dirty="0" smtClean="0">
                    <a:latin typeface="Cambria Math" charset="0"/>
                  </a:rPr>
                  <a:t> Averigue </a:t>
                </a:r>
                <a:r>
                  <a:rPr lang="pt-PT" sz="2000" dirty="0">
                    <a:latin typeface="Cambria Math" charset="0"/>
                  </a:rPr>
                  <a:t>se o gráfico da </a:t>
                </a:r>
                <a:r>
                  <a:rPr lang="pt-PT" sz="2000" dirty="0" smtClean="0">
                    <a:latin typeface="Cambria Math" charset="0"/>
                  </a:rPr>
                  <a:t>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admite assíntotas verticais.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3.8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Resolva a condição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&lt;0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66545"/>
                <a:ext cx="7200360" cy="2574423"/>
              </a:xfrm>
              <a:prstGeom prst="rect">
                <a:avLst/>
              </a:prstGeom>
              <a:blipFill rotWithShape="0">
                <a:blip r:embed="rId2"/>
                <a:stretch>
                  <a:fillRect l="-846" b="-3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4284373" y="2699441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7" name="Retângulo 6"/>
          <p:cNvSpPr/>
          <p:nvPr/>
        </p:nvSpPr>
        <p:spPr>
          <a:xfrm>
            <a:off x="4860437" y="683217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1619672" y="1651259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7668749" y="2195385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18845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992448" cy="59988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/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=1+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  <a:ea typeface="Cambria Math"/>
                            </a:rPr>
                            <m:t>IR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: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−1≠0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\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é contínua no seu domínio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u="sng" dirty="0" smtClean="0">
                    <a:latin typeface="Cambria Math" charset="0"/>
                  </a:rPr>
                  <a:t>Assíntotas verticais</a:t>
                </a: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1+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−1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=1+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=1+0=1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=1+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∞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=+∞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Logo, o gráfico da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admite a assíntota vertical de equação </a:t>
                </a:r>
                <a:r>
                  <a:rPr lang="pt-PT" sz="2000" b="0" i="1" dirty="0" smtClean="0">
                    <a:latin typeface="Cambria Math"/>
                  </a:rPr>
                  <a:t/>
                </a:r>
                <a:br>
                  <a:rPr lang="pt-PT" sz="2000" b="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=1</m:t>
                    </m:r>
                    <m:r>
                      <a:rPr lang="pt-PT" sz="20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(à direita de 1).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992448" cy="5998822"/>
              </a:xfrm>
              <a:prstGeom prst="rect">
                <a:avLst/>
              </a:prstGeom>
              <a:blipFill rotWithShape="0">
                <a:blip r:embed="rId3"/>
                <a:stretch>
                  <a:fillRect l="-763" b="-67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164288" y="5837202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3.1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80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8280000" cy="5653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u="sng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3.1</a:t>
                </a:r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u="sng" dirty="0" smtClean="0">
                    <a:latin typeface="Cambria Math" charset="0"/>
                  </a:rPr>
                  <a:t>Assíntotas não verticais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    Quando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→+∞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𝑚</m:t>
                      </m:r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den>
                                      </m:f>
                                    </m:sup>
                                  </m:sSup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0</m:t>
                              </m:r>
                            </m:sup>
                          </m:sSup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𝑏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−0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 a </a:t>
                </a:r>
                <a:r>
                  <a:rPr lang="pt-PT" sz="2000" dirty="0" err="1" smtClean="0">
                    <a:latin typeface="Cambria Math" charset="0"/>
                  </a:rPr>
                  <a:t>reta</a:t>
                </a:r>
                <a:r>
                  <a:rPr lang="pt-PT" sz="2000" dirty="0" smtClean="0">
                    <a:latin typeface="Cambria Math" charset="0"/>
                  </a:rPr>
                  <a:t> de 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assíntota horizontal ao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quando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→+∞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280000" cy="5653664"/>
              </a:xfrm>
              <a:prstGeom prst="rect">
                <a:avLst/>
              </a:prstGeom>
              <a:blipFill rotWithShape="0">
                <a:blip r:embed="rId2"/>
                <a:stretch>
                  <a:fillRect l="-736" r="-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4"/>
          <p:cNvSpPr/>
          <p:nvPr/>
        </p:nvSpPr>
        <p:spPr>
          <a:xfrm>
            <a:off x="7164288" y="5837202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7702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8136464" cy="4823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3.1 Quando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→−∞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𝑚</m:t>
                      </m:r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den>
                                      </m:f>
                                    </m:sup>
                                  </m:sSup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0</m:t>
                              </m:r>
                            </m:sup>
                          </m:sSup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𝑏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−0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/>
                        </a:rPr>
                        <m:t>=1+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/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Logo, a reta de 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assíntota horizontal ao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quando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136464" cy="4823500"/>
              </a:xfrm>
              <a:prstGeom prst="rect">
                <a:avLst/>
              </a:prstGeom>
              <a:blipFill rotWithShape="0">
                <a:blip r:embed="rId2"/>
                <a:stretch>
                  <a:fillRect l="-749" b="-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6" name="Rectangle 5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3.1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11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832208" cy="5913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ctr"/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3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</a:rPr>
                      <m:t>1+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1</m:t>
                            </m:r>
                          </m:den>
                        </m:f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=3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1</m:t>
                            </m:r>
                          </m:den>
                        </m:f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func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</m:func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</a:rPr>
                        <m:t>2−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e>
                      </m:func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=0</m:t>
                      </m:r>
                      <m:r>
                        <a:rPr lang="pt-PT" sz="2000" b="0" i="1" smtClean="0">
                          <a:latin typeface="Cambria Math"/>
                        </a:rPr>
                        <m:t> 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∗1≠0⇔</m:t>
                      </m:r>
                    </m:oMath>
                  </m:oMathPara>
                </a14:m>
                <a:endParaRPr lang="pt-PT" sz="2000" i="1" dirty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func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+1</m:t>
                      </m:r>
                      <m:r>
                        <a:rPr lang="pt-PT" sz="2000" i="1">
                          <a:latin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≠1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/>
                <a:endParaRPr lang="pt-PT" sz="2000" i="1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𝐶</m:t>
                      </m:r>
                      <m:r>
                        <a:rPr lang="pt-PT" sz="2000" b="0" i="1" smtClean="0">
                          <a:latin typeface="Cambria Math"/>
                        </a:rPr>
                        <m:t>.</m:t>
                      </m:r>
                      <m:r>
                        <a:rPr lang="pt-PT" sz="2000" b="0" i="1" smtClean="0">
                          <a:latin typeface="Cambria Math"/>
                        </a:rPr>
                        <m:t>𝑆</m:t>
                      </m:r>
                      <m:r>
                        <a:rPr lang="pt-PT" sz="2000" b="0" i="1" smtClean="0">
                          <a:latin typeface="Cambria Math"/>
                        </a:rPr>
                        <m:t>.=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func>
                            </m:den>
                          </m:f>
                          <m:r>
                            <a:rPr lang="pt-PT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832208" cy="5913607"/>
              </a:xfrm>
              <a:prstGeom prst="rect">
                <a:avLst/>
              </a:prstGeom>
              <a:blipFill rotWithShape="0">
                <a:blip r:embed="rId2"/>
                <a:stretch>
                  <a:fillRect l="-1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3.2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45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696304" cy="57270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uma função injetiva em: 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</a:rPr>
                      <m:t>1+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1</m:t>
                            </m:r>
                          </m:den>
                        </m:f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1</m:t>
                            </m:r>
                          </m:den>
                        </m:f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−1⇔</m:t>
                    </m:r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</a:rPr>
                        <m:t>−1=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pt-PT" sz="2000" dirty="0" smtClean="0">
                    <a:latin typeface="Cambria Math"/>
                  </a:rPr>
                  <a:t>Logo,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000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  <a:ea typeface="Cambria Math"/>
                            </a:rPr>
                            <m:t>IR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: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−1&gt;0∧</m:t>
                          </m:r>
                          <m:func>
                            <m:func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  <a:ea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pt-PT" sz="2000" i="1" smtClean="0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func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1, +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\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696304" cy="5727017"/>
              </a:xfrm>
              <a:prstGeom prst="rect">
                <a:avLst/>
              </a:prstGeom>
              <a:blipFill rotWithShape="0">
                <a:blip r:embed="rId2"/>
                <a:stretch>
                  <a:fillRect l="-9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28877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976224" cy="59013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/>
                <a:endParaRPr lang="pt-PT" sz="2000" dirty="0" smtClean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−1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−1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0+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−1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/>
                  <a:t> </a:t>
                </a:r>
                <a:r>
                  <a:rPr lang="pt-PT" sz="2000" dirty="0" smtClean="0"/>
                  <a:t>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sup>
                    </m:sSup>
                  </m:oMath>
                </a14:m>
                <a:endParaRPr lang="pt-PT" sz="2000" i="1" dirty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/>
                  </a:rPr>
                  <a:t>Logo,</a:t>
                </a: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&lt;0, 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\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>
                    <a:latin typeface="Cambria Math"/>
                  </a:rPr>
                  <a:t>e</a:t>
                </a:r>
                <a:r>
                  <a:rPr lang="pt-PT" sz="2000" dirty="0" smtClean="0">
                    <a:latin typeface="Cambria Math"/>
                  </a:rPr>
                  <a:t> portanto,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 é decrescente em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∞, 1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/>
                  </a:rPr>
                  <a:t> e em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1, 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/>
                  </a:rPr>
                  <a:t>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976224" cy="5901359"/>
              </a:xfrm>
              <a:prstGeom prst="rect">
                <a:avLst/>
              </a:prstGeom>
              <a:blipFill rotWithShape="0">
                <a:blip r:embed="rId2"/>
                <a:stretch>
                  <a:fillRect l="-1019" b="-3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72706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3.4</a:t>
            </a:r>
            <a:r>
              <a:rPr lang="pt-PT" dirty="0" smtClean="0">
                <a:latin typeface="Cambria Math" charset="0"/>
              </a:rPr>
              <a:t> </a:t>
            </a:r>
            <a:endParaRPr lang="pt-PT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00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1560" y="371260"/>
                <a:ext cx="7260008" cy="5748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dirty="0" smtClean="0">
                  <a:latin typeface="Cambria Math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  <a:ea typeface="Cambria Math"/>
                            </a:rPr>
                            <m:t>IR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:</m:t>
                          </m:r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</m:den>
                          </m:f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&gt;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0∧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+2≠0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</a:rPr>
                  <a:t>Logo,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∞, −2</m:t>
                          </m:r>
                        </m:e>
                      </m:d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∪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3, +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71260"/>
                <a:ext cx="7260008" cy="5748561"/>
              </a:xfrm>
              <a:prstGeom prst="rect">
                <a:avLst/>
              </a:prstGeom>
              <a:blipFill rotWithShape="0">
                <a:blip r:embed="rId2"/>
                <a:stretch>
                  <a:fillRect l="-84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3" name="Rectangle 2"/>
          <p:cNvSpPr/>
          <p:nvPr/>
        </p:nvSpPr>
        <p:spPr>
          <a:xfrm>
            <a:off x="608619" y="1268760"/>
            <a:ext cx="5790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>
                <a:latin typeface="Cambria Math" charset="0"/>
              </a:rPr>
              <a:t>3.5</a:t>
            </a:r>
            <a:r>
              <a:rPr lang="pt-PT" sz="2000" dirty="0">
                <a:latin typeface="Cambria Math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2337758"/>
                  </p:ext>
                </p:extLst>
              </p:nvPr>
            </p:nvGraphicFramePr>
            <p:xfrm>
              <a:off x="1069199" y="3066474"/>
              <a:ext cx="5879065" cy="1713464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486577"/>
                    <a:gridCol w="938139"/>
                    <a:gridCol w="934069"/>
                    <a:gridCol w="794801"/>
                    <a:gridCol w="789375"/>
                    <a:gridCol w="936104"/>
                  </a:tblGrid>
                  <a:tr h="36736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+mn-ea"/>
                                  </a:rPr>
                                  <m:t>+</m:t>
                                </m:r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180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−3</m:t>
                                    </m:r>
                                  </m:num>
                                  <m:den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+2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𝑁𝐷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−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2337758"/>
                  </p:ext>
                </p:extLst>
              </p:nvPr>
            </p:nvGraphicFramePr>
            <p:xfrm>
              <a:off x="1069199" y="3066474"/>
              <a:ext cx="5879065" cy="1713464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486577"/>
                    <a:gridCol w="938139"/>
                    <a:gridCol w="934069"/>
                    <a:gridCol w="794801"/>
                    <a:gridCol w="789375"/>
                    <a:gridCol w="936104"/>
                  </a:tblGrid>
                  <a:tr h="3673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10" t="-3333" r="-297131" b="-37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59091" t="-3333" r="-370779" b="-37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60784" t="-3333" r="-273203" b="-37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29457" t="-3333" r="-122481" b="-37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27273" t="-3333" r="-2597" b="-373333"/>
                          </a:stretch>
                        </a:blip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10" t="-101639" r="-297131" b="-2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59091" t="-101639" r="-370779" b="-2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21374" t="-101639" r="-219084" b="-2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29457" t="-101639" r="-122481" b="-2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27273" t="-101639" r="-2597" b="-267213"/>
                          </a:stretch>
                        </a:blip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10" t="-205000" r="-297131" b="-17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59091" t="-205000" r="-370779" b="-17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60784" t="-205000" r="-273203" b="-17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21374" t="-205000" r="-219084" b="-17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27273" t="-205000" r="-2597" b="-171667"/>
                          </a:stretch>
                        </a:blipFill>
                      </a:tcPr>
                    </a:tc>
                  </a:tr>
                  <a:tr h="6113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10" t="-181188" r="-297131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59091" t="-181188" r="-370779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260784" t="-181188" r="-273203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421374" t="-181188" r="-219084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29457" t="-181188" r="-122481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527273" t="-181188" r="-2597" b="-198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8720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8280000" cy="55519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3.6</a:t>
                </a:r>
                <a:r>
                  <a:rPr lang="pt-PT" sz="2000" dirty="0" smtClean="0">
                    <a:latin typeface="Cambria Math" charset="0"/>
                  </a:rPr>
                  <a:t> O eixo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𝑂𝑥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a </a:t>
                </a:r>
                <a:r>
                  <a:rPr lang="pt-PT" sz="2000" dirty="0" err="1" smtClean="0">
                    <a:latin typeface="Cambria Math" charset="0"/>
                  </a:rPr>
                  <a:t>reta</a:t>
                </a:r>
                <a:r>
                  <a:rPr lang="pt-PT" sz="2000" dirty="0" smtClean="0">
                    <a:latin typeface="Cambria Math" charset="0"/>
                  </a:rPr>
                  <a:t> de 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=0.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−3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+2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b="0" dirty="0" smtClean="0"/>
                  <a:t>	   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+2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b="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/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</a:rPr>
                  <a:t>Logo, a </a:t>
                </a:r>
                <a:r>
                  <a:rPr lang="pt-PT" sz="2000" dirty="0" err="1" smtClean="0">
                    <a:latin typeface="Cambria Math"/>
                  </a:rPr>
                  <a:t>reta</a:t>
                </a:r>
                <a:r>
                  <a:rPr lang="pt-PT" sz="2000" dirty="0" smtClean="0">
                    <a:latin typeface="Cambria Math"/>
                  </a:rPr>
                  <a:t> de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 é assíntota horizontal do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 quando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→−∞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280000" cy="5551904"/>
              </a:xfrm>
              <a:prstGeom prst="rect">
                <a:avLst/>
              </a:prstGeom>
              <a:blipFill rotWithShape="0">
                <a:blip r:embed="rId2"/>
                <a:stretch>
                  <a:fillRect l="-736" b="-8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837202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898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200360" cy="4944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/>
                <a:endParaRPr lang="pt-PT" sz="2000" dirty="0">
                  <a:latin typeface="Cambria Math" charset="0"/>
                </a:endParaRPr>
              </a:p>
              <a:p>
                <a:pPr algn="ctr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−3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+2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0" dirty="0" smtClean="0"/>
                  <a:t>	   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+2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∞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0" dirty="0" smtClean="0"/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</a:rPr>
                  <a:t>Logo, a </a:t>
                </a:r>
                <a:r>
                  <a:rPr lang="pt-PT" sz="2000" dirty="0" err="1" smtClean="0">
                    <a:latin typeface="Cambria Math"/>
                  </a:rPr>
                  <a:t>reta</a:t>
                </a:r>
                <a:r>
                  <a:rPr lang="pt-PT" sz="2000" dirty="0" smtClean="0">
                    <a:latin typeface="Cambria Math"/>
                  </a:rPr>
                  <a:t> de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 é assíntota horizontal do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 quando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→+∞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.</a:t>
                </a:r>
                <a:br>
                  <a:rPr lang="pt-PT" sz="2000" dirty="0" smtClean="0">
                    <a:latin typeface="Cambria Math"/>
                  </a:rPr>
                </a:br>
                <a:r>
                  <a:rPr lang="pt-PT" sz="2000" dirty="0" smtClean="0">
                    <a:latin typeface="Cambria Math" charset="0"/>
                  </a:rPr>
                  <a:t>Portanto, o </a:t>
                </a:r>
                <a:r>
                  <a:rPr lang="pt-PT" sz="2000" dirty="0">
                    <a:latin typeface="Cambria Math" charset="0"/>
                  </a:rPr>
                  <a:t>eixo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𝑂𝑥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assíntota do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−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  <a:endParaRPr lang="pt-PT" sz="2000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200360" cy="4944110"/>
              </a:xfrm>
              <a:prstGeom prst="rect">
                <a:avLst/>
              </a:prstGeom>
              <a:blipFill rotWithShape="0">
                <a:blip r:embed="rId2"/>
                <a:stretch>
                  <a:fillRect l="-846" b="-12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08619" y="1268760"/>
            <a:ext cx="5790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3.6</a:t>
            </a:r>
            <a:r>
              <a:rPr lang="pt-PT" sz="2000" dirty="0" smtClean="0">
                <a:latin typeface="Cambria Math" charset="0"/>
              </a:rPr>
              <a:t> </a:t>
            </a:r>
            <a:endParaRPr lang="pt-PT" sz="2000" dirty="0">
              <a:latin typeface="Cambria Math" charset="0"/>
            </a:endParaRPr>
          </a:p>
        </p:txBody>
      </p:sp>
      <p:sp>
        <p:nvSpPr>
          <p:cNvPr id="8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78746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488392" cy="5661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3.7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contínua 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∞, −2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3, +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pois é a composta de uma função logarítmica com uma função racional.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	</a:t>
                </a:r>
                <a:r>
                  <a:rPr lang="pt-PT" sz="2000" dirty="0" smtClean="0">
                    <a:latin typeface="Cambria Math" charset="0"/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pt-PT" sz="2000" b="0" i="1" smtClean="0">
                                    <a:latin typeface="Cambria Math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−2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−2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−3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+2</m:t>
                                </m:r>
                              </m:den>
                            </m:f>
                          </m:e>
                        </m:func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−2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+2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/>
                  <a:t>	 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</a:rPr>
                  <a:t>Logo, a </a:t>
                </a:r>
                <a:r>
                  <a:rPr lang="pt-PT" sz="2000" dirty="0" err="1" smtClean="0">
                    <a:latin typeface="Cambria Math"/>
                  </a:rPr>
                  <a:t>reta</a:t>
                </a:r>
                <a:r>
                  <a:rPr lang="pt-PT" sz="2000" dirty="0" smtClean="0">
                    <a:latin typeface="Cambria Math"/>
                  </a:rPr>
                  <a:t> de 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−2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 é assíntota vertical do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488392" cy="5661550"/>
              </a:xfrm>
              <a:prstGeom prst="rect">
                <a:avLst/>
              </a:prstGeom>
              <a:blipFill rotWithShape="0">
                <a:blip r:embed="rId2"/>
                <a:stretch>
                  <a:fillRect l="-81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164288" y="590921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85175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272368" cy="35012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ctr"/>
                <a:endParaRPr lang="pt-PT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−3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+2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/>
                  <a:t> </a:t>
                </a:r>
                <a:r>
                  <a:rPr lang="pt-PT" sz="2000" dirty="0" smtClean="0"/>
                  <a:t>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/>
                  <a:t> </a:t>
                </a:r>
                <a:r>
                  <a:rPr lang="pt-PT" sz="2000" dirty="0" smtClean="0"/>
                  <a:t>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=−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</a:rPr>
                  <a:t>Logo, a </a:t>
                </a:r>
                <a:r>
                  <a:rPr lang="pt-PT" sz="2000" dirty="0" err="1" smtClean="0">
                    <a:latin typeface="Cambria Math"/>
                  </a:rPr>
                  <a:t>reta</a:t>
                </a:r>
                <a:r>
                  <a:rPr lang="pt-PT" sz="2000" dirty="0" smtClean="0">
                    <a:latin typeface="Cambria Math"/>
                  </a:rPr>
                  <a:t> de 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 é assíntota vertical do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/>
                  </a:rPr>
                  <a:t>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272368" cy="3501280"/>
              </a:xfrm>
              <a:prstGeom prst="rect">
                <a:avLst/>
              </a:prstGeom>
              <a:blipFill rotWithShape="0">
                <a:blip r:embed="rId2"/>
                <a:stretch>
                  <a:fillRect l="-838" b="-20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08619" y="1268760"/>
            <a:ext cx="5790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3.7</a:t>
            </a:r>
            <a:r>
              <a:rPr lang="pt-PT" sz="2000" dirty="0" smtClean="0">
                <a:latin typeface="Cambria Math" charset="0"/>
              </a:rPr>
              <a:t> </a:t>
            </a:r>
            <a:endParaRPr lang="pt-PT" sz="2000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6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184136" cy="5829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/>
                <a:endParaRPr lang="pt-PT" sz="2000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&lt;0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&lt;0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&lt;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−3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&lt;</m:t>
                      </m:r>
                      <m:r>
                        <a:rPr lang="pt-PT" sz="2000" b="0" i="1" smtClean="0">
                          <a:latin typeface="Cambria Math"/>
                        </a:rPr>
                        <m:t>1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−3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+2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&lt;</m:t>
                      </m:r>
                      <m:r>
                        <a:rPr lang="pt-PT" sz="2000" b="0" i="1" smtClean="0">
                          <a:latin typeface="Cambria Math"/>
                        </a:rPr>
                        <m:t>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−3−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&lt;0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&lt;0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184136" cy="5829801"/>
              </a:xfrm>
              <a:prstGeom prst="rect">
                <a:avLst/>
              </a:prstGeom>
              <a:blipFill rotWithShape="0">
                <a:blip r:embed="rId3"/>
                <a:stretch>
                  <a:fillRect l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08619" y="1268760"/>
            <a:ext cx="5790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3.8</a:t>
            </a:r>
            <a:r>
              <a:rPr lang="pt-PT" sz="2000" dirty="0" smtClean="0">
                <a:latin typeface="Cambria Math" charset="0"/>
              </a:rPr>
              <a:t> </a:t>
            </a:r>
            <a:endParaRPr lang="pt-PT" sz="2000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9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4464056" cy="36692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+2&gt;0⇔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&gt;−2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∞, −2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3, +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000" i="1" dirty="0" smtClean="0">
                    <a:latin typeface="Cambria Math"/>
                    <a:ea typeface="Cambria Math"/>
                  </a:rPr>
                  <a:t>,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𝐶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𝑆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.=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3, +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464056" cy="3669210"/>
              </a:xfrm>
              <a:prstGeom prst="rect">
                <a:avLst/>
              </a:prstGeom>
              <a:blipFill rotWithShape="0">
                <a:blip r:embed="rId2"/>
                <a:stretch>
                  <a:fillRect l="-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08619" y="1268760"/>
            <a:ext cx="5790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 smtClean="0">
                <a:latin typeface="Cambria Math" charset="0"/>
              </a:rPr>
              <a:t>3.8</a:t>
            </a:r>
            <a:r>
              <a:rPr lang="pt-PT" sz="2000" dirty="0" smtClean="0">
                <a:latin typeface="Cambria Math" charset="0"/>
              </a:rPr>
              <a:t> </a:t>
            </a:r>
            <a:endParaRPr lang="pt-PT" sz="2000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7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1662</TotalTime>
  <Words>2196</Words>
  <Application>Microsoft Macintosh PowerPoint</Application>
  <PresentationFormat>Apresentação no Ecrã (4:3)</PresentationFormat>
  <Paragraphs>294</Paragraphs>
  <Slides>29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29</vt:i4>
      </vt:variant>
    </vt:vector>
  </HeadingPairs>
  <TitlesOfParts>
    <vt:vector size="33" baseType="lpstr">
      <vt:lpstr>Calibri</vt:lpstr>
      <vt:lpstr>Cambria Math</vt:lpstr>
      <vt:lpstr>Arial</vt:lpstr>
      <vt:lpstr>Office Theme</vt:lpstr>
      <vt:lpstr>Funções exponenciais e funções logarítmicas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160</cp:revision>
  <dcterms:created xsi:type="dcterms:W3CDTF">2014-11-16T14:55:38Z</dcterms:created>
  <dcterms:modified xsi:type="dcterms:W3CDTF">2017-06-27T13:57:27Z</dcterms:modified>
</cp:coreProperties>
</file>