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22" r:id="rId4"/>
    <p:sldId id="309" r:id="rId5"/>
    <p:sldId id="323" r:id="rId6"/>
    <p:sldId id="319" r:id="rId7"/>
    <p:sldId id="320" r:id="rId8"/>
    <p:sldId id="321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11" autoAdjust="0"/>
    <p:restoredTop sz="94674"/>
  </p:normalViewPr>
  <p:slideViewPr>
    <p:cSldViewPr>
      <p:cViewPr varScale="1">
        <p:scale>
          <a:sx n="144" d="100"/>
          <a:sy n="144" d="100"/>
        </p:scale>
        <p:origin x="124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3276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Funções exponenciais e</a:t>
            </a:r>
            <a:br>
              <a:rPr lang="pt-PT" sz="4400" b="1" dirty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funções </a:t>
            </a:r>
            <a:r>
              <a:rPr lang="pt-PT" sz="4400" b="1" dirty="0">
                <a:solidFill>
                  <a:schemeClr val="bg1"/>
                </a:solidFill>
              </a:rPr>
              <a:t>logarítmicas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97909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Funções logarítmicas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O essencial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ítulo 1"/>
              <p:cNvSpPr>
                <a:spLocks noGrp="1"/>
              </p:cNvSpPr>
              <p:nvPr>
                <p:ph type="title"/>
              </p:nvPr>
            </p:nvSpPr>
            <p:spPr>
              <a:xfrm>
                <a:off x="612000" y="360000"/>
                <a:ext cx="8280000" cy="1143000"/>
              </a:xfrm>
            </p:spPr>
            <p:txBody>
              <a:bodyPr>
                <a:normAutofit/>
              </a:bodyPr>
              <a:lstStyle/>
              <a:p>
                <a:r>
                  <a:rPr lang="pt-PT" sz="3200" b="1" dirty="0"/>
                  <a:t>Função logatitmo de base </a:t>
                </a:r>
                <a14:m>
                  <m:oMath xmlns:m="http://schemas.openxmlformats.org/officeDocument/2006/math">
                    <m:r>
                      <a:rPr lang="pt-PT" sz="3200" b="1" i="1"/>
                      <m:t>𝒂</m:t>
                    </m:r>
                    <m:r>
                      <a:rPr lang="pt-PT" sz="3200" b="1" i="1"/>
                      <m:t>∈</m:t>
                    </m:r>
                    <m:sSup>
                      <m:sSupPr>
                        <m:ctrlPr>
                          <a:rPr lang="pt-PT" sz="3200" b="1" i="1"/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3200">
                            <a:ea typeface="Cambria Math"/>
                          </a:rPr>
                          <m:t>IR</m:t>
                        </m:r>
                      </m:e>
                      <m:sup>
                        <m:r>
                          <a:rPr lang="pt-PT" sz="3200" b="1" i="1"/>
                          <m:t>+</m:t>
                        </m:r>
                      </m:sup>
                    </m:sSup>
                    <m:r>
                      <a:rPr lang="pt-PT" sz="3200" b="1" i="1" smtClean="0"/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pt-PT" sz="3200" b="1" i="1" smtClean="0"/>
                        </m:ctrlPr>
                      </m:dPr>
                      <m:e>
                        <m:r>
                          <a:rPr lang="pt-PT" sz="3200" b="1" i="1"/>
                          <m:t>𝟏</m:t>
                        </m:r>
                      </m:e>
                    </m:d>
                  </m:oMath>
                </a14:m>
                <a:endParaRPr lang="pt-PT" sz="3200" b="1" dirty="0"/>
              </a:p>
            </p:txBody>
          </p:sp>
        </mc:Choice>
        <mc:Fallback>
          <p:sp>
            <p:nvSpPr>
              <p:cNvPr id="2" name="Títul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2000" y="360000"/>
                <a:ext cx="8280000" cy="1143000"/>
              </a:xfrm>
              <a:blipFill rotWithShape="0">
                <a:blip r:embed="rId2"/>
                <a:stretch>
                  <a:fillRect l="-184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704416" cy="38132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Dado um número real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&gt;0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≠1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  <m:r>
                      <a:rPr lang="pt-PT" sz="2000" i="1">
                        <a:latin typeface="Cambria Math" charset="0"/>
                      </a:rPr>
                      <m:t>: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  <m:r>
                      <a:rPr lang="pt-PT" sz="2000" i="1">
                        <a:latin typeface="Cambria Math" charset="0"/>
                      </a:rPr>
                      <m:t>→ 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  <a:ea typeface="Cambria Math"/>
                          </a:rPr>
                          <m:t>IR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definida por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é bijetiva e a respetiva inversa,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𝑓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−1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: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  <a:ea typeface="Cambria Math"/>
                          </a:rPr>
                          <m:t>IR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+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 →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  <a:r>
                  <a:rPr lang="pt-PT" sz="2000" dirty="0">
                    <a:latin typeface="Cambria Math" charset="0"/>
                  </a:rPr>
                  <a:t> designa-se por «logaritmo de base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» e representa-se por «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𝑙𝑜𝑔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», isto é, para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𝑦</m:t>
                    </m:r>
                    <m:r>
                      <a:rPr lang="pt-PT" sz="2000" i="1">
                        <a:latin typeface="Cambria Math" charset="0"/>
                      </a:rPr>
                      <m:t>&gt;0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qualquer, tem-se </a:t>
                </a:r>
                <a:r>
                  <a:rPr lang="pt-PT" sz="2000" dirty="0" smtClean="0">
                    <a:latin typeface="Cambria Math" charset="0"/>
                  </a:rPr>
                  <a:t>que: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charset="0"/>
                        </a:rPr>
                        <m:t> </m:t>
                      </m:r>
                      <m:r>
                        <a:rPr lang="pt-PT" sz="2000" i="1">
                          <a:latin typeface="Cambria Math" charset="0"/>
                        </a:rPr>
                        <m:t>𝑥</m:t>
                      </m:r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charset="0"/>
                                </a:rPr>
                                <m:t>𝑎</m:t>
                              </m:r>
                            </m:sub>
                          </m:sSub>
                        </m:fName>
                        <m:e>
                          <m:r>
                            <a:rPr lang="pt-PT" sz="2000" i="1">
                              <a:latin typeface="Cambria Math" charset="0"/>
                            </a:rPr>
                            <m:t>𝑦</m:t>
                          </m:r>
                        </m:e>
                      </m:func>
                      <m:r>
                        <a:rPr lang="pt-PT" sz="2000" i="1">
                          <a:latin typeface="Cambria Math" charset="0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r>
                            <a:rPr lang="pt-PT" sz="2000" i="1">
                              <a:latin typeface="Cambria Math" charset="0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r>
                        <a:rPr lang="pt-PT" sz="2000" i="1">
                          <a:latin typeface="Cambria Math" charset="0"/>
                        </a:rPr>
                        <m:t>𝑦</m:t>
                      </m:r>
                      <m:r>
                        <a:rPr lang="pt-PT" sz="2000" i="1">
                          <a:latin typeface="Cambria Math" charset="0"/>
                        </a:rPr>
                        <m:t>,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charset="0"/>
                        </a:rPr>
                        <m:t>∀</m:t>
                      </m:r>
                      <m:r>
                        <a:rPr lang="pt-PT" sz="2000" i="1">
                          <a:latin typeface="Cambria Math" charset="0"/>
                        </a:rPr>
                        <m:t>𝑥</m:t>
                      </m:r>
                      <m:r>
                        <a:rPr lang="pt-PT" sz="2000" i="1">
                          <a:latin typeface="Cambria Math" charset="0"/>
                        </a:rPr>
                        <m:t>∈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PT" sz="2000">
                              <a:latin typeface="Cambria Math" charset="0"/>
                              <a:ea typeface="Cambria Math"/>
                            </a:rPr>
                            <m:t>IR</m:t>
                          </m:r>
                        </m:e>
                        <m:sup>
                          <m:r>
                            <a:rPr lang="pt-PT" sz="2000" i="1">
                              <a:latin typeface="Cambria Math" charset="0"/>
                            </a:rPr>
                            <m:t>+</m:t>
                          </m:r>
                        </m:sup>
                      </m:sSup>
                      <m:r>
                        <a:rPr lang="pt-PT" sz="2000" i="1">
                          <a:latin typeface="Cambria Math" charset="0"/>
                        </a:rPr>
                        <m:t>, 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 charset="0"/>
                            </a:rPr>
                            <m:t>𝑎</m:t>
                          </m:r>
                        </m:e>
                        <m:sup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𝑎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PT" sz="2000" i="1">
                                  <a:latin typeface="Cambria Math" charset="0"/>
                                </a:rPr>
                                <m:t>𝑥</m:t>
                              </m:r>
                            </m:e>
                          </m:func>
                        </m:sup>
                      </m:sSup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r>
                        <a:rPr lang="pt-PT" sz="2000" i="1">
                          <a:latin typeface="Cambria Math" charset="0"/>
                        </a:rPr>
                        <m:t>𝑥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 charset="0"/>
                        </a:rPr>
                        <m:t>∀</m:t>
                      </m:r>
                      <m:r>
                        <a:rPr lang="pt-PT" sz="2000" i="1">
                          <a:latin typeface="Cambria Math" charset="0"/>
                        </a:rPr>
                        <m:t>𝑥</m:t>
                      </m:r>
                      <m:r>
                        <a:rPr lang="pt-PT" sz="2000" i="1">
                          <a:latin typeface="Cambria Math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  <m:r>
                        <a:rPr lang="pt-PT" sz="2000" i="1">
                          <a:latin typeface="Cambria Math" charset="0"/>
                        </a:rPr>
                        <m:t>, 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charset="0"/>
                                </a:rPr>
                                <m:t>𝑎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r>
                        <a:rPr lang="pt-PT" sz="2000" i="1">
                          <a:latin typeface="Cambria Math" charset="0"/>
                        </a:rPr>
                        <m:t>𝑥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704416" cy="3813223"/>
              </a:xfrm>
              <a:prstGeom prst="rect">
                <a:avLst/>
              </a:prstGeom>
              <a:blipFill rotWithShape="0">
                <a:blip r:embed="rId3"/>
                <a:stretch>
                  <a:fillRect l="-791" t="-7680" r="-134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Propriedades</a:t>
            </a:r>
            <a:endParaRPr lang="pt-PT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33668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O domínio é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  <a:ea typeface="Cambria Math"/>
                          </a:rPr>
                          <m:t>IR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 marL="342900" lvl="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O contradomínio é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(domínio da função exponencial com a mesma base</a:t>
                </a:r>
                <a:r>
                  <a:rPr lang="pt-PT" sz="2000" dirty="0" smtClean="0">
                    <a:latin typeface="Cambria Math" charset="0"/>
                  </a:rPr>
                  <a:t>).</a:t>
                </a:r>
                <a:endParaRPr lang="pt-PT" sz="2000" dirty="0">
                  <a:latin typeface="Cambria Math" charset="0"/>
                </a:endParaRPr>
              </a:p>
              <a:p>
                <a:pPr marL="342900" lvl="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É contínua, isto é,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∀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pt-PT" sz="2000" i="1">
                            <a:latin typeface="Cambria Math" charset="0"/>
                          </a:rPr>
                          <m:t>0</m:t>
                        </m:r>
                      </m:sub>
                    </m:sSub>
                    <m:r>
                      <a:rPr lang="pt-PT" sz="2000" i="1">
                        <a:latin typeface="Cambria Math" charset="0"/>
                      </a:rPr>
                      <m:t>∈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  <a:ea typeface="Cambria Math"/>
                          </a:rPr>
                          <m:t>IR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+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, 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pt-PT" sz="2000" i="1">
                                    <a:latin typeface="Cambria Math" charset="0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pt-PT" sz="2000" i="1">
                                    <a:latin typeface="Cambria Math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pt-PT" sz="2000" i="1">
                                    <a:latin typeface="Cambria Math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pt-PT" sz="2000" dirty="0">
                    <a:latin typeface="Cambria Math" charset="0"/>
                  </a:rPr>
                  <a:t>.</a:t>
                </a:r>
              </a:p>
              <a:p>
                <a:pPr marL="342900" lvl="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O único zero é 1, isto é,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=0⇔</m:t>
                    </m:r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pt-PT" sz="2000" i="1">
                            <a:latin typeface="Cambria Math" charset="0"/>
                          </a:rPr>
                          <m:t>0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⇔</m:t>
                    </m:r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=1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  <a:p>
                <a:pPr marL="342900" lvl="0" indent="-34290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A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reta de equação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=0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a única assíntota vertical ao gráfico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3366819"/>
              </a:xfrm>
              <a:prstGeom prst="rect">
                <a:avLst/>
              </a:prstGeom>
              <a:blipFill rotWithShape="0">
                <a:blip r:embed="rId2"/>
                <a:stretch>
                  <a:fillRect l="-662" b="-5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341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Sinal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416384" cy="42473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&gt;1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 é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negativa </a:t>
                </a:r>
                <a:r>
                  <a:rPr lang="pt-PT" sz="2000" dirty="0" smtClean="0">
                    <a:latin typeface="Cambria Math" charset="0"/>
                  </a:rPr>
                  <a:t>no </a:t>
                </a:r>
                <a:r>
                  <a:rPr lang="pt-PT" sz="2000" dirty="0">
                    <a:latin typeface="Cambria Math" charset="0"/>
                  </a:rPr>
                  <a:t>intervalo 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positiva</a:t>
                </a:r>
                <a:r>
                  <a:rPr lang="pt-PT" sz="2000" dirty="0">
                    <a:latin typeface="Cambria Math" charset="0"/>
                  </a:rPr>
                  <a:t> no intervalo 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1, +∞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, ou seja, </a:t>
                </a:r>
                <a:endParaRPr lang="pt-PT" sz="2000" dirty="0" smtClean="0">
                  <a:latin typeface="Cambria Math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&lt;0⇔</m:t>
                    </m:r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&gt;1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&lt;0⇔0&lt;</m:t>
                    </m:r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&lt;1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;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0&lt;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&lt;1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é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positiva</a:t>
                </a:r>
                <a:r>
                  <a:rPr lang="pt-PT" sz="2000" dirty="0">
                    <a:latin typeface="Cambria Math" charset="0"/>
                  </a:rPr>
                  <a:t> no intervalo 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0,1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negativa</a:t>
                </a:r>
                <a:r>
                  <a:rPr lang="pt-PT" sz="2000" dirty="0">
                    <a:latin typeface="Cambria Math" charset="0"/>
                  </a:rPr>
                  <a:t> no intervalo 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1, +∞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, ou seja</a:t>
                </a:r>
                <a:r>
                  <a:rPr lang="pt-PT" sz="2000" dirty="0" smtClean="0">
                    <a:latin typeface="Cambria Math" charset="0"/>
                  </a:rPr>
                  <a:t>,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&lt;0⇔</m:t>
                    </m:r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&gt;1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&lt;0⇔0&lt;</m:t>
                    </m:r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&lt;1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416384" cy="4247317"/>
              </a:xfrm>
              <a:prstGeom prst="rect">
                <a:avLst/>
              </a:prstGeom>
              <a:blipFill rotWithShape="0">
                <a:blip r:embed="rId2"/>
                <a:stretch>
                  <a:fillRect l="-822" b="-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Monotonia e limites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35425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Monotonia</a:t>
                </a:r>
                <a:endParaRPr lang="pt-PT" sz="2000" dirty="0" smtClean="0">
                  <a:latin typeface="Cambria Math" charset="0"/>
                </a:endParaRPr>
              </a:p>
              <a:p>
                <a:pPr lvl="0"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Crescente </a:t>
                </a: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&gt;1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decrescente 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0&lt;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&lt;1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lvl="0" algn="just">
                  <a:lnSpc>
                    <a:spcPct val="150000"/>
                  </a:lnSpc>
                </a:pPr>
                <a:endParaRPr lang="pt-PT" sz="2000" dirty="0" smtClean="0">
                  <a:solidFill>
                    <a:srgbClr val="00B0F0"/>
                  </a:solidFill>
                  <a:latin typeface="Cambria Math" charset="0"/>
                </a:endParaRPr>
              </a:p>
              <a:p>
                <a:pPr lvl="0" algn="just">
                  <a:lnSpc>
                    <a:spcPct val="150000"/>
                  </a:lnSpc>
                </a:pP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Limites em </a:t>
                </a:r>
                <a14:m>
                  <m:oMath xmlns:m="http://schemas.openxmlformats.org/officeDocument/2006/math">
                    <m:r>
                      <a:rPr lang="pt-PT" sz="2000" b="1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𝟎</m:t>
                    </m:r>
                  </m:oMath>
                </a14:m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1">
                        <a:solidFill>
                          <a:srgbClr val="5B9BD5">
                            <a:lumMod val="75000"/>
                          </a:srgbClr>
                        </a:solidFill>
                        <a:latin typeface="Cambria Math" charset="0"/>
                      </a:rPr>
                      <m:t>+∞</m:t>
                    </m:r>
                  </m:oMath>
                </a14:m>
                <a:endParaRPr lang="pt-PT" sz="2000" b="1" dirty="0">
                  <a:solidFill>
                    <a:srgbClr val="5B9BD5">
                      <a:lumMod val="75000"/>
                    </a:srgbClr>
                  </a:solidFill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&gt;1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a:rPr lang="pt-PT" sz="2000" i="1">
                            <a:latin typeface="Cambria Math" charset="0"/>
                          </a:rPr>
                          <m:t>:</m:t>
                        </m:r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pt-PT" sz="2000" i="1">
                                    <a:latin typeface="Cambria Math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pt-PT" sz="2000" i="1">
                        <a:latin typeface="Cambria Math" charset="0"/>
                      </a:rPr>
                      <m:t>=+∞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 e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pt-PT" sz="2000" i="1">
                                    <a:latin typeface="Cambria Math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pt-PT" sz="2000" i="1">
                        <a:latin typeface="Cambria Math" charset="0"/>
                      </a:rPr>
                      <m:t>=−∞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0&lt;</m:t>
                    </m:r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&lt;1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pt-PT" sz="2000" i="1">
                                    <a:latin typeface="Cambria Math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pt-PT" sz="2000" i="1">
                        <a:latin typeface="Cambria Math" charset="0"/>
                      </a:rPr>
                      <m:t>=+∞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 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pt-PT" sz="2000" i="1">
                                    <a:latin typeface="Cambria Math" charset="0"/>
                                  </a:rPr>
                                  <m:t>𝑎</m:t>
                                </m:r>
                              </m:sub>
                            </m:sSub>
                          </m:fName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pt-PT" sz="2000" i="1">
                        <a:latin typeface="Cambria Math" charset="0"/>
                      </a:rPr>
                      <m:t>=−∞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3542508"/>
              </a:xfrm>
              <a:prstGeom prst="rect">
                <a:avLst/>
              </a:prstGeom>
              <a:blipFill rotWithShape="0">
                <a:blip r:embed="rId2"/>
                <a:stretch>
                  <a:fillRect l="-736" b="-8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513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Propriedades algébricas</a:t>
            </a:r>
            <a:endParaRPr lang="pt-PT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5328152" cy="4520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>
                    <a:latin typeface="Cambria Math" charset="0"/>
                  </a:rPr>
                  <a:t>Dados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>
                        <a:latin typeface="Cambria Math" charset="0"/>
                      </a:rPr>
                      <m:t>∈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  <a:ea typeface="Cambria Math"/>
                          </a:rPr>
                          <m:t>IR</m:t>
                        </m:r>
                      </m:e>
                      <m:sup>
                        <m:r>
                          <a:rPr lang="pt-PT" sz="2000">
                            <a:latin typeface="Cambria Math" charset="0"/>
                          </a:rPr>
                          <m:t>+</m:t>
                        </m:r>
                      </m:sup>
                    </m:sSup>
                    <m:r>
                      <a:rPr lang="pt-PT" sz="2000">
                        <a:latin typeface="Cambria Math" charset="0"/>
                      </a:rPr>
                      <m:t>\</m:t>
                    </m:r>
                    <m:r>
                      <m:rPr>
                        <m:lit/>
                      </m:rPr>
                      <a:rPr lang="pt-PT" sz="2000">
                        <a:latin typeface="Cambria Math" charset="0"/>
                      </a:rPr>
                      <m:t>{</m:t>
                    </m:r>
                    <m:r>
                      <a:rPr lang="pt-PT" sz="2000">
                        <a:latin typeface="Cambria Math" charset="0"/>
                      </a:rPr>
                      <m:t>1}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>
                        <a:latin typeface="Cambria Math" charset="0"/>
                      </a:rPr>
                      <m:t>,</m:t>
                    </m:r>
                    <m:r>
                      <a:rPr lang="pt-PT" sz="2000" i="1">
                        <a:latin typeface="Cambria Math" charset="0"/>
                      </a:rPr>
                      <m:t>𝑦</m:t>
                    </m:r>
                    <m:r>
                      <a:rPr lang="pt-PT" sz="2000">
                        <a:latin typeface="Cambria Math" charset="0"/>
                      </a:rPr>
                      <m:t>∈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  <a:ea typeface="Cambria Math"/>
                          </a:rPr>
                          <m:t>IR</m:t>
                        </m:r>
                      </m:e>
                      <m:sup>
                        <m:r>
                          <a:rPr lang="pt-PT" sz="2000">
                            <a:latin typeface="Cambria Math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,</a:t>
                </a:r>
              </a:p>
              <a:p>
                <a:pPr marL="342900" lvl="0" indent="-342900" algn="just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𝑥𝑦</m:t>
                            </m:r>
                          </m:e>
                        </m:d>
                      </m:e>
                    </m:func>
                    <m:r>
                      <a:rPr lang="pt-PT" sz="2000">
                        <a:latin typeface="Cambria Math" charset="0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func>
                    <m:r>
                      <a:rPr lang="pt-PT" sz="2000">
                        <a:latin typeface="Cambria Math" charset="0"/>
                      </a:rPr>
                      <m:t>+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𝑦</m:t>
                        </m:r>
                      </m:e>
                    </m:func>
                  </m:oMath>
                </a14:m>
                <a:r>
                  <a:rPr lang="pt-PT" sz="2000" dirty="0">
                    <a:latin typeface="Cambria Math" charset="0"/>
                  </a:rPr>
                  <a:t>;</a:t>
                </a:r>
              </a:p>
              <a:p>
                <a:pPr marL="342900" lvl="0" indent="-342900" algn="just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 charset="0"/>
                                  </a:rPr>
                                  <m:t>𝑦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−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𝑦</m:t>
                        </m:r>
                      </m:e>
                    </m:func>
                  </m:oMath>
                </a14:m>
                <a:r>
                  <a:rPr lang="pt-PT" sz="2000" dirty="0">
                    <a:latin typeface="Cambria Math" charset="0"/>
                  </a:rPr>
                  <a:t>;</a:t>
                </a:r>
              </a:p>
              <a:p>
                <a:pPr marL="342900" lvl="0" indent="-342900" algn="just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PT" sz="2000" i="1">
                        <a:latin typeface="Cambria Math" charset="0"/>
                      </a:rPr>
                      <m:t>=−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func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lvl="0" indent="-342900" algn="just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r>
                      <a:rPr lang="pt-PT" sz="2000" i="1">
                        <a:latin typeface="Cambria Math" charset="0"/>
                      </a:rPr>
                      <m:t>𝑘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func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lvl="0" indent="-342900" algn="just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pt-PT" sz="2000" dirty="0">
                    <a:latin typeface="Cambria Math" charset="0"/>
                  </a:rPr>
                  <a:t>Mudança de </a:t>
                </a:r>
                <a:r>
                  <a:rPr lang="pt-PT" sz="2000" dirty="0" smtClean="0">
                    <a:latin typeface="Cambria Math" charset="0"/>
                  </a:rPr>
                  <a:t>base:</a:t>
                </a:r>
                <a:endParaRPr lang="pt-PT" sz="2000" dirty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 charset="0"/>
                                </a:rPr>
                                <m:t>𝑎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𝑏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PT" sz="2000" i="1">
                                  <a:latin typeface="Cambria Math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𝑏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pt-PT" sz="2000" i="1">
                                  <a:latin typeface="Cambria Math" charset="0"/>
                                </a:rPr>
                                <m:t>𝑎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5328152" cy="4520597"/>
              </a:xfrm>
              <a:prstGeom prst="rect">
                <a:avLst/>
              </a:prstGeom>
              <a:blipFill rotWithShape="0">
                <a:blip r:embed="rId2"/>
                <a:stretch>
                  <a:fillRect l="-114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7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Limite notável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2879880" cy="12613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 charset="0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 charset="0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i="1">
                                  <a:latin typeface="Cambria Math" charset="0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2879880" cy="126137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06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Derivadas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560400" cy="24754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Dado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𝑎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i="0" spc="-100">
                        <a:latin typeface="Cambria Math" charset="0"/>
                      </a:rPr>
                      <m:t>I</m:t>
                    </m:r>
                    <m:sSup>
                      <m:sSupPr>
                        <m:ctrlPr>
                          <a:rPr lang="pt-PT" sz="2000" i="1" spc="-100"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 i="0" spc="-100">
                            <a:latin typeface="Cambria Math" charset="0"/>
                          </a:rPr>
                          <m:t>R</m:t>
                        </m:r>
                      </m:e>
                      <m:sup>
                        <m:r>
                          <a:rPr lang="pt-PT" sz="2000" i="0" spc="-100">
                            <a:latin typeface="Cambria Math" charset="0"/>
                          </a:rPr>
                          <m:t>+</m:t>
                        </m:r>
                      </m:sup>
                    </m:sSup>
                    <m:r>
                      <a:rPr lang="pt-PT" sz="2000" i="1">
                        <a:latin typeface="Cambria Math" charset="0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a função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é</m:t>
                        </m:r>
                      </m:e>
                    </m:func>
                  </m:oMath>
                </a14:m>
                <a:r>
                  <a:rPr lang="pt-PT" sz="2000" dirty="0">
                    <a:latin typeface="Cambria Math" charset="0"/>
                  </a:rPr>
                  <a:t> diferenciável e para todo 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charset="0"/>
                      </a:rPr>
                      <m:t>𝑥</m:t>
                    </m:r>
                    <m:r>
                      <a:rPr lang="pt-PT" sz="2000" i="1">
                        <a:latin typeface="Cambria Math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spc="-100">
                        <a:latin typeface="Cambria Math" charset="0"/>
                      </a:rPr>
                      <m:t>I</m:t>
                    </m:r>
                    <m:sSup>
                      <m:sSupPr>
                        <m:ctrlPr>
                          <a:rPr lang="pt-PT" sz="2000" i="1" spc="-100"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 spc="-100">
                            <a:latin typeface="Cambria Math" charset="0"/>
                          </a:rPr>
                          <m:t>R</m:t>
                        </m:r>
                      </m:e>
                      <m:sup>
                        <m:r>
                          <a:rPr lang="pt-PT" sz="2000" spc="-100">
                            <a:latin typeface="Cambria Math" charset="0"/>
                          </a:rPr>
                          <m:t>+</m:t>
                        </m:r>
                      </m:sup>
                    </m:sSup>
                    <m:r>
                      <a:rPr lang="pt-PT" sz="2000" b="0" i="1" spc="-100" smtClean="0">
                        <a:latin typeface="Cambria Math" charset="0"/>
                      </a:rPr>
                      <m:t>: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indent="-342900" algn="just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log</m:t>
                            </m:r>
                            <m:r>
                              <a:rPr lang="pt-PT" sz="2000" i="1">
                                <a:latin typeface="Cambria Math" charset="0"/>
                              </a:rPr>
                              <m:t>′</m:t>
                            </m:r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e>
                        </m:func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den>
                    </m:f>
                    <m:r>
                      <a:rPr lang="pt-PT" sz="2000" i="1">
                        <a:latin typeface="Cambria Math" charset="0"/>
                      </a:rPr>
                      <m:t>, 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</a:rPr>
                      <m:t>em</m:t>
                    </m:r>
                    <m:r>
                      <a:rPr lang="pt-PT" sz="200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</a:rPr>
                      <m:t>particular</m:t>
                    </m:r>
                    <m:r>
                      <a:rPr lang="pt-PT" sz="2000">
                        <a:latin typeface="Cambria Math" charset="0"/>
                      </a:rPr>
                      <m:t>,</m:t>
                    </m:r>
                    <m:r>
                      <a:rPr lang="pt-PT" sz="2000" i="1">
                        <a:latin typeface="Cambria Math" charset="0"/>
                      </a:rPr>
                      <m:t> 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ln</m:t>
                        </m:r>
                        <m:r>
                          <a:rPr lang="pt-PT" sz="2000" i="1">
                            <a:latin typeface="Cambria Math" charset="0"/>
                          </a:rPr>
                          <m:t>′</m:t>
                        </m:r>
                      </m:fName>
                      <m:e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 charset="0"/>
                          </a:rPr>
                          <m:t>𝑥</m:t>
                        </m:r>
                      </m:den>
                    </m:f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marL="342900" indent="-342900" algn="just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sub>
                            <m:r>
                              <a:rPr lang="pt-PT" sz="2000" i="1">
                                <a:latin typeface="Cambria Math" charset="0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r>
                          <a:rPr lang="pt-PT" sz="2000" i="1">
                            <a:latin typeface="Cambria Math" charset="0"/>
                          </a:rPr>
                          <m:t>=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</m:d>
                          </m:num>
                          <m:den>
                            <m:func>
                              <m:func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 charset="0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𝑎</m:t>
                                </m:r>
                              </m:e>
                            </m:func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</m:d>
                          </m:den>
                        </m:f>
                      </m:e>
                    </m:func>
                    <m:r>
                      <a:rPr lang="pt-PT" sz="2000" i="1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</a:rPr>
                      <m:t>em</m:t>
                    </m:r>
                    <m:r>
                      <a:rPr lang="pt-PT" sz="2000"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</a:rPr>
                      <m:t>particular</m:t>
                    </m:r>
                    <m:r>
                      <a:rPr lang="pt-PT" sz="2000">
                        <a:latin typeface="Cambria Math" charset="0"/>
                      </a:rPr>
                      <m:t>,  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</a:rPr>
                          <m:t>ln</m:t>
                        </m:r>
                        <m:r>
                          <a:rPr lang="pt-PT" sz="2000" i="1">
                            <a:latin typeface="Cambria Math" charset="0"/>
                          </a:rPr>
                          <m:t>′</m:t>
                        </m:r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r>
                          <a:rPr lang="pt-PT" sz="2000" i="1">
                            <a:latin typeface="Cambria Math" charset="0"/>
                          </a:rPr>
                          <m:t>=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 charset="0"/>
                                  </a:rPr>
                                  <m:t>′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</m:d>
                          </m:num>
                          <m:den>
                            <m:r>
                              <a:rPr lang="pt-PT" sz="2000" i="1">
                                <a:latin typeface="Cambria Math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</m:d>
                          </m:den>
                        </m:f>
                      </m:e>
                    </m:func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560400" cy="2475421"/>
              </a:xfrm>
              <a:prstGeom prst="rect">
                <a:avLst/>
              </a:prstGeom>
              <a:blipFill rotWithShape="0">
                <a:blip r:embed="rId2"/>
                <a:stretch>
                  <a:fillRect l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408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</TotalTime>
  <Words>683</Words>
  <Application>Microsoft Macintosh PowerPoint</Application>
  <PresentationFormat>Apresentação no Ecrã (4:3)</PresentationFormat>
  <Paragraphs>43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1" baseType="lpstr">
      <vt:lpstr>Cambria Math</vt:lpstr>
      <vt:lpstr>Arial</vt:lpstr>
      <vt:lpstr>Office Theme</vt:lpstr>
      <vt:lpstr>Funções exponenciais e funções logarítmicas</vt:lpstr>
      <vt:lpstr>Função logatitmo de base a∈IR^+\{1}</vt:lpstr>
      <vt:lpstr>Propriedades</vt:lpstr>
      <vt:lpstr>Sinal</vt:lpstr>
      <vt:lpstr>Monotonia e limites</vt:lpstr>
      <vt:lpstr>Propriedades algébricas</vt:lpstr>
      <vt:lpstr>Limite notável</vt:lpstr>
      <vt:lpstr>Derivadas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114</cp:revision>
  <dcterms:created xsi:type="dcterms:W3CDTF">2014-11-16T14:55:38Z</dcterms:created>
  <dcterms:modified xsi:type="dcterms:W3CDTF">2017-06-27T14:11:13Z</dcterms:modified>
</cp:coreProperties>
</file>