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1"/>
  </p:notesMasterIdLst>
  <p:sldIdLst>
    <p:sldId id="256" r:id="rId2"/>
    <p:sldId id="325" r:id="rId3"/>
    <p:sldId id="326" r:id="rId4"/>
    <p:sldId id="327" r:id="rId5"/>
    <p:sldId id="339" r:id="rId6"/>
    <p:sldId id="328" r:id="rId7"/>
    <p:sldId id="340" r:id="rId8"/>
    <p:sldId id="329" r:id="rId9"/>
    <p:sldId id="341" r:id="rId10"/>
    <p:sldId id="257" r:id="rId11"/>
    <p:sldId id="330" r:id="rId12"/>
    <p:sldId id="331" r:id="rId13"/>
    <p:sldId id="333" r:id="rId14"/>
    <p:sldId id="332" r:id="rId15"/>
    <p:sldId id="334" r:id="rId16"/>
    <p:sldId id="335" r:id="rId17"/>
    <p:sldId id="337" r:id="rId18"/>
    <p:sldId id="324" r:id="rId19"/>
    <p:sldId id="338" r:id="rId2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6" autoAdjust="0"/>
    <p:restoredTop sz="94653"/>
  </p:normalViewPr>
  <p:slideViewPr>
    <p:cSldViewPr>
      <p:cViewPr varScale="1">
        <p:scale>
          <a:sx n="158" d="100"/>
          <a:sy n="158" d="100"/>
        </p:scale>
        <p:origin x="159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mbria Math" charset="0"/>
              </a:defRPr>
            </a:lvl1pPr>
          </a:lstStyle>
          <a:p>
            <a:fld id="{5C61BD95-391E-43C9-BEF4-649D5310CB5C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mbria Math" charset="0"/>
              </a:defRPr>
            </a:lvl1pPr>
          </a:lstStyle>
          <a:p>
            <a:fld id="{DE838BF2-D615-48BE-B1C4-29F253AEF069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77278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8BF2-D615-48BE-B1C4-29F253AEF069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074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8BF2-D615-48BE-B1C4-29F253AEF069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51031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838BF2-D615-48BE-B1C4-29F253AEF069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7287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0399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4" Type="http://schemas.openxmlformats.org/officeDocument/2006/relationships/slide" Target="slide8.xml"/><Relationship Id="rId5" Type="http://schemas.openxmlformats.org/officeDocument/2006/relationships/slide" Target="slide9.xml"/><Relationship Id="rId6" Type="http://schemas.openxmlformats.org/officeDocument/2006/relationships/slide" Target="slide6.xml"/><Relationship Id="rId7" Type="http://schemas.openxmlformats.org/officeDocument/2006/relationships/slide" Target="slide7.xml"/><Relationship Id="rId8" Type="http://schemas.openxmlformats.org/officeDocument/2006/relationships/slide" Target="slide4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4" Type="http://schemas.openxmlformats.org/officeDocument/2006/relationships/slide" Target="slide13.xml"/><Relationship Id="rId5" Type="http://schemas.openxmlformats.org/officeDocument/2006/relationships/slide" Target="slide14.xml"/><Relationship Id="rId6" Type="http://schemas.openxmlformats.org/officeDocument/2006/relationships/slide" Target="slide15.xml"/><Relationship Id="rId7" Type="http://schemas.openxmlformats.org/officeDocument/2006/relationships/slide" Target="slide16.xml"/><Relationship Id="rId8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slide" Target="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slide" Target="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Funções exponenciais e</a:t>
            </a:r>
            <a:br>
              <a:rPr lang="pt-PT" sz="4400" b="1" dirty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funções </a:t>
            </a:r>
            <a:r>
              <a:rPr lang="pt-PT" sz="4400" b="1" dirty="0">
                <a:solidFill>
                  <a:schemeClr val="bg1"/>
                </a:solidFill>
              </a:rPr>
              <a:t>logarítmicas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97909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Limites notáveis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87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1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4729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Calcule</a:t>
                </a:r>
                <a:r>
                  <a:rPr lang="pt-PT" sz="2000" dirty="0">
                    <a:latin typeface="Cambria Math" charset="0"/>
                  </a:rPr>
                  <a:t>, caso existam, os seguintes limites: 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5</m:t>
                                    </m:r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func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pt-PT" sz="2000" b="0" i="1" smtClean="0">
                                            <a:latin typeface="Cambria Math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pt-PT" sz="2000" b="0" i="1" smtClean="0">
                                            <a:latin typeface="Cambria Math"/>
                                          </a:rPr>
                                          <m:t>3</m:t>
                                        </m:r>
                                      </m:num>
                                      <m:den>
                                        <m:r>
                                          <a:rPr lang="pt-PT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func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𝑛</m:t>
                                    </m:r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+1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e>
                    </m:func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1.4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4−</m:t>
                                    </m:r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4+</m:t>
                                    </m:r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func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1.5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pt-PT" sz="2000" i="1" smtClean="0">
                                            <a:latin typeface="Cambria Math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pt-PT" sz="2000" b="0" i="1" smtClean="0">
                                            <a:latin typeface="Cambria Math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pt-PT" sz="2000" b="0" i="1" smtClean="0">
                                            <a:latin typeface="Cambria Math"/>
                                          </a:rPr>
                                          <m:t>4</m:t>
                                        </m:r>
                                      </m:sup>
                                    </m:sSup>
                                  </m:den>
                                </m:f>
                              </m:e>
                            </m:d>
                          </m:e>
                          <m:sup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e>
                    </m:func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1.6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/>
                        </m:limLow>
                      </m:fName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4+3</m:t>
                                    </m:r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2+</m:t>
                                    </m:r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𝑛</m:t>
                            </m:r>
                          </m:sup>
                        </m:sSup>
                      </m:e>
                    </m:func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4729821"/>
              </a:xfrm>
              <a:prstGeom prst="rect">
                <a:avLst/>
              </a:prstGeom>
              <a:blipFill>
                <a:blip r:embed="rId2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2555776" y="285293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2772205" y="504511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2556181" y="573325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5" name="Retângulo 14"/>
          <p:cNvSpPr/>
          <p:nvPr/>
        </p:nvSpPr>
        <p:spPr>
          <a:xfrm>
            <a:off x="2771799" y="364502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6" name="Retângulo 15"/>
          <p:cNvSpPr/>
          <p:nvPr/>
        </p:nvSpPr>
        <p:spPr>
          <a:xfrm>
            <a:off x="2339752" y="432503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7" name="Retângulo 16"/>
          <p:cNvSpPr/>
          <p:nvPr/>
        </p:nvSpPr>
        <p:spPr>
          <a:xfrm>
            <a:off x="2564160" y="221317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8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71057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5328152" cy="1789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5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f>
                                        <m:fPr>
                                          <m:ctrlPr>
                                            <a:rPr lang="pt-PT" sz="2000" i="1" smtClean="0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b="0" i="1" smtClean="0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pt-PT" sz="2000" b="0" i="1" smtClean="0">
                                              <a:latin typeface="Cambria Math"/>
                                            </a:rPr>
                                            <m:t>5</m:t>
                                          </m:r>
                                        </m:den>
                                      </m:f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</a:rPr>
                                <m:t>5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328152" cy="1789657"/>
              </a:xfrm>
              <a:prstGeom prst="rect">
                <a:avLst/>
              </a:prstGeom>
              <a:blipFill rotWithShape="0">
                <a:blip r:embed="rId2"/>
                <a:stretch>
                  <a:fillRect l="-11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2" name="Rectangle 1"/>
          <p:cNvSpPr/>
          <p:nvPr/>
        </p:nvSpPr>
        <p:spPr>
          <a:xfrm>
            <a:off x="612000" y="1484784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latin typeface="Cambria Math" charset="0"/>
              </a:rPr>
              <a:t>1.1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410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ângulo 4"/>
              <p:cNvSpPr/>
              <p:nvPr/>
            </p:nvSpPr>
            <p:spPr>
              <a:xfrm>
                <a:off x="612000" y="359999"/>
                <a:ext cx="5976224" cy="37394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 smtClean="0">
                  <a:latin typeface="Cambria Math" charset="0"/>
                </a:endParaRPr>
              </a:p>
              <a:p>
                <a:pPr algn="just"/>
                <a:endParaRPr lang="pt-PT" sz="2000" i="1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1+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pt-PT" sz="2000" i="1" dirty="0" smtClean="0">
                  <a:latin typeface="Cambria Math" charset="0"/>
                </a:endParaRPr>
              </a:p>
              <a:p>
                <a:pPr algn="just"/>
                <a:endParaRPr lang="pt-PT" sz="2000" dirty="0" smtClean="0">
                  <a:latin typeface="Cambria Math"/>
                </a:endParaRPr>
              </a:p>
              <a:p>
                <a:pPr algn="just"/>
                <a:endParaRPr lang="pt-PT" sz="2000" dirty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1+</m:t>
                                      </m:r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−3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−3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1+</m:t>
                                      </m:r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−3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   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59999"/>
                <a:ext cx="5976224" cy="3739422"/>
              </a:xfrm>
              <a:prstGeom prst="rect">
                <a:avLst/>
              </a:prstGeom>
              <a:blipFill rotWithShape="0">
                <a:blip r:embed="rId2"/>
                <a:stretch>
                  <a:fillRect l="-101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6" name="Rectangle 5"/>
          <p:cNvSpPr/>
          <p:nvPr/>
        </p:nvSpPr>
        <p:spPr>
          <a:xfrm>
            <a:off x="632459" y="1475492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1.2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8452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8280000" cy="22363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+1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func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sz="2000" i="1" smtClean="0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pt-PT" sz="2000" i="1" smtClean="0">
                                              <a:latin typeface="Cambria Math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1+</m:t>
                                          </m:r>
                                          <m:f>
                                            <m:fPr>
                                              <m:ctrlPr>
                                                <a:rPr lang="pt-PT" sz="2000" i="1">
                                                  <a:latin typeface="Cambria Math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pt-PT" sz="2000" i="1">
                                                  <a:latin typeface="Cambria Math"/>
                                                </a:rPr>
                                                <m:t>−1</m:t>
                                              </m:r>
                                            </m:num>
                                            <m:den>
                                              <m:r>
                                                <a:rPr lang="pt-PT" sz="2000" i="1">
                                                  <a:latin typeface="Cambria Math"/>
                                                </a:rPr>
                                                <m:t>𝑛</m:t>
                                              </m:r>
                                              <m:r>
                                                <a:rPr lang="pt-PT" sz="2000" i="1">
                                                  <a:latin typeface="Cambria Math"/>
                                                </a:rPr>
                                                <m:t>+1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+1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1+</m:t>
                                          </m:r>
                                          <m:f>
                                            <m:fPr>
                                              <m:ctrlPr>
                                                <a:rPr lang="pt-PT" sz="2000" i="1">
                                                  <a:latin typeface="Cambria Math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pt-PT" sz="2000" i="1">
                                                  <a:latin typeface="Cambria Math"/>
                                                </a:rPr>
                                                <m:t>−1</m:t>
                                              </m:r>
                                            </m:num>
                                            <m:den>
                                              <m:r>
                                                <a:rPr lang="pt-PT" sz="2000" i="1">
                                                  <a:latin typeface="Cambria Math"/>
                                                </a:rPr>
                                                <m:t>𝑛</m:t>
                                              </m:r>
                                              <m:r>
                                                <a:rPr lang="pt-PT" sz="2000" i="1">
                                                  <a:latin typeface="Cambria Math"/>
                                                </a:rPr>
                                                <m:t>+1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r>
                        <a:rPr lang="pt-PT" sz="2000" b="0" i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8280000" cy="2236318"/>
              </a:xfrm>
              <a:prstGeom prst="rect">
                <a:avLst/>
              </a:prstGeom>
              <a:blipFill rotWithShape="0">
                <a:blip r:embed="rId2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5" name="Rectangle 4"/>
          <p:cNvSpPr/>
          <p:nvPr/>
        </p:nvSpPr>
        <p:spPr>
          <a:xfrm>
            <a:off x="612000" y="1484784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1.3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2549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7992448" cy="30914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4−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4+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  <m:r>
                        <a:rPr lang="pt-PT" sz="200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−1+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8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4+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1+</m:t>
                                      </m:r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−8</m:t>
                                          </m:r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4+</m:t>
                                          </m:r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Este limite não existe pois a </a:t>
                </a:r>
                <a:r>
                  <a:rPr lang="pt-PT" sz="2000" dirty="0" err="1" smtClean="0">
                    <a:latin typeface="Cambria Math" charset="0"/>
                  </a:rPr>
                  <a:t>subsucessão</a:t>
                </a:r>
                <a:r>
                  <a:rPr lang="pt-PT" sz="2000" dirty="0" smtClean="0">
                    <a:latin typeface="Cambria Math" charset="0"/>
                  </a:rPr>
                  <a:t> dos termos de ordem par 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tem um limite diferente da </a:t>
                </a:r>
                <a:r>
                  <a:rPr lang="pt-PT" sz="2000" dirty="0" err="1" smtClean="0">
                    <a:latin typeface="Cambria Math" charset="0"/>
                  </a:rPr>
                  <a:t>subsucessão</a:t>
                </a:r>
                <a:r>
                  <a:rPr lang="pt-PT" sz="2000" dirty="0" smtClean="0">
                    <a:latin typeface="Cambria Math" charset="0"/>
                  </a:rPr>
                  <a:t> dos termos de ordem ímpar.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992448" cy="3091424"/>
              </a:xfrm>
              <a:prstGeom prst="rect">
                <a:avLst/>
              </a:prstGeom>
              <a:blipFill rotWithShape="0">
                <a:blip r:embed="rId2"/>
                <a:stretch>
                  <a:fillRect l="-763" b="-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484784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1.4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3792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6912328" cy="23015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sSup>
                                        <m:sSup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4</m:t>
                                          </m:r>
                                        </m:sup>
                                      </m:sSup>
                                    </m:den>
                                  </m:f>
                                </m:e>
                              </m:d>
                            </m:e>
                            <m:sup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func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sz="2000" i="1" smtClean="0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pt-PT" sz="2000" i="1" smtClean="0">
                                              <a:latin typeface="Cambria Math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1+</m:t>
                                          </m:r>
                                          <m:f>
                                            <m:fPr>
                                              <m:ctrlPr>
                                                <a:rPr lang="pt-PT" sz="2000" i="1">
                                                  <a:latin typeface="Cambria Math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pt-PT" sz="2000" i="1">
                                                  <a:latin typeface="Cambria Math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pt-PT" sz="2000" b="0" i="1" smtClean="0">
                                                  <a:latin typeface="Cambria Math"/>
                                                </a:rPr>
                                                <m:t>2</m:t>
                                              </m:r>
                                            </m:num>
                                            <m:den>
                                              <m:sSup>
                                                <m:sSupPr>
                                                  <m:ctrlPr>
                                                    <a:rPr lang="pt-PT" sz="2000" i="1">
                                                      <a:latin typeface="Cambria Math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pt-PT" sz="2000" i="1">
                                                      <a:latin typeface="Cambria Math"/>
                                                    </a:rPr>
                                                    <m:t>𝑛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pt-PT" sz="2000" i="1">
                                                      <a:latin typeface="Cambria Math"/>
                                                    </a:rPr>
                                                    <m:t>4</m:t>
                                                  </m:r>
                                                </m:sup>
                                              </m:sSup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sSup>
                                        <m:sSupPr>
                                          <m:ctrlPr>
                                            <a:rPr lang="pt-PT" sz="2000" i="1" smtClean="0">
                                              <a:latin typeface="Cambria Math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pt-PT" sz="2000" b="0" i="1" smtClean="0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pt-PT" sz="2000" b="0" i="1" smtClean="0">
                                              <a:latin typeface="Cambria Math"/>
                                            </a:rPr>
                                            <m:t>4</m:t>
                                          </m:r>
                                        </m:sup>
                                      </m:sSup>
                                    </m:sup>
                                  </m:sSup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pt-PT" sz="2000" i="1" smtClean="0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sup>
                          </m:sSup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912328" cy="2301592"/>
              </a:xfrm>
              <a:prstGeom prst="rect">
                <a:avLst/>
              </a:prstGeom>
              <a:blipFill rotWithShape="0">
                <a:blip r:embed="rId3"/>
                <a:stretch>
                  <a:fillRect l="-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tângulo 3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  <p:sp>
        <p:nvSpPr>
          <p:cNvPr id="5" name="Rectangle 4"/>
          <p:cNvSpPr/>
          <p:nvPr/>
        </p:nvSpPr>
        <p:spPr>
          <a:xfrm>
            <a:off x="612000" y="1484784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1.5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6009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59999"/>
                <a:ext cx="5760200" cy="42315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4+3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2+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  <m:r>
                        <a:rPr lang="pt-PT" sz="200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3+</m:t>
                                  </m:r>
                                  <m:f>
                                    <m:f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−2</m:t>
                                      </m:r>
                                    </m:num>
                                    <m:den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2+</m:t>
                                      </m:r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pt-PT" sz="2000" i="1" dirty="0" smtClean="0">
                  <a:latin typeface="Cambria Math" charset="0"/>
                </a:endParaRPr>
              </a:p>
              <a:p>
                <a:pPr algn="just"/>
                <a:endParaRPr lang="pt-PT" sz="2000" b="0" i="1" dirty="0" smtClean="0">
                  <a:latin typeface="Cambria Math"/>
                </a:endParaRPr>
              </a:p>
              <a:p>
                <a:pPr algn="just"/>
                <a:endParaRPr lang="pt-PT" sz="2000" b="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/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1+</m:t>
                                      </m:r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f>
                                            <m:fPr>
                                              <m:ctrlPr>
                                                <a:rPr lang="pt-PT" sz="2000" i="1" smtClean="0">
                                                  <a:latin typeface="Cambria Math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pt-PT" sz="2000" b="0" i="1" smtClean="0">
                                                  <a:latin typeface="Cambria Math"/>
                                                </a:rPr>
                                                <m:t>2</m:t>
                                              </m:r>
                                            </m:num>
                                            <m:den>
                                              <m:r>
                                                <a:rPr lang="pt-PT" sz="2000" b="0" i="1" smtClean="0">
                                                  <a:latin typeface="Cambria Math"/>
                                                </a:rPr>
                                                <m:t>3</m:t>
                                              </m:r>
                                            </m:den>
                                          </m:f>
                                        </m:num>
                                        <m:den>
                                          <m:r>
                                            <a:rPr lang="pt-PT" sz="2000" b="0" i="1" smtClean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+</m:t>
                                          </m:r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2+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3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𝑛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1+</m:t>
                                      </m:r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f>
                                            <m:fPr>
                                              <m:ctrlPr>
                                                <a:rPr lang="pt-PT" sz="2000" i="1">
                                                  <a:latin typeface="Cambria Math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pt-PT" sz="2000" i="1">
                                                  <a:latin typeface="Cambria Math"/>
                                                </a:rPr>
                                                <m:t>2</m:t>
                                              </m:r>
                                            </m:num>
                                            <m:den>
                                              <m:r>
                                                <a:rPr lang="pt-PT" sz="2000" i="1">
                                                  <a:latin typeface="Cambria Math"/>
                                                </a:rPr>
                                                <m:t>3</m:t>
                                              </m:r>
                                            </m:den>
                                          </m:f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2+</m:t>
                                          </m:r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−2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 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×+∞×1=+∞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59999"/>
                <a:ext cx="5760200" cy="4231543"/>
              </a:xfrm>
              <a:prstGeom prst="rect">
                <a:avLst/>
              </a:prstGeom>
              <a:blipFill rotWithShape="0">
                <a:blip r:embed="rId3"/>
                <a:stretch>
                  <a:fillRect l="-105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12000" y="1484784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1.6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7432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2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52630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Calcule</a:t>
                </a:r>
                <a:r>
                  <a:rPr lang="pt-PT" sz="2000" dirty="0">
                    <a:latin typeface="Cambria Math" charset="0"/>
                  </a:rPr>
                  <a:t>, 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o limite das funções definidas pelas seguintes expressões, utilizando mudança de variável sempre que lhe parecer conveniente.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2+3</m:t>
                        </m:r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  <m:r>
                          <a:rPr lang="pt-PT" sz="2000" b="0" i="1" smtClean="0">
                            <a:latin typeface="Cambria Math"/>
                          </a:rPr>
                          <m:t>−1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, </m:t>
                    </m:r>
                    <m:r>
                      <a:rPr lang="pt-PT" sz="2000" b="0" i="1" smtClean="0">
                        <a:latin typeface="Cambria Math"/>
                      </a:rPr>
                      <m:t>𝑎</m:t>
                    </m:r>
                    <m:r>
                      <a:rPr lang="pt-PT" sz="2000" b="0" i="1" smtClean="0">
                        <a:latin typeface="Cambria Math"/>
                      </a:rPr>
                      <m:t>=+∞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𝑎</m:t>
                    </m:r>
                    <m:r>
                      <a:rPr lang="pt-PT" sz="2000" i="1">
                        <a:latin typeface="Cambria Math"/>
                      </a:rPr>
                      <m:t>=1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3</m:t>
                    </m:r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</a:rPr>
                      <m:t>−5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𝑎</m:t>
                    </m:r>
                    <m:r>
                      <a:rPr lang="pt-PT" sz="2000" i="1">
                        <a:latin typeface="Cambria Math"/>
                      </a:rPr>
                      <m:t>=+∞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pt-PT" sz="2000" b="0" i="1" smtClean="0">
                            <a:latin typeface="Cambria Math"/>
                          </a:rPr>
                          <m:t>+1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𝑎</m:t>
                    </m:r>
                    <m:r>
                      <a:rPr lang="pt-PT" sz="2000" i="1">
                        <a:latin typeface="Cambria Math"/>
                      </a:rPr>
                      <m:t>=+∞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2.4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4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pt-PT" sz="2000" b="0" i="1" smtClean="0">
                            <a:latin typeface="Cambria Math"/>
                          </a:rPr>
                          <m:t>−1</m:t>
                        </m:r>
                      </m:num>
                      <m:den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𝑎</m:t>
                    </m:r>
                    <m:r>
                      <a:rPr lang="pt-PT" sz="2000" i="1">
                        <a:latin typeface="Cambria Math"/>
                      </a:rPr>
                      <m:t>=+∞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2.5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𝑎</m:t>
                    </m:r>
                    <m:r>
                      <a:rPr lang="pt-PT" sz="2000" i="1">
                        <a:latin typeface="Cambria Math"/>
                      </a:rPr>
                      <m:t>=0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2.6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pt-PT" sz="2000" i="1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+1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𝑎</m:t>
                    </m:r>
                    <m:r>
                      <a:rPr lang="pt-PT" sz="2000" i="1">
                        <a:latin typeface="Cambria Math"/>
                      </a:rPr>
                      <m:t>=0 </m:t>
                    </m:r>
                  </m:oMath>
                </a14:m>
                <a:endParaRPr lang="pt-PT" sz="2000" dirty="0">
                  <a:solidFill>
                    <a:srgbClr val="00B0F0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5263044"/>
              </a:xfrm>
              <a:prstGeom prst="rect">
                <a:avLst/>
              </a:prstGeom>
              <a:blipFill rotWithShape="0">
                <a:blip r:embed="rId2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4644008" y="270059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4194248" y="3235359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3491880" y="389298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10"/>
          <p:cNvSpPr/>
          <p:nvPr/>
        </p:nvSpPr>
        <p:spPr>
          <a:xfrm>
            <a:off x="4317099" y="4533803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2" name="Retângulo 11"/>
          <p:cNvSpPr/>
          <p:nvPr/>
        </p:nvSpPr>
        <p:spPr>
          <a:xfrm>
            <a:off x="3060237" y="511712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3" name="Retângulo 12"/>
          <p:cNvSpPr/>
          <p:nvPr/>
        </p:nvSpPr>
        <p:spPr>
          <a:xfrm>
            <a:off x="3520077" y="5725763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8" action="ppaction://hlinksldjump"/>
              </a:rPr>
              <a:t>Resolução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6696304" cy="43461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2+3</m:t>
                              </m:r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func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+3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/>
                  <a:t>		        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0</m:t>
                    </m:r>
                    <m:r>
                      <a:rPr lang="pt-PT" sz="2000" i="1">
                        <a:latin typeface="Cambria Math"/>
                      </a:rPr>
                      <m:t>+3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pt-PT" sz="2000">
                                        <a:latin typeface="Cambria Math"/>
                                      </a:rPr>
                                      <m:t>ln</m:t>
                                    </m:r>
                                  </m:fName>
                                  <m:e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func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pt-PT" sz="2000" i="1" smtClean="0">
                                <a:latin typeface="Cambria Math"/>
                                <a:ea typeface="Cambria Math"/>
                              </a:rPr>
                              <m:t>×</m:t>
                            </m:r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−1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/>
                  <a:t>		        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0+3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pt-PT" sz="2000">
                                        <a:latin typeface="Cambria Math"/>
                                      </a:rPr>
                                      <m:t>ln</m:t>
                                    </m:r>
                                  </m:fName>
                                  <m:e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func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func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−1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0" dirty="0" smtClean="0"/>
                  <a:t>	 	   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=0+3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×0×1=</m:t>
                    </m:r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/>
                  <a:t>	 	 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696304" cy="4346190"/>
              </a:xfrm>
              <a:prstGeom prst="rect">
                <a:avLst/>
              </a:prstGeom>
              <a:blipFill rotWithShape="0">
                <a:blip r:embed="rId2"/>
                <a:stretch>
                  <a:fillRect l="-9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Continuar</a:t>
            </a:r>
            <a:endParaRPr lang="pt-PT" sz="2000" dirty="0"/>
          </a:p>
        </p:txBody>
      </p:sp>
      <p:sp>
        <p:nvSpPr>
          <p:cNvPr id="8" name="Rectangle 7"/>
          <p:cNvSpPr/>
          <p:nvPr/>
        </p:nvSpPr>
        <p:spPr>
          <a:xfrm>
            <a:off x="632459" y="1475492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2.1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9308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6048232" cy="65761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i="1" dirty="0" smtClean="0">
                  <a:latin typeface="Cambria Math" panose="02040503050406030204" pitchFamily="18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→1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2+3</m:t>
                              </m:r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func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+3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=−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∞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∞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→1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t-PT" sz="2000" i="1" smtClean="0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𝑦</m:t>
                                      </m:r>
                                      <m:r>
                                        <a:rPr lang="pt-PT" sz="2000" b="0" i="1" smtClean="0">
                                          <a:latin typeface="Cambria Math"/>
                                        </a:rPr>
                                        <m:t>+1</m:t>
                                      </m:r>
                                    </m:e>
                                  </m:d>
                                </m:e>
                              </m:func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Logo,</a:t>
                </a: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2+3</m:t>
                              </m:r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func>
                      <m:r>
                        <a:rPr lang="pt-PT" sz="2000">
                          <a:latin typeface="Cambria Math"/>
                        </a:rPr>
                        <m:t>=</m:t>
                      </m:r>
                      <m:r>
                        <a:rPr lang="pt-PT" sz="2000" b="0" i="0" smtClean="0">
                          <a:latin typeface="Cambria Math"/>
                        </a:rPr>
                        <m:t>−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∞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2+3</m:t>
                              </m:r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den>
                          </m:f>
                        </m:e>
                      </m:func>
                      <m:r>
                        <a:rPr lang="pt-PT" sz="2000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∞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048232" cy="6576159"/>
              </a:xfrm>
              <a:prstGeom prst="rect">
                <a:avLst/>
              </a:prstGeom>
              <a:blipFill rotWithShape="0">
                <a:blip r:embed="rId3"/>
                <a:stretch>
                  <a:fillRect l="-10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  <p:sp>
        <p:nvSpPr>
          <p:cNvPr id="2" name="Rectangle 1"/>
          <p:cNvSpPr/>
          <p:nvPr/>
        </p:nvSpPr>
        <p:spPr>
          <a:xfrm>
            <a:off x="632459" y="1475492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2.1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5145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6192248" cy="28779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300"/>
                  </a:spcAft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−5</m:t>
                              </m:r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</m:e>
                      </m:func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3−5</m:t>
                                  </m:r>
                                  <m:f>
                                    <m:fPr>
                                      <m:ctrlPr>
                                        <a:rPr lang="pt-PT" sz="2000" b="0" i="1" smtClean="0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fPr>
                                    <m:num>
                                      <m:func>
                                        <m:funcPr>
                                          <m:ctrlPr>
                                            <a:rPr lang="pt-PT" sz="2000" b="0" i="1" smtClean="0">
                                              <a:latin typeface="Cambria Math" charset="0"/>
                                              <a:ea typeface="Cambria Math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pt-PT" sz="2000" b="0" i="0" smtClean="0">
                                              <a:latin typeface="Cambria Math"/>
                                              <a:ea typeface="Cambria Math"/>
                                            </a:rPr>
                                            <m:t>ln</m:t>
                                          </m:r>
                                        </m:fName>
                                        <m:e>
                                          <m:r>
                                            <a:rPr lang="pt-PT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𝑥</m:t>
                                          </m:r>
                                        </m:e>
                                      </m:func>
                                    </m:num>
                                    <m:den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 smtClean="0"/>
                  <a:t>		            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∞×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3−5×0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 smtClean="0"/>
                  <a:t>		            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r>
                      <a:rPr lang="pt-PT" sz="2000" i="1">
                        <a:latin typeface="Cambria Math"/>
                      </a:rPr>
                      <m:t>+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192248" cy="2877967"/>
              </a:xfrm>
              <a:prstGeom prst="rect">
                <a:avLst/>
              </a:prstGeom>
              <a:blipFill rotWithShape="0">
                <a:blip r:embed="rId2"/>
                <a:stretch>
                  <a:fillRect l="-98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32459" y="1475492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2.2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7309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4824096" cy="3301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den>
                          </m:f>
                        </m:e>
                      </m:func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pt-PT" sz="2000" i="1" smtClean="0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4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pt-PT" sz="2000" i="1" smtClean="0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pt-PT" sz="2000" b="0" i="1" smtClean="0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sup>
                                  </m:sSup>
                                </m:den>
                              </m:f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 smtClean="0"/>
                  <a:t>		 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</m:den>
                    </m:f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 smtClean="0"/>
                  <a:t>		 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r>
                      <a:rPr lang="pt-PT" sz="2000" b="0" i="0" smtClean="0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4824096" cy="3301930"/>
              </a:xfrm>
              <a:prstGeom prst="rect">
                <a:avLst/>
              </a:prstGeom>
              <a:blipFill rotWithShape="0">
                <a:blip r:embed="rId2"/>
                <a:stretch>
                  <a:fillRect l="-12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32459" y="1475492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2.3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4826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6696304" cy="30970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4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−1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e>
                      </m:func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→+∞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pt-PT" sz="2000" i="1" smtClean="0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4</m:t>
                                      </m:r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sup>
                                  </m:sSup>
                                </m:num>
                                <m:den>
                                  <m:sSup>
                                    <m:sSupPr>
                                      <m:ctrlPr>
                                        <a:rPr lang="pt-PT" sz="2000" i="1" smtClean="0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pt-PT" sz="2000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func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+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∞−0</m:t>
                        </m:r>
                      </m:e>
                    </m:d>
                    <m:r>
                      <a:rPr lang="pt-PT" sz="200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+∞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r>
                      <a:rPr lang="pt-PT" sz="2000" b="0" i="0" smtClean="0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696304" cy="3097066"/>
              </a:xfrm>
              <a:prstGeom prst="rect">
                <a:avLst/>
              </a:prstGeom>
              <a:blipFill rotWithShape="0">
                <a:blip r:embed="rId2"/>
                <a:stretch>
                  <a:fillRect l="-9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32459" y="1475492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2.4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2248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4320040" cy="65165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func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func>
                                <m:funcPr>
                                  <m:ctrlPr>
                                    <a:rPr lang="pt-PT" sz="200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i="0" smtClean="0">
                                      <a:latin typeface="Cambria Math"/>
                                      <a:ea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sSup>
                                    <m:sSupPr>
                                      <m:ctrlPr>
                                        <a:rPr lang="pt-PT" sz="2000" i="1" smtClean="0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pt-PT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sup>
                                  </m:sSup>
                                </m:e>
                              </m:func>
                            </m:sup>
                          </m:sSup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            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func>
                              <m:func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/>
                                    <a:ea typeface="Cambria Math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func>
                          </m:sup>
                        </m:sSup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            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pt-PT" sz="2000" i="1" smtClean="0">
                                        <a:latin typeface="Cambria Math" charset="0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pt-PT" sz="2000" i="0" smtClean="0">
                                        <a:latin typeface="Cambria Math"/>
                                        <a:ea typeface="Cambria Math"/>
                                      </a:rPr>
                                      <m:t>ln</m:t>
                                    </m:r>
                                  </m:fName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e>
                                </m:func>
                              </m:num>
                              <m:den>
                                <m:f>
                                  <m:fPr>
                                    <m:ctrlPr>
                                      <a:rPr lang="pt-PT" sz="2000" i="1" smtClean="0">
                                        <a:latin typeface="Cambria Math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  <a:ea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  <a:ea typeface="Cambria Math"/>
                                      </a:rPr>
                                      <m:t>𝑥</m:t>
                                    </m:r>
                                  </m:den>
                                </m:f>
                              </m:den>
                            </m:f>
                          </m:sup>
                        </m:sSup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            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b="0" i="1" smtClean="0">
                                <a:latin typeface="Cambria Math"/>
                              </a:rPr>
                              <m:t>𝑦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+∞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pt-PT" sz="2000" i="1">
                                        <a:latin typeface="Cambria Math" charset="0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pt-PT" sz="2000">
                                        <a:latin typeface="Cambria Math"/>
                                        <a:ea typeface="Cambria Math"/>
                                      </a:rPr>
                                      <m:t>ln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pt-PT" sz="2000" i="1" smtClean="0">
                                            <a:latin typeface="Cambria Math" charset="0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pt-PT" sz="2000" i="1" smtClean="0">
                                                <a:latin typeface="Cambria Math" charset="0"/>
                                                <a:ea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pt-PT" sz="2000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1</m:t>
                                            </m:r>
                                          </m:num>
                                          <m:den>
                                            <m:r>
                                              <a:rPr lang="pt-PT" sz="2000" b="0" i="1" smtClean="0">
                                                <a:latin typeface="Cambria Math"/>
                                                <a:ea typeface="Cambria Math"/>
                                              </a:rPr>
                                              <m:t>𝑦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den>
                            </m:f>
                          </m:sup>
                        </m:sSup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            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𝑦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→+∞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func>
                                  <m:funcPr>
                                    <m:ctrlPr>
                                      <a:rPr lang="pt-PT" sz="2000" i="1">
                                        <a:latin typeface="Cambria Math" charset="0"/>
                                        <a:ea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pt-PT" sz="2000" b="0" i="0" smtClean="0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pt-PT" sz="2000">
                                        <a:latin typeface="Cambria Math"/>
                                        <a:ea typeface="Cambria Math"/>
                                      </a:rPr>
                                      <m:t>ln</m:t>
                                    </m:r>
                                  </m:fName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  <a:ea typeface="Cambria Math"/>
                                      </a:rPr>
                                      <m:t>𝑦</m:t>
                                    </m:r>
                                  </m:e>
                                </m:func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</m:den>
                            </m:f>
                          </m:sup>
                        </m:sSup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>
                  <a:latin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            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−0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1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4320040" cy="6516592"/>
              </a:xfrm>
              <a:prstGeom prst="rect">
                <a:avLst/>
              </a:prstGeom>
              <a:blipFill rotWithShape="0">
                <a:blip r:embed="rId2"/>
                <a:stretch>
                  <a:fillRect l="-14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32459" y="1475492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2.5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6905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6192248" cy="58351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/>
                <a:endParaRPr lang="pt-PT" sz="2000" b="1" dirty="0" smtClean="0">
                  <a:latin typeface="Cambria Math" charset="0"/>
                </a:endParaRPr>
              </a:p>
              <a:p>
                <a:pPr algn="just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</m:num>
                            <m:den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+1</m:t>
                                      </m:r>
                                    </m:e>
                                  </m:d>
                                </m:e>
                              </m:func>
                            </m:den>
                          </m:f>
                        </m:e>
                      </m:func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sup>
                                  </m:s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+1</m:t>
                                      </m:r>
                                    </m:e>
                                  </m:d>
                                </m:e>
                              </m:func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𝑥</m:t>
                                    </m:r>
                                  </m:sup>
                                </m:sSup>
                                <m:r>
                                  <a:rPr lang="pt-PT" sz="2000" i="1">
                                    <a:latin typeface="Cambria Math"/>
                                  </a:rPr>
                                  <m:t>−1</m:t>
                                </m:r>
                              </m:e>
                            </m:d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  <m:r>
                      <a:rPr lang="pt-PT" sz="200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+1</m:t>
                                </m:r>
                              </m:e>
                            </m:d>
                          </m:e>
                        </m:func>
                      </m:den>
                    </m:f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 smtClean="0"/>
                  <a:t> 	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limLow>
                      <m:limLowPr>
                        <m:ctrlPr>
                          <a:rPr lang="pt-PT" sz="2000" i="1">
                            <a:latin typeface="Cambria Math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→0</m:t>
                        </m:r>
                      </m:lim>
                    </m:limLow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sup>
                    </m:sSup>
                    <m:r>
                      <a:rPr lang="pt-PT" sz="2000" i="1" smtClean="0">
                        <a:latin typeface="Cambria Math"/>
                        <a:ea typeface="Cambria Math"/>
                      </a:rPr>
                      <m:t>×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𝑥</m:t>
                                    </m:r>
                                  </m:sup>
                                </m:sSup>
                                <m:r>
                                  <a:rPr lang="pt-PT" sz="2000" i="1">
                                    <a:latin typeface="Cambria Math"/>
                                  </a:rPr>
                                  <m:t>−1</m:t>
                                </m:r>
                              </m:e>
                            </m:d>
                          </m:num>
                          <m:den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limLow>
                      <m:limLowPr>
                        <m:ctrlPr>
                          <a:rPr lang="pt-PT" sz="2000" i="1">
                            <a:latin typeface="Cambria Math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→0</m:t>
                        </m:r>
                      </m:lim>
                    </m:limLow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+1</m:t>
                                    </m:r>
                                  </m:e>
                                </m:d>
                              </m:e>
                            </m:func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den>
                    </m:f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r>
                      <a:rPr lang="pt-PT" sz="2000" b="0" i="0" smtClean="0">
                        <a:latin typeface="Cambria Math"/>
                      </a:rPr>
                      <m:t>1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×1×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1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200"/>
                  </a:spcAft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192248" cy="5835187"/>
              </a:xfrm>
              <a:prstGeom prst="rect">
                <a:avLst/>
              </a:prstGeom>
              <a:blipFill rotWithShape="0">
                <a:blip r:embed="rId2"/>
                <a:stretch>
                  <a:fillRect l="-98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32459" y="1475492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2.6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8772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3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7999"/>
                <a:ext cx="2951888" cy="12186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t-PT" sz="2000" dirty="0" smtClean="0">
                    <a:latin typeface="Cambria Math" charset="0"/>
                  </a:rPr>
                  <a:t>Calcule:</a:t>
                </a:r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>
                                  <a:latin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7999"/>
                <a:ext cx="2951888" cy="1218667"/>
              </a:xfrm>
              <a:prstGeom prst="rect">
                <a:avLst/>
              </a:prstGeom>
              <a:blipFill rotWithShape="0">
                <a:blip r:embed="rId2"/>
                <a:stretch>
                  <a:fillRect l="-2062" t="-3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2771800" y="2157333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51501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ângulo 6"/>
              <p:cNvSpPr/>
              <p:nvPr/>
            </p:nvSpPr>
            <p:spPr>
              <a:xfrm>
                <a:off x="612000" y="360000"/>
                <a:ext cx="4320040" cy="48376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>
                                  <a:latin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  <m:r>
                        <a:rPr lang="pt-PT" sz="200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>
                                  <a:latin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  <a:ea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den>
                              </m:f>
                            </m:den>
                          </m:f>
                        </m:e>
                      </m:func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/>
                  <a:t>		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/>
                                    <a:ea typeface="Cambria Math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func>
                          </m:num>
                          <m:den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den>
                            </m:f>
                          </m:den>
                        </m:f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/>
                  <a:t>		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y</m:t>
                            </m:r>
                            <m:r>
                              <a:rPr lang="pt-PT" sz="2000">
                                <a:latin typeface="Cambria Math"/>
                              </a:rPr>
                              <m:t>→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/>
                                    <a:ea typeface="Cambria Math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pt-PT" sz="2000" i="1" smtClean="0">
                                        <a:latin typeface="Cambria Math" charset="0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pt-PT" sz="2000" i="1" smtClean="0">
                                            <a:latin typeface="Cambria Math" charset="0"/>
                                            <a:ea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pt-PT" sz="20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pt-PT" sz="20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𝑦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</m:func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den>
                        </m:f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/>
                  <a:t>		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y</m:t>
                            </m:r>
                            <m:r>
                              <a:rPr lang="pt-PT" sz="2000">
                                <a:latin typeface="Cambria Math"/>
                              </a:rPr>
                              <m:t>→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a:rPr lang="pt-PT" sz="2000" b="0" i="0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/>
                                    <a:ea typeface="Cambria Math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pt-PT" sz="2000" i="1">
                                        <a:latin typeface="Cambria Math" charset="0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  <a:ea typeface="Cambria Math"/>
                                      </a:rPr>
                                      <m:t>𝑦</m:t>
                                    </m:r>
                                  </m:e>
                                </m:d>
                              </m:e>
                            </m:func>
                          </m:num>
                          <m:den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den>
                        </m:f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dirty="0" smtClean="0"/>
                  <a:t>		  </a:t>
                </a:r>
                <a14:m>
                  <m:oMath xmlns:m="http://schemas.openxmlformats.org/officeDocument/2006/math">
                    <m:r>
                      <a:rPr lang="pt-PT" sz="200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y</m:t>
                            </m:r>
                            <m:r>
                              <a:rPr lang="pt-PT" sz="2000">
                                <a:latin typeface="Cambria Math"/>
                              </a:rPr>
                              <m:t>→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∞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/>
                                    <a:ea typeface="Cambria Math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pt-PT" sz="2000" i="1">
                                        <a:latin typeface="Cambria Math" charset="0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2000" i="1">
                                        <a:latin typeface="Cambria Math"/>
                                        <a:ea typeface="Cambria Math"/>
                                      </a:rPr>
                                      <m:t>𝑦</m:t>
                                    </m:r>
                                  </m:e>
                                </m:d>
                              </m:e>
                            </m:func>
                          </m:num>
                          <m:den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den>
                        </m:f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0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4320040" cy="4837671"/>
              </a:xfrm>
              <a:prstGeom prst="rect">
                <a:avLst/>
              </a:prstGeom>
              <a:blipFill rotWithShape="0">
                <a:blip r:embed="rId2"/>
                <a:stretch>
                  <a:fillRect l="-14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32459" y="1475492"/>
            <a:ext cx="3802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3.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7431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1506</TotalTime>
  <Words>1147</Words>
  <Application>Microsoft Macintosh PowerPoint</Application>
  <PresentationFormat>Apresentação no Ecrã (4:3)</PresentationFormat>
  <Paragraphs>147</Paragraphs>
  <Slides>19</Slides>
  <Notes>3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19</vt:i4>
      </vt:variant>
    </vt:vector>
  </HeadingPairs>
  <TitlesOfParts>
    <vt:vector size="23" baseType="lpstr">
      <vt:lpstr>Calibri</vt:lpstr>
      <vt:lpstr>Cambria Math</vt:lpstr>
      <vt:lpstr>Arial</vt:lpstr>
      <vt:lpstr>Office Theme</vt:lpstr>
      <vt:lpstr>Funções exponenciais e funções logarítmicas</vt:lpstr>
      <vt:lpstr>Apresentação do PowerPoint</vt:lpstr>
      <vt:lpstr>Questão 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Questão 2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Questão 3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138</cp:revision>
  <dcterms:created xsi:type="dcterms:W3CDTF">2014-11-16T14:55:38Z</dcterms:created>
  <dcterms:modified xsi:type="dcterms:W3CDTF">2017-06-27T14:19:52Z</dcterms:modified>
</cp:coreProperties>
</file>