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4" autoAdjust="0"/>
    <p:restoredTop sz="94623"/>
  </p:normalViewPr>
  <p:slideViewPr>
    <p:cSldViewPr>
      <p:cViewPr varScale="1">
        <p:scale>
          <a:sx n="158" d="100"/>
          <a:sy n="158" d="100"/>
        </p:scale>
        <p:origin x="148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2179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Funções exponenciais e</a:t>
            </a:r>
            <a:br>
              <a:rPr lang="pt-PT" sz="4400" b="1" dirty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 dirty="0">
                <a:solidFill>
                  <a:schemeClr val="bg1"/>
                </a:solidFill>
              </a:rPr>
              <a:t>logarítmicas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97909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Modelos exponenciais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1</a:t>
            </a:r>
            <a:endParaRPr lang="pt-PT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136464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 população da Nova Zelândia era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1,218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habitantes em 1921 e </a:t>
                </a:r>
                <a:r>
                  <a:rPr lang="pt-PT" sz="2000" dirty="0" smtClean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1,</m:t>
                    </m:r>
                    <m:r>
                      <a:rPr lang="pt-PT" sz="2000" b="0" i="1" smtClean="0">
                        <a:latin typeface="Cambria Math"/>
                      </a:rPr>
                      <m:t>344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charset="0"/>
                            <a:ea typeface="Cambria Math"/>
                          </a:rPr>
                          <m:t> 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em </a:t>
                </a:r>
                <a:r>
                  <a:rPr lang="pt-PT" sz="2000" dirty="0" smtClean="0">
                    <a:latin typeface="Cambria Math" charset="0"/>
                  </a:rPr>
                  <a:t>1926. </a:t>
                </a:r>
                <a:r>
                  <a:rPr lang="pt-PT" sz="2000" dirty="0">
                    <a:latin typeface="Cambria Math" charset="0"/>
                  </a:rPr>
                  <a:t>S</a:t>
                </a:r>
                <a:r>
                  <a:rPr lang="pt-PT" sz="2000" dirty="0" smtClean="0">
                    <a:latin typeface="Cambria Math" charset="0"/>
                  </a:rPr>
                  <a:t>upondo que a </a:t>
                </a:r>
                <a:r>
                  <a:rPr lang="pt-PT" sz="2000" dirty="0">
                    <a:latin typeface="Cambria Math" charset="0"/>
                  </a:rPr>
                  <a:t>evolução da população deste </a:t>
                </a:r>
                <a:r>
                  <a:rPr lang="pt-PT" sz="2000" dirty="0" smtClean="0">
                    <a:latin typeface="Cambria Math" charset="0"/>
                  </a:rPr>
                  <a:t>país obedecia </a:t>
                </a:r>
                <a:r>
                  <a:rPr lang="pt-PT" sz="2000" dirty="0">
                    <a:latin typeface="Cambria Math" charset="0"/>
                  </a:rPr>
                  <a:t>a uma lei malthusiana (</a:t>
                </a:r>
                <a:r>
                  <a:rPr lang="pt-PT" sz="2000" dirty="0" smtClean="0">
                    <a:latin typeface="Cambria Math" charset="0"/>
                  </a:rPr>
                  <a:t>taxa constante </a:t>
                </a:r>
                <a:r>
                  <a:rPr lang="pt-PT" sz="2000" dirty="0">
                    <a:latin typeface="Cambria Math" charset="0"/>
                  </a:rPr>
                  <a:t>de crescimento populacional por habitante), </a:t>
                </a:r>
                <a:r>
                  <a:rPr lang="pt-PT" sz="2000" dirty="0" smtClean="0">
                    <a:latin typeface="Cambria Math" charset="0"/>
                  </a:rPr>
                  <a:t>determine a </a:t>
                </a:r>
                <a:r>
                  <a:rPr lang="pt-PT" sz="2000" dirty="0">
                    <a:latin typeface="Cambria Math" charset="0"/>
                  </a:rPr>
                  <a:t>população </a:t>
                </a:r>
                <a:r>
                  <a:rPr lang="pt-PT" sz="2000" i="1" dirty="0">
                    <a:latin typeface="Cambria Math" charset="0"/>
                  </a:rPr>
                  <a:t>P</a:t>
                </a:r>
                <a:r>
                  <a:rPr lang="pt-PT" sz="2000" dirty="0">
                    <a:latin typeface="Cambria Math" charset="0"/>
                  </a:rPr>
                  <a:t>(</a:t>
                </a:r>
                <a:r>
                  <a:rPr lang="pt-PT" sz="2000" i="1" dirty="0">
                    <a:latin typeface="Cambria Math" charset="0"/>
                  </a:rPr>
                  <a:t>t</a:t>
                </a:r>
                <a:r>
                  <a:rPr lang="pt-PT" sz="2000" dirty="0">
                    <a:latin typeface="Cambria Math" charset="0"/>
                  </a:rPr>
                  <a:t>) para qualquer instante </a:t>
                </a:r>
                <a:r>
                  <a:rPr lang="pt-PT" sz="2000" i="1" dirty="0">
                    <a:latin typeface="Cambria Math" charset="0"/>
                  </a:rPr>
                  <a:t>t </a:t>
                </a:r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Sabendo que os valores reais eram, em milhões de </a:t>
                </a:r>
                <a:r>
                  <a:rPr lang="pt-PT" sz="2000" dirty="0" smtClean="0">
                    <a:latin typeface="Cambria Math" charset="0"/>
                  </a:rPr>
                  <a:t>habitantes, respetivamente </a:t>
                </a:r>
                <a:r>
                  <a:rPr lang="pt-PT" sz="2000" dirty="0">
                    <a:latin typeface="Cambria Math" charset="0"/>
                  </a:rPr>
                  <a:t>1,491 em </a:t>
                </a:r>
                <a:r>
                  <a:rPr lang="pt-PT" sz="2000" dirty="0" smtClean="0">
                    <a:latin typeface="Cambria Math" charset="0"/>
                  </a:rPr>
                  <a:t>1935, </a:t>
                </a:r>
                <a:r>
                  <a:rPr lang="pt-PT" sz="2000" dirty="0">
                    <a:latin typeface="Cambria Math" charset="0"/>
                  </a:rPr>
                  <a:t>1,648 em </a:t>
                </a:r>
                <a:r>
                  <a:rPr lang="pt-PT" sz="2000" dirty="0" smtClean="0">
                    <a:latin typeface="Cambria Math" charset="0"/>
                  </a:rPr>
                  <a:t>1945, </a:t>
                </a:r>
                <a:r>
                  <a:rPr lang="pt-PT" sz="2000" dirty="0">
                    <a:latin typeface="Cambria Math" charset="0"/>
                  </a:rPr>
                  <a:t>1,923 </a:t>
                </a:r>
                <a:r>
                  <a:rPr lang="pt-PT" sz="2000" dirty="0" smtClean="0">
                    <a:latin typeface="Cambria Math" charset="0"/>
                  </a:rPr>
                  <a:t>em 1953 </a:t>
                </a:r>
                <a:r>
                  <a:rPr lang="pt-PT" sz="2000" dirty="0">
                    <a:latin typeface="Cambria Math" charset="0"/>
                  </a:rPr>
                  <a:t>e 3,14 em </a:t>
                </a:r>
                <a:r>
                  <a:rPr lang="pt-PT" sz="2000" dirty="0" smtClean="0">
                    <a:latin typeface="Cambria Math" charset="0"/>
                  </a:rPr>
                  <a:t>1977, </a:t>
                </a:r>
                <a:r>
                  <a:rPr lang="pt-PT" sz="2000" dirty="0">
                    <a:latin typeface="Cambria Math" charset="0"/>
                  </a:rPr>
                  <a:t>discuta a adequação do modelo </a:t>
                </a:r>
                <a:r>
                  <a:rPr lang="pt-PT" sz="2000" dirty="0" smtClean="0">
                    <a:latin typeface="Cambria Math" charset="0"/>
                  </a:rPr>
                  <a:t>adotado à </a:t>
                </a:r>
                <a:r>
                  <a:rPr lang="pt-PT" sz="2000" dirty="0">
                    <a:latin typeface="Cambria Math" charset="0"/>
                  </a:rPr>
                  <a:t>realidade, no período de tempo considerado, calculando </a:t>
                </a:r>
                <a:r>
                  <a:rPr lang="pt-PT" sz="2000" dirty="0" smtClean="0">
                    <a:latin typeface="Cambria Math" charset="0"/>
                  </a:rPr>
                  <a:t>as percentagens de </a:t>
                </a:r>
                <a:r>
                  <a:rPr lang="pt-PT" sz="2000" dirty="0">
                    <a:latin typeface="Cambria Math" charset="0"/>
                  </a:rPr>
                  <a:t>erro do modelo relativamente aos dados reais.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136464" cy="4708981"/>
              </a:xfrm>
              <a:prstGeom prst="rect">
                <a:avLst/>
              </a:prstGeom>
              <a:blipFill rotWithShape="0">
                <a:blip r:embed="rId2"/>
                <a:stretch>
                  <a:fillRect l="-749" t="-6218" r="-1348" b="-1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3995936" y="576519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43919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7632408" cy="58554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De acordo com o modelo de Malthus, considerando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a </a:t>
                </a:r>
                <a:r>
                  <a:rPr lang="pt-PT" sz="2000" dirty="0" smtClean="0">
                    <a:latin typeface="Cambria Math" charset="0"/>
                  </a:rPr>
                  <a:t>população em </a:t>
                </a:r>
                <a:r>
                  <a:rPr lang="pt-PT" sz="2000" dirty="0">
                    <a:latin typeface="Cambria Math" charset="0"/>
                  </a:rPr>
                  <a:t>milhões de indivíduos em cada instante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tem-se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𝑁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Considerando </a:t>
                </a:r>
                <a:r>
                  <a:rPr lang="pt-PT" sz="2000" dirty="0">
                    <a:latin typeface="Cambria Math" charset="0"/>
                  </a:rPr>
                  <a:t>1921 o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ano zero, tem-se que 1926 é o ano </a:t>
                </a:r>
                <a:r>
                  <a:rPr lang="pt-PT" sz="2000" dirty="0" smtClean="0">
                    <a:latin typeface="Cambria Math" charset="0"/>
                  </a:rPr>
                  <a:t>5, donde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𝑁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⇔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pt-PT" sz="2000" b="0" i="1" smtClean="0">
                          <a:latin typeface="Cambria Math"/>
                        </a:rPr>
                        <m:t>=1,218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r>
                  <a:rPr lang="pt-PT" sz="2000" dirty="0">
                    <a:latin typeface="Cambria Math" charset="0"/>
                  </a:rPr>
                  <a:t>e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𝑁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1,344</m:t>
                      </m:r>
                      <m:r>
                        <a:rPr lang="pt-PT" sz="2000" i="1">
                          <a:latin typeface="Cambria Math"/>
                        </a:rPr>
                        <m:t>=1,218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𝑁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1,344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1,218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𝑁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𝑀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i="0" smtClean="0">
                              <a:latin typeface="Cambria Math"/>
                              <a:ea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1,344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1,218</m:t>
                              </m:r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𝑁</m:t>
                          </m:r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𝑀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5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632408" cy="5855449"/>
              </a:xfrm>
              <a:prstGeom prst="rect">
                <a:avLst/>
              </a:prstGeom>
              <a:blipFill rotWithShape="0">
                <a:blip r:embed="rId2"/>
                <a:stretch>
                  <a:fillRect l="-799" r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49278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768312" cy="53966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90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1900" i="1">
                          <a:latin typeface="Cambria Math"/>
                        </a:rPr>
                        <m:t>𝑁</m:t>
                      </m:r>
                      <m:r>
                        <a:rPr lang="pt-PT" sz="1900" i="1">
                          <a:latin typeface="Cambria Math"/>
                        </a:rPr>
                        <m:t>−</m:t>
                      </m:r>
                      <m:r>
                        <a:rPr lang="pt-PT" sz="1900" i="1">
                          <a:latin typeface="Cambria Math"/>
                        </a:rPr>
                        <m:t>𝑀</m:t>
                      </m:r>
                      <m:r>
                        <a:rPr lang="pt-PT" sz="19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190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19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19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  <m:func>
                        <m:funcPr>
                          <m:ctrlPr>
                            <a:rPr lang="pt-PT" sz="1900" i="1" smtClean="0">
                              <a:latin typeface="Cambria Math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1900" i="0" smtClean="0">
                              <a:latin typeface="Cambria Math"/>
                              <a:ea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pt-PT" sz="1900" i="1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1900" i="1">
                                  <a:latin typeface="Cambria Math"/>
                                  <a:ea typeface="Cambria Math"/>
                                </a:rPr>
                                <m:t>1,344</m:t>
                              </m:r>
                            </m:num>
                            <m:den>
                              <m:r>
                                <a:rPr lang="pt-PT" sz="1900" i="1">
                                  <a:latin typeface="Cambria Math"/>
                                  <a:ea typeface="Cambria Math"/>
                                </a:rPr>
                                <m:t>1,218</m:t>
                              </m:r>
                            </m:den>
                          </m:f>
                        </m:e>
                      </m:func>
                      <m:r>
                        <a:rPr lang="pt-PT" sz="1900" i="1">
                          <a:latin typeface="Cambria Math"/>
                        </a:rPr>
                        <m:t>≅</m:t>
                      </m:r>
                      <m:r>
                        <a:rPr lang="pt-PT" sz="1900" b="0" i="1" smtClean="0">
                          <a:latin typeface="Cambria Math"/>
                        </a:rPr>
                        <m:t>0,0197</m:t>
                      </m:r>
                    </m:oMath>
                  </m:oMathPara>
                </a14:m>
                <a:endParaRPr lang="pt-PT" sz="19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9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19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1900" i="1">
                          <a:latin typeface="Cambria Math"/>
                        </a:rPr>
                        <m:t>=</m:t>
                      </m:r>
                      <m:r>
                        <a:rPr lang="pt-PT" sz="1900" b="0" i="1" smtClean="0">
                          <a:latin typeface="Cambria Math"/>
                        </a:rPr>
                        <m:t>1,218</m:t>
                      </m:r>
                      <m:sSup>
                        <m:sSup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19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1900" b="0" i="1" smtClean="0">
                              <a:latin typeface="Cambria Math"/>
                            </a:rPr>
                            <m:t>0,0197</m:t>
                          </m:r>
                          <m:r>
                            <a:rPr lang="pt-PT" sz="1900" i="1">
                              <a:latin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pt-PT" sz="19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Assim, calculando as percentagens de erro do valor previsto </a:t>
                </a:r>
                <a:r>
                  <a:rPr lang="pt-PT" sz="2000" dirty="0" smtClean="0">
                    <a:latin typeface="Cambria Math" charset="0"/>
                  </a:rPr>
                  <a:t>com o </a:t>
                </a:r>
                <a:r>
                  <a:rPr lang="pt-PT" sz="2000" dirty="0">
                    <a:latin typeface="Cambria Math" charset="0"/>
                  </a:rPr>
                  <a:t>modelo em relação ao valor </a:t>
                </a:r>
                <a:r>
                  <a:rPr lang="pt-PT" sz="2000" dirty="0" smtClean="0">
                    <a:latin typeface="Cambria Math" charset="0"/>
                  </a:rPr>
                  <a:t>real, obtém-se:</a:t>
                </a:r>
              </a:p>
              <a:p>
                <a:pPr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768312" cy="5396670"/>
              </a:xfrm>
              <a:prstGeom prst="rect">
                <a:avLst/>
              </a:prstGeom>
              <a:blipFill rotWithShape="0">
                <a:blip r:embed="rId2"/>
                <a:stretch>
                  <a:fillRect l="-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Continuar</a:t>
            </a:r>
            <a:endParaRPr lang="pt-PT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0963891"/>
                  </p:ext>
                </p:extLst>
              </p:nvPr>
            </p:nvGraphicFramePr>
            <p:xfrm>
              <a:off x="1403647" y="3564892"/>
              <a:ext cx="5169506" cy="2528404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848448"/>
                    <a:gridCol w="848449"/>
                    <a:gridCol w="1131267"/>
                    <a:gridCol w="1012126"/>
                    <a:gridCol w="1329216"/>
                  </a:tblGrid>
                  <a:tr h="3242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Ano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500" b="1" i="1" smtClean="0">
                                    <a:latin typeface="Cambria Math"/>
                                  </a:rPr>
                                  <m:t>𝒕</m:t>
                                </m:r>
                              </m:oMath>
                            </m:oMathPara>
                          </a14:m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500" b="1" i="1" smtClean="0">
                                    <a:latin typeface="Cambria Math"/>
                                  </a:rPr>
                                  <m:t>𝑷</m:t>
                                </m:r>
                                <m:d>
                                  <m:dPr>
                                    <m:ctrlPr>
                                      <a:rPr lang="pt-PT" sz="1500" b="1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1500" b="1" i="1" smtClean="0">
                                        <a:latin typeface="Cambria Math"/>
                                      </a:rPr>
                                      <m:t>𝒕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Valor real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% erro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1921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1,218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1,218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1926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5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1,344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1,344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1935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14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1,605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1,491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7,6 %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1945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24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1,954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1,648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18,6 %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1953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32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2,288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1,923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19%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1977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56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3,671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3,140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16,9%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0963891"/>
                  </p:ext>
                </p:extLst>
              </p:nvPr>
            </p:nvGraphicFramePr>
            <p:xfrm>
              <a:off x="1403647" y="3564892"/>
              <a:ext cx="5169506" cy="2528404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848448"/>
                    <a:gridCol w="848449"/>
                    <a:gridCol w="1131267"/>
                    <a:gridCol w="1012126"/>
                    <a:gridCol w="1329216"/>
                  </a:tblGrid>
                  <a:tr h="3242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Ano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00000" t="-1887" r="-410000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4"/>
                          <a:stretch>
                            <a:fillRect l="-151351" t="-1887" r="-210270" b="-6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Valor real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% erro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1921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1,218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1,218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1926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5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1,344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1,344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1935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14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1,605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1,491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7,6 %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1945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24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1,954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1,648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18,6 %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1953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32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2,288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1,923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19%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1977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56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3,671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3,140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500" b="0" i="0" dirty="0" smtClean="0">
                              <a:latin typeface="Cambria Math" charset="0"/>
                            </a:rPr>
                            <a:t>16,9%</a:t>
                          </a:r>
                          <a:endParaRPr lang="pt-PT" sz="15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" lastClr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9744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612000" y="360000"/>
            <a:ext cx="7488392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  <a:endParaRPr lang="pt-PT" sz="2000" dirty="0">
              <a:latin typeface="Cambria Math" charset="0"/>
            </a:endParaRPr>
          </a:p>
          <a:p>
            <a:pPr algn="just"/>
            <a:endParaRPr lang="pt-PT" sz="2000" dirty="0" smtClean="0">
              <a:latin typeface="Cambria Math" charset="0"/>
            </a:endParaRPr>
          </a:p>
          <a:p>
            <a:pPr>
              <a:lnSpc>
                <a:spcPct val="150000"/>
              </a:lnSpc>
            </a:pPr>
            <a:r>
              <a:rPr lang="pt-PT" sz="2000" dirty="0" smtClean="0">
                <a:latin typeface="Cambria Math" charset="0"/>
              </a:rPr>
              <a:t>Observa-se</a:t>
            </a:r>
            <a:r>
              <a:rPr lang="pt-PT" sz="2000" dirty="0">
                <a:latin typeface="Cambria Math" charset="0"/>
              </a:rPr>
              <a:t>, assim, que o erro percentual é elevado a partir </a:t>
            </a:r>
            <a:r>
              <a:rPr lang="pt-PT" sz="2000" dirty="0" smtClean="0">
                <a:latin typeface="Cambria Math" charset="0"/>
              </a:rPr>
              <a:t>do ano 1945, </a:t>
            </a:r>
            <a:r>
              <a:rPr lang="pt-PT" sz="2000" dirty="0">
                <a:latin typeface="Cambria Math" charset="0"/>
              </a:rPr>
              <a:t>ou seja, o modelo é adequado para efetuar </a:t>
            </a:r>
            <a:r>
              <a:rPr lang="pt-PT" sz="2000" dirty="0" smtClean="0">
                <a:latin typeface="Cambria Math" charset="0"/>
              </a:rPr>
              <a:t>previsões durante </a:t>
            </a:r>
            <a:r>
              <a:rPr lang="pt-PT" sz="2000" dirty="0">
                <a:latin typeface="Cambria Math" charset="0"/>
              </a:rPr>
              <a:t>os primeiros </a:t>
            </a:r>
            <a:r>
              <a:rPr lang="pt-PT" sz="2000" dirty="0" smtClean="0">
                <a:latin typeface="Cambria Math" charset="0"/>
              </a:rPr>
              <a:t>anos, </a:t>
            </a:r>
            <a:r>
              <a:rPr lang="pt-PT" sz="2000" dirty="0">
                <a:latin typeface="Cambria Math" charset="0"/>
              </a:rPr>
              <a:t>mas torna-se </a:t>
            </a:r>
            <a:r>
              <a:rPr lang="pt-PT" sz="2000" dirty="0" smtClean="0">
                <a:latin typeface="Cambria Math" charset="0"/>
              </a:rPr>
              <a:t>desadequado </a:t>
            </a:r>
            <a:r>
              <a:rPr lang="pt-PT" sz="2000" dirty="0">
                <a:latin typeface="Cambria Math" charset="0"/>
              </a:rPr>
              <a:t>para </a:t>
            </a:r>
            <a:r>
              <a:rPr lang="pt-PT" sz="2000" dirty="0" smtClean="0">
                <a:latin typeface="Cambria Math" charset="0"/>
              </a:rPr>
              <a:t>previsões a </a:t>
            </a:r>
            <a:r>
              <a:rPr lang="pt-PT" sz="2000" dirty="0">
                <a:latin typeface="Cambria Math" charset="0"/>
              </a:rPr>
              <a:t>longo prazo</a:t>
            </a:r>
            <a:r>
              <a:rPr lang="pt-PT" sz="2000" dirty="0" smtClean="0">
                <a:latin typeface="Cambria Math" charset="0"/>
              </a:rPr>
              <a:t>.</a:t>
            </a:r>
            <a:endParaRPr lang="pt-PT" sz="2000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98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1271</TotalTime>
  <Words>452</Words>
  <Application>Microsoft Macintosh PowerPoint</Application>
  <PresentationFormat>Apresentação no Ecrã (4:3)</PresentationFormat>
  <Paragraphs>68</Paragraphs>
  <Slides>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0" baseType="lpstr">
      <vt:lpstr>Calibri</vt:lpstr>
      <vt:lpstr>Cambria Math</vt:lpstr>
      <vt:lpstr>Arial</vt:lpstr>
      <vt:lpstr>Office Theme</vt:lpstr>
      <vt:lpstr>Funções exponenciais e funções logarítmicas</vt:lpstr>
      <vt:lpstr>Apresentação do PowerPoint</vt:lpstr>
      <vt:lpstr>Questão 1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120</cp:revision>
  <dcterms:created xsi:type="dcterms:W3CDTF">2014-11-16T14:55:38Z</dcterms:created>
  <dcterms:modified xsi:type="dcterms:W3CDTF">2017-06-27T14:24:47Z</dcterms:modified>
</cp:coreProperties>
</file>