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93" autoAdjust="0"/>
    <p:restoredTop sz="94674"/>
  </p:normalViewPr>
  <p:slideViewPr>
    <p:cSldViewPr>
      <p:cViewPr varScale="1">
        <p:scale>
          <a:sx n="124" d="100"/>
          <a:sy n="124" d="100"/>
        </p:scale>
        <p:origin x="4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16/06/17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4757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Modelos exponenciais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536901"/>
                <a:ext cx="7959016" cy="34861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Problemas onde taxa de variação da grandeza em estudo, é, em cada instante, aproximadamente proporcional </a:t>
                </a:r>
                <a:r>
                  <a:rPr lang="pt-PT" sz="2000" dirty="0" smtClean="0">
                    <a:latin typeface="Cambria Math" charset="0"/>
                  </a:rPr>
                  <a:t>à </a:t>
                </a:r>
                <a:r>
                  <a:rPr lang="pt-PT" sz="2000" dirty="0">
                    <a:latin typeface="Cambria Math" charset="0"/>
                  </a:rPr>
                  <a:t>quantidade de grandeza presente, podem ser modeladas por uma equação da forma 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𝑘𝑓</m:t>
                      </m:r>
                      <m:r>
                        <a:rPr lang="pt-PT" sz="2000" i="1">
                          <a:latin typeface="Cambria Math"/>
                        </a:rPr>
                        <m:t>(</m:t>
                      </m:r>
                      <m:r>
                        <a:rPr lang="pt-PT" sz="2000" i="1">
                          <a:latin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𝑘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as funções definidas por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𝑘𝑥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, onde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𝑐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spc="-100">
                        <a:latin typeface="Cambria Math"/>
                      </a:rPr>
                      <m:t>IR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são soluções em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 spc="-100">
                        <a:latin typeface="Cambria Math"/>
                      </a:rPr>
                      <m:t>IR</m:t>
                    </m:r>
                    <m:r>
                      <a:rPr lang="pt-PT" sz="2000" i="1" spc="-100">
                        <a:latin typeface="Cambria Math"/>
                      </a:rPr>
                      <m:t>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destas </a:t>
                </a:r>
                <a:r>
                  <a:rPr lang="pt-PT" sz="2000" dirty="0">
                    <a:latin typeface="Cambria Math" charset="0"/>
                  </a:rPr>
                  <a:t>equações e todas as soluções da equação são desta forma.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536901"/>
                <a:ext cx="7959016" cy="3486147"/>
              </a:xfrm>
              <a:prstGeom prst="rect">
                <a:avLst/>
              </a:prstGeom>
              <a:blipFill rotWithShape="0">
                <a:blip r:embed="rId2"/>
                <a:stretch>
                  <a:fillRect l="-766" b="-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501416" y="269776"/>
            <a:ext cx="7272808" cy="1143000"/>
          </a:xfrm>
        </p:spPr>
        <p:txBody>
          <a:bodyPr>
            <a:normAutofit/>
          </a:bodyPr>
          <a:lstStyle/>
          <a:p>
            <a:r>
              <a:rPr lang="pt-PT" b="1" dirty="0"/>
              <a:t>Modelos exponenciais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536901"/>
                <a:ext cx="7382952" cy="34861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</a:t>
                </a:r>
                <a:r>
                  <a:rPr lang="pt-PT" sz="2000" dirty="0">
                    <a:latin typeface="Cambria Math" charset="0"/>
                  </a:rPr>
                  <a:t>massa de uma substância radioativa pode ser modelada por uma equação diferencial da forma 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𝑘𝑓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𝑘</m:t>
                      </m:r>
                      <m:r>
                        <a:rPr lang="pt-PT" sz="2000" i="1">
                          <a:latin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 spc="-100">
                          <a:latin typeface="Cambria Math"/>
                        </a:rPr>
                        <m:t>IR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No </a:t>
                </a:r>
                <a:r>
                  <a:rPr lang="pt-PT" sz="2000" dirty="0">
                    <a:latin typeface="Cambria Math" charset="0"/>
                  </a:rPr>
                  <a:t>caso do decaimento radioativo, </a:t>
                </a:r>
                <a:r>
                  <a:rPr lang="pt-PT" sz="2000" dirty="0">
                    <a:latin typeface="Cambria Math" charset="0"/>
                  </a:rPr>
                  <a:t>a </a:t>
                </a:r>
                <a:r>
                  <a:rPr lang="pt-PT" sz="2000" dirty="0">
                    <a:latin typeface="Cambria Math" charset="0"/>
                  </a:rPr>
                  <a:t>função massa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𝑚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satisfaz 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=−</m:t>
                    </m:r>
                    <m:r>
                      <a:rPr lang="pt-PT" sz="2000" i="1">
                        <a:latin typeface="Cambria Math"/>
                      </a:rPr>
                      <m:t>𝑘𝑚</m:t>
                    </m:r>
                    <m:r>
                      <a:rPr lang="pt-PT" sz="2000" i="1">
                        <a:latin typeface="Cambria Math"/>
                      </a:rPr>
                      <m:t>(</m:t>
                    </m:r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cujas soluções serão </a:t>
                </a:r>
                <a:r>
                  <a:rPr lang="pt-PT" sz="2000" dirty="0">
                    <a:latin typeface="Cambria Math" charset="0"/>
                  </a:rPr>
                  <a:t>da forma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𝑘𝑡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𝑘</m:t>
                      </m:r>
                      <m:r>
                        <a:rPr lang="pt-PT" sz="2000" i="1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onde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𝑚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, ou seja,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𝑚</m:t>
                    </m:r>
                    <m:r>
                      <a:rPr lang="pt-PT" sz="2000" i="1">
                        <a:latin typeface="Cambria Math"/>
                      </a:rPr>
                      <m:t>(0)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536901"/>
                <a:ext cx="7382952" cy="3486147"/>
              </a:xfrm>
              <a:prstGeom prst="rect">
                <a:avLst/>
              </a:prstGeom>
              <a:blipFill rotWithShape="0">
                <a:blip r:embed="rId2"/>
                <a:stretch>
                  <a:fillRect l="-826" r="-1404" b="-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501416" y="269776"/>
            <a:ext cx="7272808" cy="1143000"/>
          </a:xfrm>
        </p:spPr>
        <p:txBody>
          <a:bodyPr>
            <a:normAutofit/>
          </a:bodyPr>
          <a:lstStyle/>
          <a:p>
            <a:r>
              <a:rPr lang="pt-PT" b="1" dirty="0"/>
              <a:t>Desintegração </a:t>
            </a:r>
            <a:r>
              <a:rPr lang="pt-PT" b="1" dirty="0" smtClean="0"/>
              <a:t>radioativa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99198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536901"/>
                <a:ext cx="6590864" cy="4278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Modelo de Malthus</a:t>
                </a:r>
                <a:endParaRPr lang="pt-PT" sz="2000" dirty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As </a:t>
                </a:r>
                <a:r>
                  <a:rPr lang="pt-PT" sz="2000" dirty="0">
                    <a:latin typeface="Cambria Math" charset="0"/>
                  </a:rPr>
                  <a:t>soluções deste modelo de crescimento populacional,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𝑃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𝑁</m:t>
                          </m:r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𝑃</m:t>
                      </m:r>
                      <m:r>
                        <a:rPr lang="pt-PT" sz="2000" i="1">
                          <a:latin typeface="Cambria Math"/>
                        </a:rPr>
                        <m:t>(</m:t>
                      </m:r>
                      <m:r>
                        <a:rPr lang="pt-PT" sz="2000" i="1">
                          <a:latin typeface="Cambria Math"/>
                        </a:rPr>
                        <m:t>𝑡</m:t>
                      </m:r>
                      <m:r>
                        <a:rPr lang="pt-PT" sz="2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podem ser expressas na forma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𝑀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(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pt-PT" sz="2000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é a população no instante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as constantes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𝑀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𝑁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designam-se 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taxa média de mortalidade </a:t>
                </a:r>
                <a:r>
                  <a:rPr lang="pt-PT" sz="2000" dirty="0">
                    <a:latin typeface="Cambria Math" charset="0"/>
                  </a:rPr>
                  <a:t>e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taxa média de natalidade</a:t>
                </a:r>
                <a:r>
                  <a:rPr lang="pt-PT" sz="2000" dirty="0">
                    <a:latin typeface="Cambria Math" charset="0"/>
                  </a:rPr>
                  <a:t>, respetivamente,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𝑁</m:t>
                    </m:r>
                    <m:r>
                      <a:rPr lang="pt-PT" sz="2000" i="1">
                        <a:latin typeface="Cambria Math"/>
                      </a:rPr>
                      <m:t>−</m:t>
                    </m:r>
                    <m:r>
                      <a:rPr lang="pt-PT" sz="2000" i="1">
                        <a:latin typeface="Cambria Math"/>
                      </a:rPr>
                      <m:t>𝑀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por taxa </a:t>
                </a:r>
                <a:r>
                  <a:rPr lang="pt-PT" sz="2000" dirty="0">
                    <a:latin typeface="Cambria Math" charset="0"/>
                  </a:rPr>
                  <a:t>média de crescimento</a:t>
                </a:r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536901"/>
                <a:ext cx="6590864" cy="4278672"/>
              </a:xfrm>
              <a:prstGeom prst="rect">
                <a:avLst/>
              </a:prstGeom>
              <a:blipFill rotWithShape="0">
                <a:blip r:embed="rId2"/>
                <a:stretch>
                  <a:fillRect l="-925" b="-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01416" y="269776"/>
            <a:ext cx="7272808" cy="1143000"/>
          </a:xfrm>
        </p:spPr>
        <p:txBody>
          <a:bodyPr>
            <a:normAutofit/>
          </a:bodyPr>
          <a:lstStyle/>
          <a:p>
            <a:r>
              <a:rPr lang="pt-PT" b="1" dirty="0"/>
              <a:t>Modelos populacionais</a:t>
            </a:r>
          </a:p>
        </p:txBody>
      </p:sp>
    </p:spTree>
    <p:extLst>
      <p:ext uri="{BB962C8B-B14F-4D97-AF65-F5344CB8AC3E}">
        <p14:creationId xmlns:p14="http://schemas.microsoft.com/office/powerpoint/2010/main" val="22720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536901"/>
                <a:ext cx="6374840" cy="4389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Modelo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logístico</a:t>
                </a:r>
                <a:endParaRPr lang="pt-PT" sz="2000" b="1" dirty="0">
                  <a:solidFill>
                    <a:srgbClr val="5B9BD5">
                      <a:lumMod val="75000"/>
                    </a:srgbClr>
                  </a:solidFill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Modelo que </a:t>
                </a:r>
                <a:r>
                  <a:rPr lang="pt-PT" sz="2000" dirty="0">
                    <a:latin typeface="Cambria Math" charset="0"/>
                  </a:rPr>
                  <a:t>prevê que a variação da população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seja proporcional ao produto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∞</m:t>
                              </m:r>
                            </m:sub>
                          </m:sSub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 que se traduz pela equação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𝑃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∞</m:t>
                              </m:r>
                            </m:sub>
                          </m:sSub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cujas soluções são da forma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1+</m:t>
                          </m:r>
                          <m:r>
                            <a:rPr lang="pt-PT" sz="2000" i="1"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𝑏𝑡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Sendo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∞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o limite máximo expectável para a população.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536901"/>
                <a:ext cx="6374840" cy="4389150"/>
              </a:xfrm>
              <a:prstGeom prst="rect">
                <a:avLst/>
              </a:prstGeom>
              <a:blipFill rotWithShape="0">
                <a:blip r:embed="rId2"/>
                <a:stretch>
                  <a:fillRect l="-956" b="-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01416" y="269776"/>
            <a:ext cx="7272808" cy="1143000"/>
          </a:xfrm>
        </p:spPr>
        <p:txBody>
          <a:bodyPr>
            <a:normAutofit/>
          </a:bodyPr>
          <a:lstStyle/>
          <a:p>
            <a:r>
              <a:rPr lang="pt-PT" b="1" dirty="0"/>
              <a:t>Modelos populacionais</a:t>
            </a:r>
          </a:p>
        </p:txBody>
      </p:sp>
    </p:spTree>
    <p:extLst>
      <p:ext uri="{BB962C8B-B14F-4D97-AF65-F5344CB8AC3E}">
        <p14:creationId xmlns:p14="http://schemas.microsoft.com/office/powerpoint/2010/main" val="184387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536901"/>
                <a:ext cx="7094920" cy="47766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</a:t>
                </a:r>
                <a:r>
                  <a:rPr lang="pt-PT" sz="2000" dirty="0">
                    <a:latin typeface="Cambria Math" charset="0"/>
                  </a:rPr>
                  <a:t>taxa de variação da temperatura de um objeto é proporcional à diferença entre a temperatura do meio envolvente e a temperatura do objeto.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 </a:t>
                </a:r>
                <a:r>
                  <a:rPr lang="pt-PT" sz="2000" dirty="0">
                    <a:latin typeface="Cambria Math" charset="0"/>
                  </a:rPr>
                  <a:t>A </a:t>
                </a:r>
                <a:r>
                  <a:rPr lang="pt-PT" sz="2000" dirty="0">
                    <a:latin typeface="Cambria Math" charset="0"/>
                  </a:rPr>
                  <a:t>lei enunciada pode ser traduzida pela equação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𝑘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𝑇</m:t>
                          </m:r>
                          <m:r>
                            <a:rPr lang="pt-PT" sz="2000" i="1">
                              <a:latin typeface="Cambria Math"/>
                            </a:rPr>
                            <m:t>(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  <m:r>
                            <a:rPr lang="pt-PT" sz="2000" i="1">
                              <a:latin typeface="Cambria Math"/>
                            </a:rPr>
                            <m:t>)</m:t>
                          </m:r>
                        </m:e>
                      </m:d>
                      <m:r>
                        <a:rPr lang="pt-PT" sz="200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Logo, a </a:t>
                </a:r>
                <a:r>
                  <a:rPr lang="pt-PT" sz="2000" dirty="0">
                    <a:latin typeface="Cambria Math" charset="0"/>
                  </a:rPr>
                  <a:t>temperatura do objeto é dada, em cada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por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𝑘𝑡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em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é a temperatura constante do meio,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a temperatura inicial do objeto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𝑘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uma constante real que depende do objeto em causa.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536901"/>
                <a:ext cx="7094920" cy="4776629"/>
              </a:xfrm>
              <a:prstGeom prst="rect">
                <a:avLst/>
              </a:prstGeom>
              <a:blipFill rotWithShape="0">
                <a:blip r:embed="rId2"/>
                <a:stretch>
                  <a:fillRect l="-859" r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01416" y="269776"/>
            <a:ext cx="7272808" cy="1143000"/>
          </a:xfrm>
        </p:spPr>
        <p:txBody>
          <a:bodyPr>
            <a:normAutofit/>
          </a:bodyPr>
          <a:lstStyle/>
          <a:p>
            <a:r>
              <a:rPr lang="pt-PT" b="1" dirty="0"/>
              <a:t>Lei de Newton do arrefecimento</a:t>
            </a:r>
          </a:p>
        </p:txBody>
      </p:sp>
    </p:spTree>
    <p:extLst>
      <p:ext uri="{BB962C8B-B14F-4D97-AF65-F5344CB8AC3E}">
        <p14:creationId xmlns:p14="http://schemas.microsoft.com/office/powerpoint/2010/main" val="213379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1207</TotalTime>
  <Words>405</Words>
  <Application>Microsoft Macintosh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Cambria Math</vt:lpstr>
      <vt:lpstr>Arial</vt:lpstr>
      <vt:lpstr>Office Theme</vt:lpstr>
      <vt:lpstr>Funções exponenciais e funções logarítmicas</vt:lpstr>
      <vt:lpstr>Modelos exponenciais</vt:lpstr>
      <vt:lpstr>Desintegração radioativa</vt:lpstr>
      <vt:lpstr>Modelos populacionais</vt:lpstr>
      <vt:lpstr>Modelos populacionais</vt:lpstr>
      <vt:lpstr>Lei de Newton do arrefecimento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115</cp:revision>
  <dcterms:created xsi:type="dcterms:W3CDTF">2014-11-16T14:55:38Z</dcterms:created>
  <dcterms:modified xsi:type="dcterms:W3CDTF">2017-06-15T23:41:12Z</dcterms:modified>
</cp:coreProperties>
</file>