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7"/>
  </p:notesMasterIdLst>
  <p:sldIdLst>
    <p:sldId id="256" r:id="rId2"/>
    <p:sldId id="322" r:id="rId3"/>
    <p:sldId id="257" r:id="rId4"/>
    <p:sldId id="323" r:id="rId5"/>
    <p:sldId id="324" r:id="rId6"/>
    <p:sldId id="336" r:id="rId7"/>
    <p:sldId id="325" r:id="rId8"/>
    <p:sldId id="337" r:id="rId9"/>
    <p:sldId id="326" r:id="rId10"/>
    <p:sldId id="338" r:id="rId11"/>
    <p:sldId id="327" r:id="rId12"/>
    <p:sldId id="339" r:id="rId13"/>
    <p:sldId id="328" r:id="rId14"/>
    <p:sldId id="341" r:id="rId15"/>
    <p:sldId id="329" r:id="rId16"/>
    <p:sldId id="340" r:id="rId17"/>
    <p:sldId id="309" r:id="rId18"/>
    <p:sldId id="330" r:id="rId19"/>
    <p:sldId id="331" r:id="rId20"/>
    <p:sldId id="319" r:id="rId21"/>
    <p:sldId id="332" r:id="rId22"/>
    <p:sldId id="333" r:id="rId23"/>
    <p:sldId id="316" r:id="rId24"/>
    <p:sldId id="334" r:id="rId25"/>
    <p:sldId id="335" r:id="rId2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Estilo Escuro 2 - Destaque 1/Destaqu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25" autoAdjust="0"/>
    <p:restoredTop sz="94671"/>
  </p:normalViewPr>
  <p:slideViewPr>
    <p:cSldViewPr>
      <p:cViewPr varScale="1">
        <p:scale>
          <a:sx n="156" d="100"/>
          <a:sy n="156" d="100"/>
        </p:scale>
        <p:origin x="184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A473EBD7-1EC3-4C7D-8A72-2A900DF5ACE8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ambria Math" charset="0"/>
              </a:defRPr>
            </a:lvl1pPr>
          </a:lstStyle>
          <a:p>
            <a:fld id="{E2BF7B55-D5BB-4310-B26C-B688EFF7B5C4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44972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ambria Math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BF7B55-D5BB-4310-B26C-B688EFF7B5C4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00701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352FF-5473-4FF6-96FF-A13701F36660}" type="datetimeFigureOut">
              <a:rPr lang="pt-PT" smtClean="0"/>
              <a:pPr/>
              <a:t>27/06/17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1C3D8-3A7D-4DFE-B853-44722FACE493}" type="slidenum">
              <a:rPr lang="pt-PT" smtClean="0"/>
              <a:pPr/>
              <a:t>‹n.º›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F6B352FF-5473-4FF6-96FF-A13701F36660}" type="datetimeFigureOut">
              <a:rPr lang="pt-PT" smtClean="0"/>
              <a:pPr/>
              <a:t>27/06/17</a:t>
            </a:fld>
            <a:endParaRPr lang="pt-PT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endParaRPr lang="pt-P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1">
                    <a:tint val="75000"/>
                  </a:schemeClr>
                </a:solidFill>
                <a:latin typeface="Cambria Math" charset="0"/>
              </a:defRPr>
            </a:lvl1pPr>
          </a:lstStyle>
          <a:p>
            <a:fld id="{5791C3D8-3A7D-4DFE-B853-44722FACE493}" type="slidenum">
              <a:rPr lang="pt-PT" smtClean="0"/>
              <a:pPr/>
              <a:t>‹n.º›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58723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kern="1200">
          <a:solidFill>
            <a:schemeClr val="tx1"/>
          </a:solidFill>
          <a:latin typeface="Cambria Math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b="0" i="0" kern="1200">
          <a:solidFill>
            <a:schemeClr val="tx1"/>
          </a:solidFill>
          <a:latin typeface="Cambria Math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b="0" i="0" kern="1200">
          <a:solidFill>
            <a:schemeClr val="tx1"/>
          </a:solidFill>
          <a:latin typeface="Cambria Math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b="0" i="0" kern="1200">
          <a:solidFill>
            <a:schemeClr val="tx1"/>
          </a:solidFill>
          <a:latin typeface="Cambria Math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b="0" i="0" kern="1200">
          <a:solidFill>
            <a:schemeClr val="tx1"/>
          </a:solidFill>
          <a:latin typeface="Cambria Math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4" Type="http://schemas.openxmlformats.org/officeDocument/2006/relationships/slide" Target="slide5.xml"/><Relationship Id="rId5" Type="http://schemas.openxmlformats.org/officeDocument/2006/relationships/slide" Target="slide7.xml"/><Relationship Id="rId6" Type="http://schemas.openxmlformats.org/officeDocument/2006/relationships/slide" Target="slide8.xml"/><Relationship Id="rId7" Type="http://schemas.openxmlformats.org/officeDocument/2006/relationships/slide" Target="slide9.xml"/><Relationship Id="rId8" Type="http://schemas.openxmlformats.org/officeDocument/2006/relationships/slide" Target="slide10.xml"/><Relationship Id="rId9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slide" Target="slide13.xml"/><Relationship Id="rId5" Type="http://schemas.openxmlformats.org/officeDocument/2006/relationships/slide" Target="slide15.xml"/><Relationship Id="rId6" Type="http://schemas.openxmlformats.org/officeDocument/2006/relationships/slide" Target="slide14.xml"/><Relationship Id="rId7" Type="http://schemas.openxmlformats.org/officeDocument/2006/relationships/slide" Target="slide16.xml"/><Relationship Id="rId8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slide" Target="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slide" Target="slid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slide" Target="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slide" Target="slide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4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slide" Target="slide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slide" Target="slide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PT" sz="4400" b="1" dirty="0">
                <a:solidFill>
                  <a:schemeClr val="bg1"/>
                </a:solidFill>
              </a:rPr>
              <a:t>Primitivas e </a:t>
            </a:r>
            <a:r>
              <a:rPr lang="pt-PT" sz="4400" b="1" dirty="0" smtClean="0">
                <a:solidFill>
                  <a:schemeClr val="bg1"/>
                </a:solidFill>
              </a:rPr>
              <a:t/>
            </a:r>
            <a:br>
              <a:rPr lang="pt-PT" sz="4400" b="1" dirty="0" smtClean="0">
                <a:solidFill>
                  <a:schemeClr val="bg1"/>
                </a:solidFill>
              </a:rPr>
            </a:br>
            <a:r>
              <a:rPr lang="pt-PT" sz="4400" b="1" dirty="0" smtClean="0">
                <a:solidFill>
                  <a:schemeClr val="bg1"/>
                </a:solidFill>
              </a:rPr>
              <a:t>cálculo </a:t>
            </a:r>
            <a:r>
              <a:rPr lang="pt-PT" sz="4400" b="1" dirty="0">
                <a:solidFill>
                  <a:schemeClr val="bg1"/>
                </a:solidFill>
              </a:rPr>
              <a:t>i</a:t>
            </a:r>
            <a:r>
              <a:rPr lang="pt-PT" sz="4400" b="1" dirty="0" smtClean="0">
                <a:solidFill>
                  <a:schemeClr val="bg1"/>
                </a:solidFill>
              </a:rPr>
              <a:t>ntegral</a:t>
            </a:r>
            <a:endParaRPr lang="pt-PT" sz="4400" b="1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818062"/>
            <a:ext cx="6858000" cy="1051098"/>
          </a:xfrm>
        </p:spPr>
        <p:txBody>
          <a:bodyPr>
            <a:normAutofit/>
          </a:bodyPr>
          <a:lstStyle/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Primitivas</a:t>
            </a:r>
          </a:p>
          <a:p>
            <a:r>
              <a:rPr lang="pt-PT" sz="2400" dirty="0">
                <a:solidFill>
                  <a:schemeClr val="bg1">
                    <a:lumMod val="85000"/>
                  </a:schemeClr>
                </a:solidFill>
              </a:rPr>
              <a:t>Exercícios do Caderno de Apoio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6"/>
          <p:cNvSpPr txBox="1"/>
          <p:nvPr/>
        </p:nvSpPr>
        <p:spPr>
          <a:xfrm>
            <a:off x="1403648" y="1340768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seguintes exercícios são propostas dos autores do programa de Matemática A que constam no Caderno de Apoio ao 12.º ano.</a:t>
            </a:r>
          </a:p>
          <a:p>
            <a:pPr algn="just">
              <a:lnSpc>
                <a:spcPct val="150000"/>
              </a:lnSpc>
            </a:pPr>
            <a:endParaRPr lang="pt-PT" sz="2000" dirty="0" smtClean="0">
              <a:latin typeface="Cambria Math" charset="0"/>
              <a:cs typeface="Cambria Math" charset="0"/>
            </a:endParaRPr>
          </a:p>
          <a:p>
            <a:pPr algn="just">
              <a:lnSpc>
                <a:spcPct val="150000"/>
              </a:lnSpc>
            </a:pPr>
            <a:r>
              <a:rPr lang="pt-PT" sz="2000" dirty="0" smtClean="0">
                <a:latin typeface="Cambria Math" charset="0"/>
                <a:cs typeface="Cambria Math" charset="0"/>
              </a:rPr>
              <a:t>Os exercícios que se encontram assinalados com um (*) ou dois (**) asteriscos correspondem a desempenhos progressivamente mais avançados (de carácter opcional).</a:t>
            </a:r>
            <a:endParaRPr lang="pt-PT" sz="2000" dirty="0">
              <a:latin typeface="Cambria Math" charset="0"/>
              <a:cs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50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b="1" dirty="0" smtClean="0"/>
              <a:t>Questão 1</a:t>
            </a:r>
            <a:endParaRPr lang="pt-P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451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Calcule, em intervalos convenientes, as seguintes primitivas: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1.3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  <m:r>
                              <a:rPr lang="pt-PT" sz="2000" b="0" i="1" smtClean="0">
                                <a:latin typeface="Cambria Math"/>
                              </a:rPr>
                              <m:t>+3</m:t>
                            </m:r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e>
                        </m:d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1.4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1.5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1.6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𝑥𝑒</m:t>
                            </m:r>
                          </m:e>
                          <m:sup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1.7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sSup>
                              <m:sSup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den>
                        </m:f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4512069"/>
              </a:xfrm>
              <a:prstGeom prst="rect">
                <a:avLst/>
              </a:prstGeom>
              <a:blipFill rotWithShape="0">
                <a:blip r:embed="rId2"/>
                <a:stretch>
                  <a:fillRect l="-809" b="-1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2285322" y="274600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195736" y="2236802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3581061" y="3280941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3131186" y="382864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2" name="Retângulo 11"/>
          <p:cNvSpPr/>
          <p:nvPr/>
        </p:nvSpPr>
        <p:spPr>
          <a:xfrm>
            <a:off x="2195736" y="432503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4" name="Retângulo 13"/>
          <p:cNvSpPr/>
          <p:nvPr/>
        </p:nvSpPr>
        <p:spPr>
          <a:xfrm>
            <a:off x="2411760" y="4941168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8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5" name="Retângulo 14"/>
          <p:cNvSpPr/>
          <p:nvPr/>
        </p:nvSpPr>
        <p:spPr>
          <a:xfrm>
            <a:off x="2285322" y="5577600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9" action="ppaction://hlinksldjump"/>
              </a:rPr>
              <a:t>Resolução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472805"/>
                <a:ext cx="4896104" cy="28841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1.8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Pr>
                          <m:num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num>
                          <m:den>
                            <m:func>
                              <m:func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pt-PT" sz="2000" b="0" i="0" smtClean="0"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func>
                          </m:den>
                        </m:f>
                        <m:r>
                          <a:rPr lang="pt-PT" sz="2000" b="0" i="1" smtClean="0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1.9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</m:sup>
                        </m:sSup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sup>
                                </m:s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8</m:t>
                            </m:r>
                          </m:sup>
                        </m:sSup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1.10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rad>
                          <m:radPr>
                            <m:degHide m:val="on"/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rad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sin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pt-PT" sz="2000" i="1">
                            <a:latin typeface="Cambria Math" charset="0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tg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pt-PT" sz="2000" i="1">
                            <a:latin typeface="Cambria Math"/>
                          </a:rPr>
                          <m:t>𝑑𝑥</m:t>
                        </m:r>
                      </m:e>
                    </m:nary>
                  </m:oMath>
                </a14:m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472805"/>
                <a:ext cx="4896104" cy="2884187"/>
              </a:xfrm>
              <a:prstGeom prst="rect">
                <a:avLst/>
              </a:prstGeom>
              <a:blipFill rotWithShape="0">
                <a:blip r:embed="rId3"/>
                <a:stretch>
                  <a:fillRect l="-1368" t="-14588" b="-279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tângulo 4"/>
          <p:cNvSpPr/>
          <p:nvPr/>
        </p:nvSpPr>
        <p:spPr>
          <a:xfrm>
            <a:off x="3085591" y="1231761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8" name="Retângulo 7"/>
          <p:cNvSpPr/>
          <p:nvPr/>
        </p:nvSpPr>
        <p:spPr>
          <a:xfrm>
            <a:off x="2996349" y="231975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5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2627784" y="1786053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6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0" name="Retângulo 9"/>
          <p:cNvSpPr/>
          <p:nvPr/>
        </p:nvSpPr>
        <p:spPr>
          <a:xfrm>
            <a:off x="2348479" y="2853457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7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11" name="Retângulo 10"/>
          <p:cNvSpPr/>
          <p:nvPr/>
        </p:nvSpPr>
        <p:spPr>
          <a:xfrm>
            <a:off x="2405112" y="661485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8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88258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4104016" cy="22265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b="0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104016" cy="2226572"/>
              </a:xfrm>
              <a:prstGeom prst="rect">
                <a:avLst/>
              </a:prstGeom>
              <a:blipFill rotWithShape="0">
                <a:blip r:embed="rId2"/>
                <a:stretch>
                  <a:fillRect l="-14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7" name="Rectangle 6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>
                <a:latin typeface="Cambria Math" charset="0"/>
              </a:rPr>
              <a:t>1.1</a:t>
            </a:r>
          </a:p>
        </p:txBody>
      </p:sp>
    </p:spTree>
    <p:extLst>
      <p:ext uri="{BB962C8B-B14F-4D97-AF65-F5344CB8AC3E}">
        <p14:creationId xmlns:p14="http://schemas.microsoft.com/office/powerpoint/2010/main" val="997124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4752089" cy="1764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 b="0" i="0" smtClean="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4752089" cy="1764907"/>
              </a:xfrm>
              <a:prstGeom prst="rect">
                <a:avLst/>
              </a:prstGeom>
              <a:blipFill rotWithShape="0">
                <a:blip r:embed="rId2"/>
                <a:stretch>
                  <a:fillRect l="-128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5" name="Rectangle 4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1.2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35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360000"/>
                <a:ext cx="7344377" cy="31392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pt-PT" sz="2000" i="1">
                                  <a:latin typeface="Cambria Math"/>
                                </a:rPr>
                                <m:t>+3</m:t>
                              </m:r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+3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+3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b="0" i="1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′′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′′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r>
                        <a:rPr lang="pt-PT" sz="2000" i="1">
                          <a:latin typeface="Cambria Math"/>
                        </a:rPr>
                        <m:t>2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cos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smtClean="0">
                              <a:latin typeface="Cambria Math"/>
                            </a:rPr>
                            <m:t>+3</m:t>
                          </m:r>
                          <m:func>
                            <m:func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 b="0" i="0" smtClean="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360000"/>
                <a:ext cx="7344377" cy="3139257"/>
              </a:xfrm>
              <a:prstGeom prst="rect">
                <a:avLst/>
              </a:prstGeom>
              <a:blipFill rotWithShape="0">
                <a:blip r:embed="rId2"/>
                <a:stretch>
                  <a:fillRect l="-8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1.3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744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192248" cy="1764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𝑥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192248" cy="1764907"/>
              </a:xfrm>
              <a:prstGeom prst="rect">
                <a:avLst/>
              </a:prstGeom>
              <a:blipFill rotWithShape="0">
                <a:blip r:embed="rId2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1.4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24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112128" cy="36010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 		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		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112128" cy="3601050"/>
              </a:xfrm>
              <a:prstGeom prst="rect">
                <a:avLst/>
              </a:prstGeom>
              <a:blipFill rotWithShape="0">
                <a:blip r:embed="rId2"/>
                <a:stretch>
                  <a:fillRect l="-11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1.5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35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4464056" cy="1764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𝑥𝑒</m:t>
                              </m:r>
                            </m:e>
                            <m:sup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𝑒</m:t>
                          </m:r>
                        </m:e>
                        <m:sup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4464056" cy="1764907"/>
              </a:xfrm>
              <a:prstGeom prst="rect">
                <a:avLst/>
              </a:prstGeom>
              <a:blipFill rotWithShape="0">
                <a:blip r:embed="rId2"/>
                <a:stretch>
                  <a:fillRect l="-136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1.6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5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344376" cy="40766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                   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	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000" b="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  <m:r>
                          <a:rPr lang="pt-PT" sz="2000" b="0" i="1" smtClean="0">
                            <a:latin typeface="Cambria Math"/>
                          </a:rPr>
                          <m:t>+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dirty="0" smtClean="0"/>
                  <a:t>			        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d>
                              <m:dPr>
                                <m:ctrlPr>
                                  <a:rPr lang="pt-PT" sz="200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pt-PT" sz="2000" i="1" smtClean="0">
                                        <a:latin typeface="Cambria Math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pt-PT" sz="2000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+1</m:t>
                                </m:r>
                              </m:e>
                            </m:d>
                          </m:e>
                        </m:func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344376" cy="4076693"/>
              </a:xfrm>
              <a:prstGeom prst="rect">
                <a:avLst/>
              </a:prstGeom>
              <a:blipFill rotWithShape="0">
                <a:blip r:embed="rId2"/>
                <a:stretch>
                  <a:fillRect l="-8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1.7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8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5112128" cy="17649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5112128" cy="1764907"/>
              </a:xfrm>
              <a:prstGeom prst="rect">
                <a:avLst/>
              </a:prstGeom>
              <a:blipFill rotWithShape="0">
                <a:blip r:embed="rId2"/>
                <a:stretch>
                  <a:fillRect l="-119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1.8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039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696304" cy="28813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pt-PT" sz="2000" i="1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8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9</m:t>
                          </m:r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×4</m:t>
                          </m:r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4</m:t>
                                      </m:r>
                                    </m:sup>
                                  </m:sSup>
                                  <m:r>
                                    <a:rPr lang="pt-PT" sz="2000" i="1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8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   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36</m:t>
                        </m:r>
                      </m:den>
                    </m:f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pt-PT" sz="2000" b="0" i="1" smtClean="0">
                                    <a:latin typeface="Cambria Math" charset="0"/>
                                  </a:rPr>
                                </m:ctrlPr>
                              </m:sSupPr>
                              <m:e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pt-PT" sz="2000" b="0" i="1" smtClean="0">
                                    <a:latin typeface="Cambria Math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9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696304" cy="2881366"/>
              </a:xfrm>
              <a:prstGeom prst="rect">
                <a:avLst/>
              </a:prstGeom>
              <a:blipFill rotWithShape="0">
                <a:blip r:embed="rId2"/>
                <a:stretch>
                  <a:fillRect l="-91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612000" y="1347893"/>
            <a:ext cx="522900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1.9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9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272368" cy="39760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1.10</a:t>
                </a:r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−1, 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:</m:t>
                    </m:r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ad>
                            <m:radPr>
                              <m:degHide m:val="on"/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ra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f>
                                <m:f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2</m:t>
                                  </m:r>
                                </m:den>
                              </m:f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sSup>
                        <m:sSup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ad>
                        <m:radPr>
                          <m:degHide m:val="on"/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72368" cy="3976088"/>
              </a:xfrm>
              <a:prstGeom prst="rect">
                <a:avLst/>
              </a:prstGeom>
              <a:blipFill rotWithShape="0">
                <a:blip r:embed="rId2"/>
                <a:stretch>
                  <a:fillRect l="-83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6721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6192248" cy="28809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𝑥𝑑𝑥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a:rPr lang="pt-PT" sz="2000" b="0" i="0" smtClean="0">
                                  <a:latin typeface="Cambria Math"/>
                                </a:rPr>
                                <m:t>−3</m:t>
                              </m:r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cos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𝑥𝑑𝑥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0" dirty="0" smtClean="0"/>
                  <a:t>		  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 b="0" i="0" smtClean="0">
                            <a:latin typeface="Cambria Math"/>
                          </a:rPr>
                          <m:t>cos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b="0" i="1" dirty="0" smtClean="0">
                  <a:latin typeface="Cambria Math"/>
                  <a:ea typeface="Cambria Math"/>
                </a:endParaRP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6192248" cy="2880917"/>
              </a:xfrm>
              <a:prstGeom prst="rect">
                <a:avLst/>
              </a:prstGeom>
              <a:blipFill rotWithShape="0">
                <a:blip r:embed="rId2"/>
                <a:stretch>
                  <a:fillRect l="-98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  <p:sp>
        <p:nvSpPr>
          <p:cNvPr id="4" name="Rectangle 3"/>
          <p:cNvSpPr/>
          <p:nvPr/>
        </p:nvSpPr>
        <p:spPr>
          <a:xfrm>
            <a:off x="594065" y="1347893"/>
            <a:ext cx="665567" cy="496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b="1" dirty="0" smtClean="0">
                <a:latin typeface="Cambria Math" charset="0"/>
              </a:rPr>
              <a:t>1.11</a:t>
            </a:r>
            <a:endParaRPr lang="pt-PT" sz="2000" b="1" dirty="0">
              <a:latin typeface="Cambria Math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0690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8280000" cy="27613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dirty="0" smtClean="0">
                  <a:latin typeface="Cambria Math" charset="0"/>
                </a:endParaRPr>
              </a:p>
              <a:p>
                <a:pPr algn="just"/>
                <a:r>
                  <a:rPr lang="pt-PT" sz="2000" b="1" dirty="0" smtClean="0">
                    <a:latin typeface="Cambria Math" charset="0"/>
                  </a:rPr>
                  <a:t>1.12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Em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i="1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pt-PT" sz="2000" i="1">
                                <a:latin typeface="Cambria Math" charset="0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pt-PT" sz="20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𝜋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, 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𝑘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∈</m:t>
                        </m:r>
                        <m:r>
                          <a:rPr lang="pt-PT" sz="2000" i="1">
                            <a:latin typeface="Cambria Math"/>
                            <a:ea typeface="Cambria Math"/>
                          </a:rPr>
                          <m:t>ℤ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:</a:t>
                </a:r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tg</m:t>
                              </m:r>
                            </m:fName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fPr>
                            <m:num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pt-PT" sz="2000" b="0" i="0" smtClean="0">
                                      <a:latin typeface="Cambria Math"/>
                                    </a:rPr>
                                    <m:t>−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num>
                            <m:den>
                              <m:func>
                                <m:func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pt-PT" sz="2000">
                                      <a:latin typeface="Cambria Math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a:rPr lang="pt-PT" sz="2000" b="0" i="1" smtClean="0">
                              <a:latin typeface="Cambria Math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pt-PT" sz="200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PT" sz="200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 b="0" i="0" smtClean="0">
                                          <a:latin typeface="Cambria Math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</m:e>
                              </m:d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</a:rPr>
                        <m:t>, 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i="1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i="1" dirty="0">
                  <a:latin typeface="Cambria Math"/>
                  <a:ea typeface="Cambria Math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8280000" cy="2761397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0846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2</a:t>
            </a:r>
            <a:endParaRPr lang="pt-P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200360" cy="2344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</a:t>
                </a:r>
                <a:r>
                  <a:rPr lang="pt-PT" sz="2000" dirty="0">
                    <a:latin typeface="Cambria Math" charset="0"/>
                  </a:rPr>
                  <a:t>, num intervalo conveniente, a primitiva nula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</a:rPr>
                      <m:t>=1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das funções definidas </a:t>
                </a:r>
                <a:r>
                  <a:rPr lang="pt-PT" sz="2000" dirty="0" smtClean="0">
                    <a:latin typeface="Cambria Math" charset="0"/>
                  </a:rPr>
                  <a:t>por: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+2</m:t>
                    </m:r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+2</m:t>
                    </m:r>
                    <m:rad>
                      <m:ra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radPr>
                      <m:deg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ra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200360" cy="2344937"/>
              </a:xfrm>
              <a:prstGeom prst="rect">
                <a:avLst/>
              </a:prstGeom>
              <a:blipFill rotWithShape="0">
                <a:blip r:embed="rId2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4211960" y="2677031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  <p:sp>
        <p:nvSpPr>
          <p:cNvPr id="9" name="Retângulo 8"/>
          <p:cNvSpPr/>
          <p:nvPr/>
        </p:nvSpPr>
        <p:spPr>
          <a:xfrm>
            <a:off x="3131840" y="328498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4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22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200360" cy="55329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u="sng" dirty="0" smtClean="0">
                  <a:latin typeface="Cambria Math" charset="0"/>
                </a:endParaRPr>
              </a:p>
              <a:p>
                <a:pPr algn="just"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2.1</a:t>
                </a:r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ℝ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0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sup>
                              </m:sSup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  <m:r>
                                <a:rPr lang="pt-PT" sz="2000" i="1">
                                  <a:latin typeface="Cambria Math"/>
                                </a:rPr>
                                <m:t>+2</m:t>
                              </m:r>
                              <m:rad>
                                <m:rad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radPr>
                                <m:deg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</m:deg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rad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b="0" dirty="0" smtClean="0"/>
                  <a:t>		 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sSup>
                      <m:sSup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sSup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pt-PT" sz="20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ad>
                      <m:ra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radPr>
                      <m:deg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deg>
                      <m:e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4</m:t>
                            </m:r>
                          </m:sup>
                        </m:sSup>
                      </m:e>
                    </m:rad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  <a:ea typeface="Cambria Math"/>
                  </a:rPr>
                  <a:t>Como se pretende a primitiva nula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=1,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tem-se:</a:t>
                </a: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ad>
                        <m:ra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radPr>
                        <m:deg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b="1" i="0" smtClean="0">
                          <a:latin typeface="Cambria Math"/>
                        </a:rPr>
                        <m:t>=</m:t>
                      </m:r>
                      <m:r>
                        <a:rPr lang="pt-PT" sz="2000" b="0" i="0" smtClean="0">
                          <a:latin typeface="Cambria Math"/>
                        </a:rPr>
                        <m:t>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Logo, a primitiva pretendida é: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4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ad>
                        <m:ra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radPr>
                        <m:deg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g>
                        <m:e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4</m:t>
                              </m:r>
                            </m:sup>
                          </m:sSup>
                        </m:e>
                      </m:rad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latin typeface="Cambria Math"/>
                            </a:rPr>
                            <m:t>7</m:t>
                          </m:r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200360" cy="5532925"/>
              </a:xfrm>
              <a:prstGeom prst="rect">
                <a:avLst/>
              </a:prstGeom>
              <a:blipFill rotWithShape="0">
                <a:blip r:embed="rId2"/>
                <a:stretch>
                  <a:fillRect l="-84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/>
          <p:cNvSpPr/>
          <p:nvPr/>
        </p:nvSpPr>
        <p:spPr>
          <a:xfrm>
            <a:off x="7200000" y="5580000"/>
            <a:ext cx="845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Voltar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8041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360000"/>
                <a:ext cx="7848432" cy="55387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2.2</a:t>
                </a:r>
                <a:r>
                  <a:rPr lang="pt-PT" sz="2000" dirty="0" smtClean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PT" sz="2000" i="1" smtClean="0">
                            <a:latin typeface="Cambria Math" charset="0"/>
                            <a:ea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pt-PT" sz="2000">
                            <a:latin typeface="Cambria Math" charset="0"/>
                            <a:ea typeface="Cambria Math"/>
                          </a:rPr>
                          <m:t>IR</m:t>
                        </m:r>
                        <m:r>
                          <m:rPr>
                            <m:nor/>
                          </m:rPr>
                          <a:rPr lang="pt-PT" sz="2000" i="1" dirty="0">
                            <a:latin typeface="Cambria Math"/>
                            <a:ea typeface="Cambria Math"/>
                          </a:rPr>
                          <m:t> </m:t>
                        </m:r>
                      </m:e>
                      <m:sup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</m:sup>
                    </m:sSup>
                  </m:oMath>
                </a14:m>
                <a:r>
                  <a:rPr lang="pt-PT" sz="2000" dirty="0" smtClean="0">
                    <a:latin typeface="Cambria Math" charset="0"/>
                  </a:rPr>
                  <a:t>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𝑔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pt-PT" sz="2000" i="1">
                                          <a:latin typeface="Cambria Math" charset="0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pt-PT" sz="2000">
                                          <a:latin typeface="Cambria Math"/>
                                        </a:rPr>
                                        <m:t>ln</m:t>
                                      </m:r>
                                    </m:fName>
                                    <m:e>
                                      <m:r>
                                        <a:rPr lang="pt-PT" sz="2000" i="1"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func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PT" sz="2000" i="1">
                                      <a:latin typeface="Cambria Math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pt-PT" sz="2000" i="1">
                                      <a:latin typeface="Cambria Math"/>
                                    </a:rPr>
                                    <m:t>3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m:rPr>
                                  <m:nor/>
                                </m:rPr>
                                <a:rPr lang="pt-PT" sz="2000" dirty="0">
                                  <a:latin typeface="Cambria Math" charset="0"/>
                                </a:rPr>
                                <m:t> 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funcPr>
                                <m:fName>
                                  <m:r>
                                    <a:rPr lang="pt-PT" sz="2000" b="0" i="0" smtClean="0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pt-PT" sz="2000" b="0" i="0" smtClean="0">
                                      <a:latin typeface="Cambria Math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func>
                              <m:sSup>
                                <m:sSupPr>
                                  <m:ctrlPr>
                                    <a:rPr lang="pt-PT" sz="2000" b="0" i="1" smtClean="0">
                                      <a:latin typeface="Cambria Math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PT" sz="2000" b="0" i="1" smtClean="0">
                                          <a:latin typeface="Cambria Math" charset="0"/>
                                          <a:ea typeface="Cambria Math"/>
                                        </a:rPr>
                                      </m:ctrlPr>
                                    </m:dPr>
                                    <m:e>
                                      <m:func>
                                        <m:funcPr>
                                          <m:ctrlPr>
                                            <a:rPr lang="pt-PT" sz="2000" b="0" i="1" smtClean="0">
                                              <a:latin typeface="Cambria Math" charset="0"/>
                                              <a:ea typeface="Cambria Math"/>
                                            </a:rPr>
                                          </m:ctrlPr>
                                        </m:funcPr>
                                        <m:fName>
                                          <m:r>
                                            <m:rPr>
                                              <m:sty m:val="p"/>
                                            </m:rPr>
                                            <a:rPr lang="pt-PT" sz="2000" b="0" i="0" smtClean="0">
                                              <a:latin typeface="Cambria Math"/>
                                              <a:ea typeface="Cambria Math"/>
                                            </a:rPr>
                                            <m:t>ln</m:t>
                                          </m:r>
                                        </m:fName>
                                        <m:e>
                                          <m:r>
                                            <a:rPr lang="pt-PT" sz="2000" b="0" i="1" smtClean="0">
                                              <a:latin typeface="Cambria Math"/>
                                              <a:ea typeface="Cambria Math"/>
                                            </a:rPr>
                                            <m:t>𝑥</m:t>
                                          </m:r>
                                        </m:e>
                                      </m:func>
                                    </m:e>
                                  </m:d>
                                </m:e>
                                <m:sup>
                                  <m:r>
                                    <a:rPr lang="pt-PT" sz="2000" b="0" i="1" smtClean="0">
                                      <a:latin typeface="Cambria Math"/>
                                      <a:ea typeface="Cambria Math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pt-PT" sz="2000" b="0" i="1" smtClean="0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′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b="0" i="1" dirty="0" smtClean="0">
                  <a:latin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pt-PT" sz="2000" b="0" dirty="0" smtClean="0"/>
                  <a:t> 	      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pt-PT" sz="2000" b="0" i="0" smtClean="0">
                                <a:latin typeface="Cambria Math"/>
                              </a:rPr>
                              <m:t>ln</m:t>
                            </m:r>
                          </m:e>
                          <m:sup>
                            <m:r>
                              <a:rPr lang="pt-PT" sz="20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  <m:r>
                      <a:rPr lang="pt-PT" sz="2000" b="0" i="1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i="1">
                            <a:latin typeface="Cambria Math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pt-PT" sz="2000" i="1">
                                <a:latin typeface="Cambria Math" charset="0"/>
                              </a:rPr>
                            </m:ctrlPr>
                          </m:sSupPr>
                          <m:e>
                            <m:r>
                              <a:rPr lang="pt-PT" sz="2000" i="1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pt-PT" sz="2000" i="1">
                                <a:latin typeface="Cambria Math"/>
                              </a:rPr>
                              <m:t>3</m:t>
                            </m:r>
                            <m:r>
                              <a:rPr lang="pt-PT" sz="2000" i="1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pt-PT" sz="20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pt-PT" sz="2000" i="1">
                        <a:latin typeface="Cambria Math"/>
                      </a:rPr>
                      <m:t>+</m:t>
                    </m:r>
                    <m:r>
                      <a:rPr lang="pt-PT" sz="2000" i="1">
                        <a:latin typeface="Cambria Math"/>
                      </a:rPr>
                      <m:t>𝑐</m:t>
                    </m:r>
                    <m:r>
                      <a:rPr lang="pt-PT" sz="2000" i="1">
                        <a:latin typeface="Cambria Math"/>
                      </a:rPr>
                      <m:t>, </m:t>
                    </m:r>
                    <m:r>
                      <a:rPr lang="pt-PT" sz="2000" i="1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</a:rPr>
                      <m:t>, </m:t>
                    </m:r>
                    <m:r>
                      <a:rPr lang="pt-PT" sz="2000" b="0" i="1" smtClean="0">
                        <a:latin typeface="Cambria Math"/>
                      </a:rPr>
                      <m:t>𝑐</m:t>
                    </m:r>
                    <m:r>
                      <a:rPr lang="pt-PT" sz="2000" b="0" i="1" smtClean="0">
                        <a:latin typeface="Cambria Math"/>
                      </a:rPr>
                      <m:t>′∈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</m:oMath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6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  <a:ea typeface="Cambria Math"/>
                  </a:rPr>
                  <a:t>Como se pretende a primitiva nula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=1,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 tem-se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b="1" i="0" smtClean="0">
                          <a:latin typeface="Cambria Math"/>
                        </a:rPr>
                        <m:t>=</m:t>
                      </m:r>
                      <m:r>
                        <a:rPr lang="pt-PT" sz="2000" b="0" i="0" smtClean="0">
                          <a:latin typeface="Cambria Math"/>
                        </a:rPr>
                        <m:t>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Logo, a primitiva pretendida é:</a:t>
                </a:r>
              </a:p>
              <a:p>
                <a:pPr algn="just">
                  <a:spcBef>
                    <a:spcPts val="6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𝐺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pt-PT" sz="2000">
                                  <a:latin typeface="Cambria Math"/>
                                </a:rPr>
                                <m:t>ln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pt-PT" sz="2000" i="1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sSup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pt-PT" sz="2000" i="1">
                                  <a:latin typeface="Cambria Math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pt-PT" sz="2000" i="1">
                              <a:latin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360000"/>
                <a:ext cx="7848432" cy="5538760"/>
              </a:xfrm>
              <a:prstGeom prst="rect">
                <a:avLst/>
              </a:prstGeom>
              <a:blipFill rotWithShape="0">
                <a:blip r:embed="rId2"/>
                <a:stretch>
                  <a:fillRect l="-77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312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3</a:t>
            </a:r>
            <a:endParaRPr lang="pt-PT" sz="32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8280000" cy="19027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>
                    <a:latin typeface="Cambria Math" charset="0"/>
                  </a:rPr>
                  <a:t>Calcule </a:t>
                </a:r>
                <a:r>
                  <a:rPr lang="pt-PT" sz="2000" dirty="0">
                    <a:latin typeface="Cambria Math" charset="0"/>
                  </a:rPr>
                  <a:t>constantes reais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não nulas tais </a:t>
                </a:r>
                <a:r>
                  <a:rPr lang="pt-PT" sz="2000" dirty="0" smtClean="0">
                    <a:latin typeface="Cambria Math" charset="0"/>
                  </a:rPr>
                  <a:t>que, </a:t>
                </a:r>
                <a:r>
                  <a:rPr lang="pt-PT" sz="2000" dirty="0">
                    <a:latin typeface="Cambria Math" charset="0"/>
                  </a:rPr>
                  <a:t>para todo o </a:t>
                </a:r>
                <a:r>
                  <a:rPr lang="pt-PT" sz="2000" dirty="0" smtClean="0">
                    <a:latin typeface="Cambria Math" charset="0"/>
                  </a:rPr>
                  <a:t/>
                </a:r>
                <a:br>
                  <a:rPr lang="pt-PT" sz="2000" dirty="0" smtClean="0">
                    <a:latin typeface="Cambria Math" charset="0"/>
                  </a:rPr>
                </a:b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𝑥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−1, 0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,</a:t>
                </a:r>
                <a:r>
                  <a:rPr lang="pt-PT" sz="2000" dirty="0">
                    <a:latin typeface="Cambria Math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PT" sz="200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pt-PT" sz="2000" b="0" i="1" dirty="0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dirty="0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dirty="0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  <m:r>
                      <a:rPr lang="pt-PT" sz="20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𝐴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𝑥</m:t>
                        </m:r>
                      </m:den>
                    </m:f>
                    <m:r>
                      <a:rPr lang="pt-PT" sz="2000" b="0" i="1" dirty="0" smtClean="0">
                        <a:latin typeface="Cambria Math"/>
                      </a:rPr>
                      <m:t>+</m:t>
                    </m:r>
                    <m:f>
                      <m:fPr>
                        <m:ctrlPr>
                          <a:rPr lang="pt-PT" sz="2000" b="0" i="1" dirty="0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dirty="0" smtClean="0">
                            <a:latin typeface="Cambria Math"/>
                          </a:rPr>
                          <m:t>𝐵</m:t>
                        </m:r>
                      </m:num>
                      <m:den>
                        <m:r>
                          <a:rPr lang="pt-PT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pt-PT" sz="2000" b="0" i="1" dirty="0" smtClean="0">
                            <a:latin typeface="Cambria Math"/>
                          </a:rPr>
                          <m:t>+1</m:t>
                        </m:r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e deduza uma expressão da </a:t>
                </a:r>
                <a:r>
                  <a:rPr lang="pt-PT" sz="2000" dirty="0" smtClean="0">
                    <a:latin typeface="Cambria Math" charset="0"/>
                  </a:rPr>
                  <a:t>primitiva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𝐹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nula </a:t>
                </a:r>
                <a:r>
                  <a:rPr lang="pt-PT" sz="2000" dirty="0" smtClean="0">
                    <a:latin typeface="Cambria Math" charset="0"/>
                  </a:rPr>
                  <a:t>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da </a:t>
                </a:r>
                <a:r>
                  <a:rPr lang="pt-PT" sz="2000" dirty="0" smtClean="0">
                    <a:latin typeface="Cambria Math" charset="0"/>
                  </a:rPr>
                  <a:t>função </a:t>
                </a:r>
                <a:r>
                  <a:rPr lang="pt-PT" sz="2000" dirty="0">
                    <a:latin typeface="Cambria Math" charset="0"/>
                  </a:rPr>
                  <a:t>definida no </a:t>
                </a:r>
                <a:r>
                  <a:rPr lang="pt-PT" sz="2000" dirty="0" smtClean="0">
                    <a:latin typeface="Cambria Math" charset="0"/>
                  </a:rPr>
                  <a:t>intervalo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r>
                  <a:rPr lang="pt-PT" sz="2000" dirty="0" smtClean="0">
                    <a:latin typeface="Cambria Math" charset="0"/>
                  </a:rPr>
                  <a:t> </a:t>
                </a:r>
                <a:r>
                  <a:rPr lang="pt-PT" sz="2000" dirty="0">
                    <a:latin typeface="Cambria Math" charset="0"/>
                  </a:rPr>
                  <a:t>por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pt-PT" sz="2000" b="0" i="1" smtClean="0">
                            <a:latin typeface="Cambria Math" charset="0"/>
                          </a:rPr>
                        </m:ctrlPr>
                      </m:fPr>
                      <m:num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  <m:d>
                          <m:dPr>
                            <m:ctrlPr>
                              <a:rPr lang="pt-PT" sz="2000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pt-PT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pt-PT" sz="2000" b="0" i="1" smtClean="0">
                                <a:latin typeface="Cambria Math"/>
                              </a:rPr>
                              <m:t>+1</m:t>
                            </m:r>
                          </m:e>
                        </m:d>
                      </m:den>
                    </m:f>
                  </m:oMath>
                </a14:m>
                <a:r>
                  <a:rPr lang="pt-PT" sz="2000" dirty="0" smtClean="0">
                    <a:latin typeface="Cambria Math" charset="0"/>
                  </a:rPr>
                  <a:t>. 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8280000" cy="1902765"/>
              </a:xfrm>
              <a:prstGeom prst="rect">
                <a:avLst/>
              </a:prstGeom>
              <a:blipFill rotWithShape="0">
                <a:blip r:embed="rId2"/>
                <a:stretch>
                  <a:fillRect l="-736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tângulo 7"/>
          <p:cNvSpPr/>
          <p:nvPr/>
        </p:nvSpPr>
        <p:spPr>
          <a:xfrm>
            <a:off x="612000" y="3482086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21297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2000" y="441565"/>
                <a:ext cx="6264256" cy="5996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spcAft>
                    <a:spcPts val="600"/>
                  </a:spcAft>
                </a:pPr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3.</a:t>
                </a:r>
                <a:r>
                  <a:rPr lang="pt-PT" sz="2000" dirty="0" smtClean="0">
                    <a:latin typeface="Cambria Math" charset="0"/>
                  </a:rPr>
                  <a:t> Em</a:t>
                </a:r>
                <a14:m>
                  <m:oMath xmlns:m="http://schemas.openxmlformats.org/officeDocument/2006/math">
                    <m:r>
                      <a:rPr lang="pt-PT" sz="2000" b="0" i="0" smtClean="0">
                        <a:latin typeface="Cambria Math" charset="0"/>
                        <a:ea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pt-PT" sz="2000">
                        <a:latin typeface="Cambria Math" charset="0"/>
                        <a:ea typeface="Cambria Math"/>
                      </a:rPr>
                      <m:t>IR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\</m:t>
                    </m:r>
                    <m:d>
                      <m:dPr>
                        <m:begChr m:val="{"/>
                        <m:endChr m:val="}"/>
                        <m:ctrlPr>
                          <a:rPr lang="pt-PT" sz="2000" b="0" i="1" smtClean="0">
                            <a:latin typeface="Cambria Math" charset="0"/>
                            <a:ea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−1, 0</m:t>
                        </m:r>
                      </m:e>
                    </m:d>
                  </m:oMath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+1</m:t>
                          </m:r>
                        </m:den>
                      </m:f>
                      <m:r>
                        <a:rPr lang="pt-PT" sz="2000" i="1" dirty="0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d>
                            <m:dPr>
                              <m:ctrlPr>
                                <a:rPr lang="pt-PT" sz="2000" i="1" dirty="0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𝐵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𝐴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𝑥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𝐴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𝐵𝑥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 smtClean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r>
                            <a:rPr lang="pt-PT" sz="2000" i="1" dirty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pt-PT" sz="2000" i="1" dirty="0">
                              <a:latin typeface="Cambria Math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pt-PT" sz="2000" i="1" dirty="0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𝐴</m:t>
                              </m:r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b="0" i="1" dirty="0" smtClean="0">
                                  <a:latin typeface="Cambria Math"/>
                                </a:rPr>
                                <m:t>𝐵</m:t>
                              </m:r>
                            </m:e>
                          </m:d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r>
                            <a:rPr lang="pt-PT" sz="2000" i="1" dirty="0">
                              <a:latin typeface="Cambria Math"/>
                            </a:rPr>
                            <m:t>+</m:t>
                          </m:r>
                          <m:r>
                            <a:rPr lang="pt-PT" sz="2000" b="0" i="1" dirty="0" smtClean="0">
                              <a:latin typeface="Cambria Math"/>
                            </a:rPr>
                            <m:t>𝐴</m:t>
                          </m:r>
                        </m:num>
                        <m:den>
                          <m:r>
                            <a:rPr lang="pt-PT" sz="2000" i="1" dirty="0">
                              <a:latin typeface="Cambria Math"/>
                            </a:rPr>
                            <m:t>𝑥</m:t>
                          </m:r>
                          <m:d>
                            <m:dPr>
                              <m:ctrlPr>
                                <a:rPr lang="pt-PT" sz="2000" i="1" dirty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dirty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den>
                      </m:f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 dirty="0" smtClean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b="0" i="1" dirty="0" smtClean="0">
                                  <a:latin typeface="Cambria Math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=0</m:t>
                              </m:r>
                            </m:e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e>
                          </m:eqArr>
                        </m:e>
                      </m:d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d>
                        <m:dPr>
                          <m:begChr m:val="{"/>
                          <m:endChr m:val=""/>
                          <m:ctrlPr>
                            <a:rPr lang="pt-PT" sz="2000" i="1" dirty="0">
                              <a:latin typeface="Cambria Math" charset="0"/>
                              <a:ea typeface="Cambria Math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pt-PT" sz="2000" i="1" dirty="0">
                                  <a:latin typeface="Cambria Math" charset="0"/>
                                  <a:ea typeface="Cambria Math"/>
                                </a:rPr>
                              </m:ctrlPr>
                            </m:eqArrPr>
                            <m:e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𝐵</m:t>
                              </m:r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=</m:t>
                              </m:r>
                              <m:r>
                                <a:rPr lang="pt-PT" sz="2000" b="0" i="1" dirty="0" smtClean="0"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𝐴</m:t>
                              </m:r>
                              <m:r>
                                <a:rPr lang="pt-PT" sz="2000" i="1" dirty="0">
                                  <a:latin typeface="Cambria Math"/>
                                  <a:ea typeface="Cambria Math"/>
                                </a:rPr>
                                <m:t>=1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pt-PT" sz="2000" dirty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441565"/>
                <a:ext cx="6264256" cy="5996963"/>
              </a:xfrm>
              <a:prstGeom prst="rect">
                <a:avLst/>
              </a:prstGeom>
              <a:blipFill rotWithShape="0">
                <a:blip r:embed="rId2"/>
                <a:stretch>
                  <a:fillRect l="-9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>
            <a:hlinkClick r:id="rId3" action="ppaction://hlinksldjump"/>
          </p:cNvPr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68650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561" y="442073"/>
                <a:ext cx="6552727" cy="58672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  <a:spcAft>
                    <a:spcPts val="600"/>
                  </a:spcAft>
                </a:pPr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 algn="just"/>
                <a:r>
                  <a:rPr lang="pt-PT" sz="2000" b="1" dirty="0">
                    <a:latin typeface="Cambria Math" charset="0"/>
                  </a:rPr>
                  <a:t>3.</a:t>
                </a:r>
                <a:r>
                  <a:rPr lang="pt-PT" sz="2000" dirty="0">
                    <a:latin typeface="Cambria Math" charset="0"/>
                  </a:rPr>
                  <a:t> Em </a:t>
                </a:r>
                <a14:m>
                  <m:oMath xmlns:m="http://schemas.openxmlformats.org/officeDocument/2006/math">
                    <m:d>
                      <m:dPr>
                        <m:begChr m:val="]"/>
                        <m:endChr m:val="["/>
                        <m:ctrlPr>
                          <a:rPr lang="pt-PT" sz="200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0, +</m:t>
                        </m:r>
                        <m:r>
                          <a:rPr lang="pt-PT" sz="2000" b="0" i="1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endParaRPr lang="pt-PT" sz="2000" dirty="0">
                  <a:latin typeface="Cambria Math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i="1">
                              <a:latin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pt-PT" sz="2000" b="0" i="1" smtClean="0">
                                      <a:latin typeface="Cambria Math" charset="0"/>
                                    </a:rPr>
                                  </m:ctrlPr>
                                </m:dPr>
                                <m:e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b="0" i="1" smtClean="0">
                                      <a:latin typeface="Cambria Math"/>
                                    </a:rPr>
                                    <m:t>+1</m:t>
                                  </m:r>
                                </m:e>
                              </m:d>
                            </m:den>
                          </m:f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</m:den>
                              </m:f>
                              <m:r>
                                <a:rPr lang="pt-PT" sz="2000" i="1">
                                  <a:latin typeface="Cambria Math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pt-PT" sz="2000" i="1">
                                      <a:latin typeface="Cambria Math" charset="0"/>
                                    </a:rPr>
                                  </m:ctrlPr>
                                </m:fPr>
                                <m:num>
                                  <m:r>
                                    <a:rPr lang="pt-PT" sz="2000" i="1">
                                      <a:latin typeface="Cambria Math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pt-PT" sz="20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pt-PT" sz="2000" i="1">
                                      <a:latin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  <m:r>
                            <a:rPr lang="pt-PT" sz="2000" i="1">
                              <a:latin typeface="Cambria Math"/>
                            </a:rPr>
                            <m:t>𝑑𝑥</m:t>
                          </m:r>
                        </m:e>
                      </m:nary>
                      <m:r>
                        <a:rPr lang="pt-PT" sz="2000" i="1">
                          <a:latin typeface="Cambria Math"/>
                        </a:rPr>
                        <m:t>=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  <a:ea typeface="Cambria Math"/>
                  </a:rPr>
                  <a:t>Como se pretende a primitiva nula em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=2</m:t>
                    </m:r>
                  </m:oMath>
                </a14:m>
                <a:r>
                  <a:rPr lang="pt-PT" sz="2000" dirty="0" smtClean="0">
                    <a:latin typeface="Cambria Math" charset="0"/>
                    <a:ea typeface="Cambria Math"/>
                  </a:rPr>
                  <a:t>, tem-se:</a:t>
                </a: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+1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b="1" i="0" smtClean="0">
                          <a:latin typeface="Cambria Math"/>
                        </a:rPr>
                        <m:t>=</m:t>
                      </m:r>
                      <m:r>
                        <a:rPr lang="pt-PT" sz="2000" b="0" i="0" smtClean="0">
                          <a:latin typeface="Cambria Math"/>
                        </a:rPr>
                        <m:t>0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e>
                      </m:func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  <a:ea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  <a:ea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  <a:ea typeface="Cambria Math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pt-PT" sz="2000" dirty="0" smtClean="0">
                    <a:latin typeface="Cambria Math" charset="0"/>
                  </a:rPr>
                  <a:t>Logo, a primitiva pretendida é:</a:t>
                </a:r>
              </a:p>
              <a:p>
                <a:pPr algn="just">
                  <a:spcBef>
                    <a:spcPts val="1200"/>
                  </a:spcBef>
                  <a:spcAft>
                    <a:spcPts val="6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𝐹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r>
                            <a:rPr lang="pt-PT" sz="2000" i="1"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pt-PT" sz="2000" i="1">
                          <a:latin typeface="Cambria Math"/>
                        </a:rPr>
                        <m:t>−</m:t>
                      </m:r>
                      <m:func>
                        <m:func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>
                              <a:latin typeface="Cambria Math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pt-PT" sz="2000" i="1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i="1" smtClean="0">
                                  <a:latin typeface="Cambria Math"/>
                                </a:rPr>
                                <m:t>+</m:t>
                              </m:r>
                              <m:r>
                                <a:rPr lang="pt-PT" sz="2000" i="1">
                                  <a:latin typeface="Cambria Math"/>
                                </a:rPr>
                                <m:t>1</m:t>
                              </m:r>
                            </m:e>
                          </m:d>
                        </m:e>
                      </m:func>
                      <m:r>
                        <a:rPr lang="pt-PT" sz="2000" i="1">
                          <a:latin typeface="Cambria Math"/>
                        </a:rPr>
                        <m:t>+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</m:den>
                          </m:f>
                        </m:e>
                      </m:func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pt-PT" sz="2000" b="0" i="0" smtClean="0">
                              <a:latin typeface="Cambria Math"/>
                            </a:rPr>
                            <m:t>ln</m:t>
                          </m:r>
                        </m:fName>
                        <m:e>
                          <m:f>
                            <m:f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fPr>
                            <m:num>
                              <m:r>
                                <a:rPr lang="pt-PT" sz="2000" b="0" i="1" smtClean="0">
                                  <a:latin typeface="Cambria Math"/>
                                </a:rPr>
                                <m:t>3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pt-PT" sz="2000" b="0" i="1" smtClean="0">
                                  <a:latin typeface="Cambria Math"/>
                                </a:rPr>
                                <m:t>2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+2</m:t>
                              </m:r>
                            </m:den>
                          </m:f>
                        </m:e>
                      </m:func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1" y="442073"/>
                <a:ext cx="6552727" cy="5867247"/>
              </a:xfrm>
              <a:prstGeom prst="rect">
                <a:avLst/>
              </a:prstGeom>
              <a:blipFill rotWithShape="0">
                <a:blip r:embed="rId2"/>
                <a:stretch>
                  <a:fillRect l="-93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034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2000" y="360000"/>
            <a:ext cx="8280000" cy="1143000"/>
          </a:xfrm>
        </p:spPr>
        <p:txBody>
          <a:bodyPr>
            <a:normAutofit/>
          </a:bodyPr>
          <a:lstStyle/>
          <a:p>
            <a:r>
              <a:rPr lang="pt-PT" sz="3200" b="1" dirty="0" smtClean="0"/>
              <a:t>Questão 4</a:t>
            </a:r>
            <a:endParaRPr lang="pt-P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ângulo 5"/>
              <p:cNvSpPr/>
              <p:nvPr/>
            </p:nvSpPr>
            <p:spPr>
              <a:xfrm>
                <a:off x="612000" y="1548000"/>
                <a:ext cx="7560400" cy="33239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>
                    <a:latin typeface="Cambria Math" charset="0"/>
                  </a:rPr>
                  <a:t>Um ponto material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desloca-se na reta numérica, estando, em cada </a:t>
                </a:r>
                <a:r>
                  <a:rPr lang="pt-PT" sz="2000" dirty="0" smtClean="0">
                    <a:latin typeface="Cambria Math" charset="0"/>
                  </a:rPr>
                  <a:t>instante,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≥0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sendo o tempo medido em segundos, submetido à aceleração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𝑎</m:t>
                    </m:r>
                    <m:d>
                      <m:dPr>
                        <m:ctrlPr>
                          <a:rPr lang="pt-PT" sz="2000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>
                    <a:latin typeface="Cambria Math" charset="0"/>
                  </a:rPr>
                  <a:t> igual a 4 unidades de comprimento por segundo quadrado. Calcule a posição que ocupa 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=10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sabendo 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 encontra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na origem e que a velocidade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é,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=5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de 10 unidades de comprimento por segundo, no sentido positivo.</a:t>
                </a:r>
              </a:p>
            </p:txBody>
          </p:sp>
        </mc:Choice>
        <mc:Fallback xmlns="">
          <p:sp>
            <p:nvSpPr>
              <p:cNvPr id="6" name="Rectângulo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000" y="1548000"/>
                <a:ext cx="7560400" cy="3323987"/>
              </a:xfrm>
              <a:prstGeom prst="rect">
                <a:avLst/>
              </a:prstGeom>
              <a:blipFill rotWithShape="0">
                <a:blip r:embed="rId2"/>
                <a:stretch>
                  <a:fillRect l="-806" r="-1289" b="-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tângulo 6"/>
          <p:cNvSpPr/>
          <p:nvPr/>
        </p:nvSpPr>
        <p:spPr>
          <a:xfrm>
            <a:off x="5940152" y="4365104"/>
            <a:ext cx="12957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rId3" action="ppaction://hlinksldjump"/>
              </a:rPr>
              <a:t>Resolução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366070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465481"/>
                <a:ext cx="6840321" cy="57470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b="1" u="sng" dirty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 </a:t>
                </a:r>
                <a:endParaRPr lang="pt-PT" sz="2000" b="1" u="sng" dirty="0" smtClean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endParaRPr lang="pt-PT" sz="2000" b="1" u="sng" dirty="0">
                  <a:solidFill>
                    <a:schemeClr val="accent1">
                      <a:lumMod val="75000"/>
                    </a:schemeClr>
                  </a:solidFill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6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</a:t>
                </a:r>
                <a:r>
                  <a:rPr lang="pt-PT" sz="2000" dirty="0" smtClean="0">
                    <a:latin typeface="Cambria Math" charset="0"/>
                  </a:rPr>
                  <a:t> Sendo</a:t>
                </a:r>
              </a:p>
              <a:p>
                <a:pPr>
                  <a:spcBef>
                    <a:spcPts val="600"/>
                  </a:spcBef>
                  <a:spcAft>
                    <a:spcPts val="12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=4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>
                    <a:latin typeface="Cambria Math" charset="0"/>
                  </a:rPr>
                  <a:t>e</a:t>
                </a:r>
                <a:r>
                  <a:rPr lang="pt-PT" sz="2000" dirty="0" smtClean="0">
                    <a:latin typeface="Cambria Math" charset="0"/>
                  </a:rPr>
                  <a:t>ntão a velocidade do ponto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 dada em cada instante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𝑡</m:t>
                    </m:r>
                    <m:r>
                      <a:rPr lang="pt-PT" sz="2000" b="0" i="1" smtClean="0">
                        <a:latin typeface="Cambria Math"/>
                        <a:ea typeface="Cambria Math"/>
                      </a:rPr>
                      <m:t>≥0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em unidades de comprimento por segundo por: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4</m:t>
                          </m:r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𝑑𝑡</m:t>
                      </m:r>
                      <m:r>
                        <a:rPr lang="pt-PT" sz="2000" b="0" i="1" smtClean="0">
                          <a:latin typeface="Cambria Math"/>
                        </a:rPr>
                        <m:t>=4</m:t>
                      </m:r>
                      <m:r>
                        <a:rPr lang="pt-PT" sz="2000" b="0" i="1" smtClean="0">
                          <a:latin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r>
                        <a:rPr lang="pt-PT" sz="2000" b="0" i="1" smtClean="0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Como a </a:t>
                </a:r>
                <a:r>
                  <a:rPr lang="pt-PT" sz="2000" dirty="0">
                    <a:latin typeface="Cambria Math" charset="0"/>
                  </a:rPr>
                  <a:t>velocidade de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é,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=5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, de 10 unidades de comprimento por </a:t>
                </a:r>
                <a:r>
                  <a:rPr lang="pt-PT" sz="2000" dirty="0" smtClean="0">
                    <a:latin typeface="Cambria Math" charset="0"/>
                  </a:rPr>
                  <a:t>segundo </a:t>
                </a:r>
                <a:r>
                  <a:rPr lang="pt-PT" sz="2000" dirty="0">
                    <a:latin typeface="Cambria Math" charset="0"/>
                  </a:rPr>
                  <a:t>no sentido </a:t>
                </a:r>
                <a:r>
                  <a:rPr lang="pt-PT" sz="2000" dirty="0" smtClean="0">
                    <a:latin typeface="Cambria Math" charset="0"/>
                  </a:rPr>
                  <a:t>positivo, tem-se: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5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10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i="1">
                          <a:latin typeface="Cambria Math"/>
                        </a:rPr>
                        <m:t>4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5</m:t>
                      </m:r>
                      <m:r>
                        <a:rPr lang="pt-PT" sz="2000" i="1">
                          <a:latin typeface="Cambria Math"/>
                        </a:rPr>
                        <m:t>+</m:t>
                      </m:r>
                      <m:r>
                        <a:rPr lang="pt-PT" sz="2000" i="1">
                          <a:latin typeface="Cambria Math"/>
                        </a:rPr>
                        <m:t>𝑐</m:t>
                      </m:r>
                      <m:r>
                        <a:rPr lang="pt-PT" sz="2000" b="0" i="1" smtClean="0">
                          <a:latin typeface="Cambria Math"/>
                        </a:rPr>
                        <m:t>=10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=−10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𝑣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=4</m:t>
                      </m:r>
                      <m:r>
                        <a:rPr lang="pt-PT" sz="2000" i="1">
                          <a:latin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</a:rPr>
                        <m:t>−10</m:t>
                      </m:r>
                    </m:oMath>
                  </m:oMathPara>
                </a14:m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465481"/>
                <a:ext cx="6840321" cy="5747086"/>
              </a:xfrm>
              <a:prstGeom prst="rect">
                <a:avLst/>
              </a:prstGeom>
              <a:blipFill rotWithShape="0">
                <a:blip r:embed="rId2"/>
                <a:stretch>
                  <a:fillRect l="-8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tângulo 5">
            <a:hlinkClick r:id="rId3" action="ppaction://hlinksldjump"/>
          </p:cNvPr>
          <p:cNvSpPr/>
          <p:nvPr/>
        </p:nvSpPr>
        <p:spPr>
          <a:xfrm>
            <a:off x="7200000" y="5580000"/>
            <a:ext cx="12795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u="sng" dirty="0" smtClean="0">
                <a:solidFill>
                  <a:schemeClr val="accent1">
                    <a:lumMod val="75000"/>
                  </a:schemeClr>
                </a:solidFill>
                <a:latin typeface="Cambria Math" charset="0"/>
                <a:hlinkClick r:id="" action="ppaction://hlinkshowjump?jump=nextslide"/>
              </a:rPr>
              <a:t>Continuar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965801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ângulo 8"/>
              <p:cNvSpPr/>
              <p:nvPr/>
            </p:nvSpPr>
            <p:spPr>
              <a:xfrm>
                <a:off x="611999" y="475353"/>
                <a:ext cx="7416385" cy="58240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pt-PT" sz="2000" b="1" u="sng" dirty="0" smtClean="0">
                    <a:solidFill>
                      <a:schemeClr val="accent1">
                        <a:lumMod val="75000"/>
                      </a:schemeClr>
                    </a:solidFill>
                    <a:latin typeface="Cambria Math" charset="0"/>
                  </a:rPr>
                  <a:t>Resolução</a:t>
                </a:r>
              </a:p>
              <a:p>
                <a:pPr algn="just">
                  <a:lnSpc>
                    <a:spcPct val="150000"/>
                  </a:lnSpc>
                </a:pPr>
                <a:endParaRPr lang="pt-PT" sz="2000" dirty="0" smtClean="0">
                  <a:latin typeface="Cambria Math" charset="0"/>
                </a:endParaRPr>
              </a:p>
              <a:p>
                <a:pPr algn="just">
                  <a:spcAft>
                    <a:spcPts val="1200"/>
                  </a:spcAft>
                </a:pPr>
                <a:r>
                  <a:rPr lang="pt-PT" sz="2000" b="1" dirty="0" smtClean="0">
                    <a:latin typeface="Cambria Math" charset="0"/>
                  </a:rPr>
                  <a:t>4.</a:t>
                </a:r>
                <a:r>
                  <a:rPr lang="pt-PT" sz="2000" dirty="0" smtClean="0">
                    <a:latin typeface="Cambria Math" charset="0"/>
                  </a:rPr>
                  <a:t> Assim, a posição do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é dada em cada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  <a:ea typeface="Cambria Math"/>
                      </a:rPr>
                      <m:t>≥0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em unidades de comprimento </a:t>
                </a:r>
                <a:r>
                  <a:rPr lang="pt-PT" sz="2000" dirty="0" smtClean="0">
                    <a:latin typeface="Cambria Math" charset="0"/>
                  </a:rPr>
                  <a:t>por:</a:t>
                </a:r>
                <a:endParaRPr lang="pt-PT" sz="2000" dirty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b="0" i="1" smtClean="0">
                          <a:latin typeface="Cambria Math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naryPr>
                        <m:sub/>
                        <m:sup/>
                        <m:e>
                          <m:d>
                            <m:dPr>
                              <m:ctrlPr>
                                <a:rPr lang="pt-PT" sz="2000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pt-PT" sz="2000" b="0" i="1" smtClean="0">
                                  <a:latin typeface="Cambria Math"/>
                                </a:rPr>
                                <m:t>4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𝑡</m:t>
                              </m:r>
                              <m:r>
                                <a:rPr lang="pt-PT" sz="2000" b="0" i="1" smtClean="0">
                                  <a:latin typeface="Cambria Math"/>
                                </a:rPr>
                                <m:t>−10</m:t>
                              </m:r>
                            </m:e>
                          </m:d>
                        </m:e>
                      </m:nary>
                      <m:r>
                        <a:rPr lang="pt-PT" sz="2000" b="0" i="1" smtClean="0">
                          <a:latin typeface="Cambria Math"/>
                        </a:rPr>
                        <m:t>𝑑𝑡</m:t>
                      </m:r>
                      <m:r>
                        <a:rPr lang="pt-PT" sz="2000" b="0" i="1" smtClean="0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pt-PT" sz="2000" b="0" i="1" smtClean="0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pt-PT" sz="20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b="0" i="1" smtClean="0">
                          <a:latin typeface="Cambria Math"/>
                        </a:rPr>
                        <m:t>−10</m:t>
                      </m:r>
                      <m:r>
                        <a:rPr lang="pt-PT" sz="2000" b="0" i="1" smtClean="0">
                          <a:latin typeface="Cambria Math"/>
                        </a:rPr>
                        <m:t>𝑡</m:t>
                      </m:r>
                      <m:r>
                        <a:rPr lang="pt-PT" sz="2000" b="0" i="1" smtClean="0">
                          <a:latin typeface="Cambria Math"/>
                        </a:rPr>
                        <m:t>+</m:t>
                      </m:r>
                      <m:r>
                        <a:rPr lang="pt-PT" sz="2000" b="0" i="1" smtClean="0">
                          <a:latin typeface="Cambria Math"/>
                        </a:rPr>
                        <m:t>𝑘</m:t>
                      </m:r>
                      <m:r>
                        <a:rPr lang="pt-PT" sz="2000" b="0" i="1" smtClean="0">
                          <a:latin typeface="Cambria Math"/>
                        </a:rPr>
                        <m:t>, </m:t>
                      </m:r>
                      <m:r>
                        <a:rPr lang="pt-PT" sz="2000" b="0" i="1" smtClean="0">
                          <a:latin typeface="Cambria Math"/>
                        </a:rPr>
                        <m:t>𝑘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pt-PT" sz="2000">
                          <a:latin typeface="Cambria Math" charset="0"/>
                          <a:ea typeface="Cambria Math"/>
                        </a:rPr>
                        <m:t>IR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Sabendo-se </a:t>
                </a:r>
                <a:r>
                  <a:rPr lang="pt-PT" sz="2000" dirty="0">
                    <a:latin typeface="Cambria Math" charset="0"/>
                  </a:rPr>
                  <a:t>que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se encontra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na </a:t>
                </a:r>
                <a:r>
                  <a:rPr lang="pt-PT" sz="2000" dirty="0" smtClean="0">
                    <a:latin typeface="Cambria Math" charset="0"/>
                  </a:rPr>
                  <a:t>origem, tem-se: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0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</m:t>
                      </m:r>
                      <m:r>
                        <a:rPr lang="pt-PT" sz="2000" b="0" i="1" smtClean="0">
                          <a:latin typeface="Cambria Math"/>
                        </a:rPr>
                        <m:t>0</m:t>
                      </m:r>
                      <m:r>
                        <a:rPr lang="pt-PT" sz="2000" i="1" dirty="0">
                          <a:latin typeface="Cambria Math"/>
                          <a:ea typeface="Cambria Math"/>
                        </a:rPr>
                        <m:t>⇔</m:t>
                      </m:r>
                      <m:r>
                        <a:rPr lang="pt-PT" sz="2000" b="0" i="1" dirty="0" smtClean="0">
                          <a:latin typeface="Cambria Math"/>
                          <a:ea typeface="Cambria Math"/>
                        </a:rPr>
                        <m:t>𝑘</m:t>
                      </m:r>
                      <m:r>
                        <a:rPr lang="pt-PT" sz="20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Logo,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=2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i="1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−10</m:t>
                      </m:r>
                      <m:r>
                        <a:rPr lang="pt-PT" sz="2000" i="1">
                          <a:latin typeface="Cambria Math"/>
                        </a:rPr>
                        <m:t>𝑡</m:t>
                      </m:r>
                      <m:r>
                        <a:rPr lang="pt-PT" sz="2000" b="0" i="0" smtClean="0">
                          <a:latin typeface="Cambria Math"/>
                        </a:rPr>
                        <m:t>.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Portanto, </a:t>
                </a:r>
                <a:r>
                  <a:rPr lang="pt-PT" sz="2000" dirty="0">
                    <a:latin typeface="Cambria Math" charset="0"/>
                  </a:rPr>
                  <a:t>a posição que ocupa o ponto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𝑃</m:t>
                    </m:r>
                  </m:oMath>
                </a14:m>
                <a:r>
                  <a:rPr lang="pt-PT" sz="2000" dirty="0">
                    <a:latin typeface="Cambria Math" charset="0"/>
                  </a:rPr>
                  <a:t> no instante 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𝑡</m:t>
                    </m:r>
                    <m:r>
                      <a:rPr lang="pt-PT" sz="2000" i="1">
                        <a:latin typeface="Cambria Math"/>
                      </a:rPr>
                      <m:t>=10</m:t>
                    </m:r>
                  </m:oMath>
                </a14:m>
                <a:r>
                  <a:rPr lang="pt-PT" sz="2000" dirty="0" smtClean="0">
                    <a:latin typeface="Cambria Math" charset="0"/>
                  </a:rPr>
                  <a:t> é</a:t>
                </a:r>
              </a:p>
              <a:p>
                <a:pPr algn="just"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i="1">
                          <a:latin typeface="Cambria Math"/>
                        </a:rPr>
                        <m:t>𝑝</m:t>
                      </m:r>
                      <m:d>
                        <m:d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10</m:t>
                          </m:r>
                        </m:e>
                      </m:d>
                      <m:r>
                        <a:rPr lang="pt-PT" sz="2000" i="1">
                          <a:latin typeface="Cambria Math"/>
                        </a:rPr>
                        <m:t>=2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sSup>
                        <m:sSupPr>
                          <m:ctrlPr>
                            <a:rPr lang="pt-PT" sz="2000" i="1">
                              <a:latin typeface="Cambria Math" charset="0"/>
                            </a:rPr>
                          </m:ctrlPr>
                        </m:sSupPr>
                        <m:e>
                          <m:r>
                            <a:rPr lang="pt-PT" sz="2000" b="0" i="1" smtClean="0">
                              <a:latin typeface="Cambria Math"/>
                            </a:rPr>
                            <m:t>10</m:t>
                          </m:r>
                        </m:e>
                        <m:sup>
                          <m:r>
                            <a:rPr lang="pt-PT" sz="2000" i="1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pt-PT" sz="2000" i="1">
                          <a:latin typeface="Cambria Math"/>
                        </a:rPr>
                        <m:t>−10</m:t>
                      </m:r>
                      <m:r>
                        <a:rPr lang="pt-PT" sz="200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pt-PT" sz="2000" b="0" i="1" smtClean="0">
                          <a:latin typeface="Cambria Math"/>
                          <a:ea typeface="Cambria Math"/>
                        </a:rPr>
                        <m:t>10=100</m:t>
                      </m:r>
                    </m:oMath>
                  </m:oMathPara>
                </a14:m>
                <a:endParaRPr lang="pt-PT" sz="2000" dirty="0" smtClean="0">
                  <a:latin typeface="Cambria Math" charset="0"/>
                  <a:ea typeface="Cambria Math"/>
                </a:endParaRPr>
              </a:p>
              <a:p>
                <a:pPr algn="just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pt-PT" sz="2000" dirty="0" smtClean="0">
                    <a:latin typeface="Cambria Math" charset="0"/>
                  </a:rPr>
                  <a:t>unidades de comprimento.</a:t>
                </a:r>
                <a:endParaRPr lang="pt-PT" sz="2000" dirty="0">
                  <a:latin typeface="Cambria Math" charset="0"/>
                </a:endParaRPr>
              </a:p>
            </p:txBody>
          </p:sp>
        </mc:Choice>
        <mc:Fallback>
          <p:sp>
            <p:nvSpPr>
              <p:cNvPr id="9" name="Rectângulo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999" y="475353"/>
                <a:ext cx="7416385" cy="5824030"/>
              </a:xfrm>
              <a:prstGeom prst="rect">
                <a:avLst/>
              </a:prstGeom>
              <a:blipFill rotWithShape="0">
                <a:blip r:embed="rId2"/>
                <a:stretch>
                  <a:fillRect l="-822" r="-822" b="-942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1688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2187</TotalTime>
  <Words>1441</Words>
  <Application>Microsoft Macintosh PowerPoint</Application>
  <PresentationFormat>Apresentação no Ecrã (4:3)</PresentationFormat>
  <Paragraphs>163</Paragraphs>
  <Slides>25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25</vt:i4>
      </vt:variant>
    </vt:vector>
  </HeadingPairs>
  <TitlesOfParts>
    <vt:vector size="29" baseType="lpstr">
      <vt:lpstr>Calibri</vt:lpstr>
      <vt:lpstr>Cambria Math</vt:lpstr>
      <vt:lpstr>Arial</vt:lpstr>
      <vt:lpstr>Office Theme</vt:lpstr>
      <vt:lpstr>Primitivas e  cálculo integral</vt:lpstr>
      <vt:lpstr>Apresentação do PowerPoint</vt:lpstr>
      <vt:lpstr>Questão 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Questão 2</vt:lpstr>
      <vt:lpstr>Apresentação do PowerPoint</vt:lpstr>
      <vt:lpstr>Apresentação do PowerPoint</vt:lpstr>
      <vt:lpstr>Questão 3</vt:lpstr>
      <vt:lpstr>Apresentação do PowerPoint</vt:lpstr>
      <vt:lpstr>Apresentação do PowerPoint</vt:lpstr>
      <vt:lpstr>Questão 4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15.0035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Lógica e Teoria dos Conjuntos</dc:title>
  <dc:creator>Rui</dc:creator>
  <cp:lastModifiedBy>Nuno Manoel</cp:lastModifiedBy>
  <cp:revision>143</cp:revision>
  <dcterms:created xsi:type="dcterms:W3CDTF">2014-11-16T14:55:38Z</dcterms:created>
  <dcterms:modified xsi:type="dcterms:W3CDTF">2017-06-27T14:39:32Z</dcterms:modified>
</cp:coreProperties>
</file>