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309" r:id="rId4"/>
    <p:sldId id="319" r:id="rId5"/>
    <p:sldId id="316" r:id="rId6"/>
    <p:sldId id="320" r:id="rId7"/>
    <p:sldId id="321" r:id="rId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3" autoAdjust="0"/>
    <p:restoredTop sz="94692"/>
  </p:normalViewPr>
  <p:slideViewPr>
    <p:cSldViewPr>
      <p:cViewPr varScale="1">
        <p:scale>
          <a:sx n="153" d="100"/>
          <a:sy n="153" d="100"/>
        </p:scale>
        <p:origin x="153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760439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Cambria Math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b="0" i="0" kern="1200">
          <a:solidFill>
            <a:schemeClr val="tx1"/>
          </a:solidFill>
          <a:latin typeface="Cambria Math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Cambria Math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b="0" i="0" kern="1200">
          <a:solidFill>
            <a:schemeClr val="tx1"/>
          </a:solidFill>
          <a:latin typeface="Cambria Math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>
                <a:solidFill>
                  <a:schemeClr val="bg1"/>
                </a:solidFill>
              </a:rPr>
              <a:t>Primitivas e </a:t>
            </a:r>
            <a:r>
              <a:rPr lang="pt-PT" sz="4400" b="1" dirty="0" smtClean="0">
                <a:solidFill>
                  <a:schemeClr val="bg1"/>
                </a:solidFill>
              </a:rPr>
              <a:t/>
            </a:r>
            <a:br>
              <a:rPr lang="pt-PT" sz="4400" b="1" dirty="0" smtClean="0">
                <a:solidFill>
                  <a:schemeClr val="bg1"/>
                </a:solidFill>
              </a:rPr>
            </a:br>
            <a:r>
              <a:rPr lang="pt-PT" sz="4400" b="1" dirty="0" smtClean="0">
                <a:solidFill>
                  <a:schemeClr val="bg1"/>
                </a:solidFill>
              </a:rPr>
              <a:t>cálculo </a:t>
            </a:r>
            <a:r>
              <a:rPr lang="pt-PT" sz="4400" b="1" dirty="0">
                <a:solidFill>
                  <a:schemeClr val="bg1"/>
                </a:solidFill>
              </a:rPr>
              <a:t>i</a:t>
            </a:r>
            <a:r>
              <a:rPr lang="pt-PT" sz="4400" b="1" dirty="0" smtClean="0">
                <a:solidFill>
                  <a:schemeClr val="bg1"/>
                </a:solidFill>
              </a:rPr>
              <a:t>ntegral</a:t>
            </a:r>
            <a:endParaRPr lang="pt-PT" sz="4400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818062"/>
            <a:ext cx="6858000" cy="1051098"/>
          </a:xfrm>
        </p:spPr>
        <p:txBody>
          <a:bodyPr>
            <a:normAutofit/>
          </a:bodyPr>
          <a:lstStyle/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Primitivas</a:t>
            </a:r>
          </a:p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O essencial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Noção de primitiva</a:t>
            </a:r>
            <a:endParaRPr lang="pt-PT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6984336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Dada uma função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real definida num intervalo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:r>
                  <a:rPr lang="pt-PT" sz="2000" dirty="0">
                    <a:latin typeface="Cambria Math" charset="0"/>
                  </a:rPr>
                  <a:t>designa-se por função primitiva </a:t>
                </a:r>
                <a:r>
                  <a:rPr lang="pt-PT" sz="2000" dirty="0" smtClean="0">
                    <a:latin typeface="Cambria Math" charset="0"/>
                  </a:rPr>
                  <a:t>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</a:t>
                </a:r>
                <a:r>
                  <a:rPr lang="pt-PT" sz="2000" dirty="0" smtClean="0">
                    <a:latin typeface="Cambria Math" charset="0"/>
                  </a:rPr>
                  <a:t>em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qualquer </a:t>
                </a:r>
                <a:r>
                  <a:rPr lang="pt-PT" sz="2000" dirty="0">
                    <a:latin typeface="Cambria Math" charset="0"/>
                  </a:rPr>
                  <a:t>função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diferenciável </a:t>
                </a:r>
                <a:r>
                  <a:rPr lang="pt-PT" sz="2000" dirty="0">
                    <a:latin typeface="Cambria Math" charset="0"/>
                  </a:rPr>
                  <a:t>em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 </a:t>
                </a:r>
                <a:r>
                  <a:rPr lang="pt-PT" sz="2000" dirty="0">
                    <a:latin typeface="Cambria Math" charset="0"/>
                  </a:rPr>
                  <a:t>tal que</a:t>
                </a:r>
                <a:r>
                  <a:rPr lang="pt-PT" sz="2000" dirty="0" smtClean="0">
                    <a:latin typeface="Cambria Math" charset="0"/>
                  </a:rPr>
                  <a:t>: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sSup>
                        <m:sSup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6984336" cy="1938992"/>
              </a:xfrm>
              <a:prstGeom prst="rect">
                <a:avLst/>
              </a:prstGeom>
              <a:blipFill rotWithShape="0">
                <a:blip r:embed="rId2"/>
                <a:stretch>
                  <a:fillRect l="-873" r="-13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Função primitivável</a:t>
            </a:r>
            <a:endParaRPr lang="pt-PT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200360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Uma função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designa-se  por primitivável num intervalo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quando </a:t>
                </a:r>
                <a:r>
                  <a:rPr lang="pt-PT" sz="2000" dirty="0">
                    <a:latin typeface="Cambria Math" charset="0"/>
                  </a:rPr>
                  <a:t>admite uma primitiva nesse </a:t>
                </a:r>
                <a:r>
                  <a:rPr lang="pt-PT" sz="2000" dirty="0" smtClean="0">
                    <a:latin typeface="Cambria Math" charset="0"/>
                  </a:rPr>
                  <a:t>intervalo.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Dada </a:t>
                </a:r>
                <a:r>
                  <a:rPr lang="pt-PT" sz="2000" dirty="0">
                    <a:latin typeface="Cambria Math" charset="0"/>
                  </a:rPr>
                  <a:t>uma função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primitivável num intervalo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:r>
                  <a:rPr lang="pt-PT" sz="2000" dirty="0">
                    <a:latin typeface="Cambria Math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duas </a:t>
                </a:r>
                <a:r>
                  <a:rPr lang="pt-PT" sz="2000" dirty="0">
                    <a:latin typeface="Cambria Math" charset="0"/>
                  </a:rPr>
                  <a:t>primitivas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nesse intervalo,  a função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é </a:t>
                </a:r>
                <a:r>
                  <a:rPr lang="pt-PT" sz="2000" dirty="0">
                    <a:latin typeface="Cambria Math" charset="0"/>
                  </a:rPr>
                  <a:t>constante em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200360" cy="1938992"/>
              </a:xfrm>
              <a:prstGeom prst="rect">
                <a:avLst/>
              </a:prstGeom>
              <a:blipFill rotWithShape="0">
                <a:blip r:embed="rId2"/>
                <a:stretch>
                  <a:fillRect l="-846" r="-338" b="-15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221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Primitiva geral de uma função</a:t>
            </a:r>
            <a:endParaRPr lang="pt-PT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6912328" cy="39282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Dada uma função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primitivável num </a:t>
                </a:r>
                <a:r>
                  <a:rPr lang="pt-PT" sz="2000" dirty="0" smtClean="0">
                    <a:latin typeface="Cambria Math" charset="0"/>
                  </a:rPr>
                  <a:t>intervalo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 </a:t>
                </a:r>
                <a:r>
                  <a:rPr lang="pt-PT" sz="2000" dirty="0">
                    <a:latin typeface="Cambria Math" charset="0"/>
                  </a:rPr>
                  <a:t>então, as primitivas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nesse intervalo são as funções definidas pela </a:t>
                </a:r>
                <a:r>
                  <a:rPr lang="pt-PT" sz="2000" dirty="0" smtClean="0">
                    <a:latin typeface="Cambria Math" charset="0"/>
                  </a:rPr>
                  <a:t>expressão</a:t>
                </a: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  <a:ea typeface="Cambria Math"/>
                      </a:rPr>
                      <m:t>IR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em </a:t>
                </a:r>
                <a:r>
                  <a:rPr lang="pt-PT" sz="2000" dirty="0">
                    <a:latin typeface="Cambria Math" charset="0"/>
                  </a:rPr>
                  <a:t>que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é </a:t>
                </a:r>
                <a:r>
                  <a:rPr lang="pt-PT" sz="2000" dirty="0">
                    <a:latin typeface="Cambria Math" charset="0"/>
                  </a:rPr>
                  <a:t>uma primitiva qualquer </a:t>
                </a:r>
                <a:r>
                  <a:rPr lang="pt-PT" sz="2000" dirty="0" smtClean="0">
                    <a:latin typeface="Cambria Math" charset="0"/>
                  </a:rPr>
                  <a:t>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em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 </a:t>
                </a:r>
                <a:endParaRPr lang="pt-PT" sz="2000" dirty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Esta </a:t>
                </a:r>
                <a:r>
                  <a:rPr lang="pt-PT" sz="2000" dirty="0">
                    <a:latin typeface="Cambria Math" charset="0"/>
                  </a:rPr>
                  <a:t>expressão representa-se por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𝑃𝑓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ou por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:r>
                  <a:rPr lang="pt-PT" sz="2000" dirty="0">
                    <a:latin typeface="Cambria Math" charset="0"/>
                  </a:rPr>
                  <a:t>ou seja</a:t>
                </a:r>
                <a:r>
                  <a:rPr lang="pt-PT" sz="2000" dirty="0" smtClean="0">
                    <a:latin typeface="Cambria Math" charset="0"/>
                  </a:rPr>
                  <a:t>,</a:t>
                </a:r>
                <a:endParaRPr lang="pt-PT" sz="2000" b="0" i="1" dirty="0" smtClean="0">
                  <a:latin typeface="Cambria Math" panose="02040503050406030204" pitchFamily="18" charset="0"/>
                </a:endParaRPr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𝑃𝑓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pt-PT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  <a:ea typeface="Cambria Math"/>
                      </a:rPr>
                      <m:t>IR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ou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pt-PT" sz="2000" i="1">
                            <a:latin typeface="Cambria Math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  <a:ea typeface="Cambria Math"/>
                      </a:rPr>
                      <m:t>IR</m:t>
                    </m:r>
                    <m:r>
                      <m:rPr>
                        <m:nor/>
                      </m:rPr>
                      <a:rPr lang="pt-PT" sz="2000" dirty="0">
                        <a:latin typeface="Cambria Math" charset="0"/>
                      </a:rPr>
                      <m:t>,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e a </a:t>
                </a:r>
                <a:r>
                  <a:rPr lang="pt-PT" sz="2000" dirty="0" smtClean="0">
                    <a:latin typeface="Cambria Math" charset="0"/>
                  </a:rPr>
                  <a:t>constante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designa-se por constante de primitivação</a:t>
                </a: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6912328" cy="3928255"/>
              </a:xfrm>
              <a:prstGeom prst="rect">
                <a:avLst/>
              </a:prstGeom>
              <a:blipFill rotWithShape="0">
                <a:blip r:embed="rId2"/>
                <a:stretch>
                  <a:fillRect l="-882" r="-176" b="-869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977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Propriedades</a:t>
            </a:r>
            <a:endParaRPr lang="pt-PT" sz="32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632408" cy="9585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Dados um intervalo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  <a:ea typeface="Cambria Math"/>
                      </a:rPr>
                      <m:t>IR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e </a:t>
                </a:r>
                <a:r>
                  <a:rPr lang="pt-PT" sz="2000" dirty="0">
                    <a:latin typeface="Cambria Math" charset="0"/>
                  </a:rPr>
                  <a:t>uma função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primitivável </a:t>
                </a:r>
                <a:r>
                  <a:rPr lang="pt-PT" sz="2000" dirty="0" smtClean="0">
                    <a:latin typeface="Cambria Math" charset="0"/>
                  </a:rPr>
                  <a:t>em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 </a:t>
                </a:r>
                <a:r>
                  <a:rPr lang="pt-PT" sz="2000" dirty="0">
                    <a:latin typeface="Cambria Math" charset="0"/>
                  </a:rPr>
                  <a:t>existe uma única </a:t>
                </a:r>
                <a:r>
                  <a:rPr lang="pt-PT" sz="2000" dirty="0" smtClean="0">
                    <a:latin typeface="Cambria Math" charset="0"/>
                  </a:rPr>
                  <a:t>primitiva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em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 </a:t>
                </a:r>
                <a:r>
                  <a:rPr lang="pt-PT" sz="2000" dirty="0">
                    <a:latin typeface="Cambria Math" charset="0"/>
                  </a:rPr>
                  <a:t>tal que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632408" cy="958596"/>
              </a:xfrm>
              <a:prstGeom prst="rect">
                <a:avLst/>
              </a:prstGeom>
              <a:blipFill rotWithShape="0">
                <a:blip r:embed="rId2"/>
                <a:stretch>
                  <a:fillRect l="-799" r="-2157" b="-1019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607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b="1" dirty="0" smtClean="0"/>
              <a:t>Funções de referência para primitivação</a:t>
            </a:r>
            <a:endParaRPr lang="pt-PT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8280000" cy="42993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a:rPr lang="pt-PT" sz="2000" b="0" i="1" smtClean="0">
                        <a:latin typeface="Cambria Math" charset="0"/>
                      </a:rPr>
                      <m:t>,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donde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1=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  <a:ea typeface="Cambria Math"/>
                      </a:rPr>
                      <m:t>IR</m:t>
                    </m:r>
                  </m:oMath>
                </a14:m>
                <a:endParaRPr lang="pt-PT" sz="2000" dirty="0" smtClean="0">
                  <a:latin typeface="Cambria Math" charset="0"/>
                  <a:ea typeface="Cambria Math" panose="02040503050406030204" pitchFamily="18" charset="0"/>
                </a:endParaRPr>
              </a:p>
              <a:p>
                <a:pPr marL="342900" indent="-342900" algn="just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pt-PT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sSup>
                      <m:sSup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pt-PT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  <a:ea typeface="Cambria Math"/>
                      </a:rPr>
                      <m:t>IR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\</m:t>
                    </m:r>
                    <m:d>
                      <m:dPr>
                        <m:begChr m:val="{"/>
                        <m:endChr m:val="}"/>
                        <m:ctrlPr>
                          <a:rPr lang="pt-PT" sz="2000" b="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−1, 0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, donde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𝑃</m:t>
                    </m:r>
                    <m:sSup>
                      <m:sSup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pt-PT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sup>
                    </m:sSup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PT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den>
                    </m:f>
                    <m:sSup>
                      <m:sSup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pt-PT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sup>
                    </m:sSup>
                    <m:r>
                      <a:rPr lang="pt-PT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  <a:ea typeface="Cambria Math"/>
                      </a:rPr>
                      <m:t>IR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marL="342900" indent="-342900" algn="just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pt-PT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pt-PT" sz="2000" dirty="0" smtClean="0">
                    <a:latin typeface="Cambria Math" charset="0"/>
                  </a:rPr>
                  <a:t>,</a:t>
                </a:r>
                <a:r>
                  <a:rPr lang="pt-PT" sz="2000" dirty="0">
                    <a:latin typeface="Cambria Math" charset="0"/>
                  </a:rPr>
                  <a:t> donde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𝑃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pt-PT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  <a:ea typeface="Cambria Math"/>
                      </a:rPr>
                      <m:t>IR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marL="342900" indent="-342900" algn="just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pt-PT" sz="2000" b="0" i="1" smtClean="0">
                                    <a:latin typeface="Cambria Math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pt-PT" sz="2000" b="0" i="0" smtClean="0"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</m:fName>
                              <m:e>
                                <m:r>
                                  <a:rPr lang="pt-PT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func>
                          </m:e>
                        </m:d>
                      </m:e>
                      <m:sup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:r>
                  <a:rPr lang="pt-PT" sz="2000" dirty="0">
                    <a:latin typeface="Cambria Math" charset="0"/>
                  </a:rPr>
                  <a:t>donde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𝑃</m:t>
                    </m:r>
                    <m:f>
                      <m:f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pt-PT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  <a:ea typeface="Cambria Math"/>
                      </a:rPr>
                      <m:t>IR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marL="342900" indent="-342900" algn="just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pt-PT" sz="2000" b="0" i="1" smtClean="0">
                                    <a:latin typeface="Cambria Math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pt-PT" sz="2000" b="0" i="0" smtClean="0">
                                    <a:latin typeface="Cambria Math" panose="02040503050406030204" pitchFamily="18" charset="0"/>
                                  </a:rPr>
                                  <m:t>s</m:t>
                                </m:r>
                                <m:r>
                                  <m:rPr>
                                    <m:sty m:val="p"/>
                                  </m:rPr>
                                  <a:rPr lang="pt-PT" sz="2000" b="0" i="0" smtClean="0">
                                    <a:latin typeface="Cambria Math" charset="0"/>
                                  </a:rPr>
                                  <m:t>i</m:t>
                                </m:r>
                                <m:r>
                                  <m:rPr>
                                    <m:sty m:val="p"/>
                                  </m:rPr>
                                  <a:rPr lang="pt-PT" sz="2000" b="0" i="0" smtClean="0">
                                    <a:latin typeface="Cambria Math" panose="02040503050406030204" pitchFamily="18" charset="0"/>
                                  </a:rPr>
                                  <m:t>n</m:t>
                                </m:r>
                              </m:fName>
                              <m:e>
                                <m:r>
                                  <a:rPr lang="pt-PT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func>
                          </m:e>
                        </m:d>
                      </m:e>
                      <m:sup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pt-PT" sz="2000" dirty="0" smtClean="0">
                    <a:latin typeface="Cambria Math" charset="0"/>
                  </a:rPr>
                  <a:t>,</a:t>
                </a:r>
                <a:r>
                  <a:rPr lang="pt-PT" sz="2000" dirty="0">
                    <a:latin typeface="Cambria Math" charset="0"/>
                  </a:rPr>
                  <a:t> donde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𝑃</m:t>
                    </m:r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charset="0"/>
                          </a:rPr>
                          <m:t>i</m:t>
                        </m:r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</a:rPr>
                          <m:t>n</m:t>
                        </m:r>
                      </m:fName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pt-PT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  <a:ea typeface="Cambria Math"/>
                      </a:rPr>
                      <m:t>IR</m:t>
                    </m:r>
                  </m:oMath>
                </a14:m>
                <a:endParaRPr lang="pt-PT" sz="2000" i="1" dirty="0">
                  <a:latin typeface="Cambria Math"/>
                  <a:ea typeface="Cambria Math"/>
                </a:endParaRPr>
              </a:p>
              <a:p>
                <a:pPr marL="342900" indent="-342900" algn="just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pt-PT" sz="2000" b="0" i="0" smtClean="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pt-PT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func>
                          </m:e>
                        </m:d>
                      </m:e>
                      <m:sup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charset="0"/>
                          </a:rPr>
                          <m:t>i</m:t>
                        </m:r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</a:rPr>
                          <m:t>n</m:t>
                        </m:r>
                      </m:fName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pt-PT" sz="2000" dirty="0" smtClean="0">
                    <a:latin typeface="Cambria Math" charset="0"/>
                  </a:rPr>
                  <a:t>,</a:t>
                </a:r>
                <a:r>
                  <a:rPr lang="pt-PT" sz="2000" dirty="0">
                    <a:latin typeface="Cambria Math" charset="0"/>
                  </a:rPr>
                  <a:t> donde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𝑃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charset="0"/>
                          </a:rPr>
                          <m:t>i</m:t>
                        </m:r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</a:rPr>
                          <m:t>n</m:t>
                        </m:r>
                      </m:fName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pt-PT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pt-PT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pt-PT" sz="20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  <a:ea typeface="Cambria Math"/>
                      </a:rPr>
                      <m:t>IR</m:t>
                    </m:r>
                  </m:oMath>
                </a14:m>
                <a:endParaRPr lang="pt-PT" sz="2000" i="1" dirty="0">
                  <a:latin typeface="Cambria Math"/>
                  <a:ea typeface="Cambria Math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8280000" cy="4299382"/>
              </a:xfrm>
              <a:prstGeom prst="rect">
                <a:avLst/>
              </a:prstGeom>
              <a:blipFill rotWithShape="0">
                <a:blip r:embed="rId2"/>
                <a:stretch>
                  <a:fillRect l="-66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532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Linearidade da primitivação</a:t>
            </a:r>
            <a:endParaRPr lang="pt-PT" sz="32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632408" cy="45538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Dadas as </a:t>
                </a:r>
                <a:r>
                  <a:rPr lang="pt-PT" sz="2000" dirty="0">
                    <a:latin typeface="Cambria Math" charset="0"/>
                  </a:rPr>
                  <a:t>funções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primitiváveis num </a:t>
                </a:r>
                <a:r>
                  <a:rPr lang="pt-PT" sz="2000" dirty="0" smtClean="0">
                    <a:latin typeface="Cambria Math" charset="0"/>
                  </a:rPr>
                  <a:t>intervalo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  <a:ea typeface="Cambria Math"/>
                      </a:rPr>
                      <m:t>IR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 </a:t>
                </a:r>
                <a:r>
                  <a:rPr lang="pt-PT" sz="2000" dirty="0">
                    <a:latin typeface="Cambria Math" charset="0"/>
                  </a:rPr>
                  <a:t>tem-se que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𝑘𝑓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 </a:t>
                </a:r>
                <a:r>
                  <a:rPr lang="pt-PT" sz="2000" dirty="0">
                    <a:latin typeface="Cambria Math" charset="0"/>
                  </a:rPr>
                  <a:t>são primitiváveis em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 </a:t>
                </a:r>
                <a:r>
                  <a:rPr lang="pt-PT" sz="2000" dirty="0">
                    <a:latin typeface="Cambria Math" charset="0"/>
                  </a:rPr>
                  <a:t>a soma de uma primitiva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com uma primitiva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é uma primitiva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 o produto  de uma primitiva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por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é uma primitiva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</a:rPr>
                      <m:t>𝑘𝑓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dirty="0" smtClean="0">
                    <a:latin typeface="Cambria Math" charset="0"/>
                  </a:rPr>
                  <a:t>Estes </a:t>
                </a:r>
                <a:r>
                  <a:rPr lang="pt-PT" sz="2000" dirty="0">
                    <a:latin typeface="Cambria Math" charset="0"/>
                  </a:rPr>
                  <a:t>resultados podem representar-se, respetivamente, por: </a:t>
                </a:r>
                <a:endParaRPr lang="pt-PT" sz="2000" dirty="0" smtClean="0">
                  <a:latin typeface="Cambria Math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e</a:t>
                </a:r>
                <a:endParaRPr lang="pt-PT" sz="2000" dirty="0" smtClean="0">
                  <a:latin typeface="Cambria Math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𝑘𝑓</m:t>
                          </m:r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pt-PT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</a:rPr>
                        <m:t>𝑘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632408" cy="4553811"/>
              </a:xfrm>
              <a:prstGeom prst="rect">
                <a:avLst/>
              </a:prstGeom>
              <a:blipFill rotWithShape="0">
                <a:blip r:embed="rId2"/>
                <a:stretch>
                  <a:fillRect l="-79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5441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1206</TotalTime>
  <Words>530</Words>
  <Application>Microsoft Macintosh PowerPoint</Application>
  <PresentationFormat>Apresentação no Ecrã (4:3)</PresentationFormat>
  <Paragraphs>31</Paragraphs>
  <Slides>7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7</vt:i4>
      </vt:variant>
    </vt:vector>
  </HeadingPairs>
  <TitlesOfParts>
    <vt:vector size="10" baseType="lpstr">
      <vt:lpstr>Cambria Math</vt:lpstr>
      <vt:lpstr>Arial</vt:lpstr>
      <vt:lpstr>Office Theme</vt:lpstr>
      <vt:lpstr>Primitivas e  cálculo integral</vt:lpstr>
      <vt:lpstr>Noção de primitiva</vt:lpstr>
      <vt:lpstr>Função primitivável</vt:lpstr>
      <vt:lpstr>Primitiva geral de uma função</vt:lpstr>
      <vt:lpstr>Propriedades</vt:lpstr>
      <vt:lpstr>Funções de referência para primitivação</vt:lpstr>
      <vt:lpstr>Linearidade da primitivação</vt:lpstr>
    </vt:vector>
  </TitlesOfParts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Nuno Manoel</cp:lastModifiedBy>
  <cp:revision>112</cp:revision>
  <dcterms:created xsi:type="dcterms:W3CDTF">2014-11-16T14:55:38Z</dcterms:created>
  <dcterms:modified xsi:type="dcterms:W3CDTF">2017-06-27T14:56:50Z</dcterms:modified>
</cp:coreProperties>
</file>