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24" r:id="rId3"/>
    <p:sldId id="257" r:id="rId4"/>
    <p:sldId id="325" r:id="rId5"/>
    <p:sldId id="326" r:id="rId6"/>
    <p:sldId id="341" r:id="rId7"/>
    <p:sldId id="328" r:id="rId8"/>
    <p:sldId id="329" r:id="rId9"/>
    <p:sldId id="330" r:id="rId10"/>
    <p:sldId id="331" r:id="rId11"/>
    <p:sldId id="332" r:id="rId12"/>
    <p:sldId id="333" r:id="rId13"/>
    <p:sldId id="319" r:id="rId14"/>
    <p:sldId id="334" r:id="rId15"/>
    <p:sldId id="316" r:id="rId16"/>
    <p:sldId id="335" r:id="rId17"/>
    <p:sldId id="336" r:id="rId18"/>
    <p:sldId id="320" r:id="rId19"/>
    <p:sldId id="337" r:id="rId20"/>
    <p:sldId id="338" r:id="rId21"/>
    <p:sldId id="321" r:id="rId22"/>
    <p:sldId id="339" r:id="rId23"/>
    <p:sldId id="340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58" autoAdjust="0"/>
    <p:restoredTop sz="94631"/>
  </p:normalViewPr>
  <p:slideViewPr>
    <p:cSldViewPr>
      <p:cViewPr varScale="1">
        <p:scale>
          <a:sx n="145" d="100"/>
          <a:sy n="145" d="100"/>
        </p:scale>
        <p:origin x="189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5467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4" Type="http://schemas.openxmlformats.org/officeDocument/2006/relationships/slide" Target="slide10.xml"/><Relationship Id="rId5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slide" Target="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slide" Target="slide23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Primitivas e </a:t>
            </a:r>
            <a:r>
              <a:rPr lang="pt-PT" sz="4400" b="1" dirty="0" smtClean="0">
                <a:solidFill>
                  <a:schemeClr val="bg1"/>
                </a:solidFill>
              </a:rPr>
              <a:t/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cálculo </a:t>
            </a:r>
            <a:r>
              <a:rPr lang="pt-PT" sz="4400" b="1" dirty="0">
                <a:solidFill>
                  <a:schemeClr val="bg1"/>
                </a:solidFill>
              </a:rPr>
              <a:t>i</a:t>
            </a:r>
            <a:r>
              <a:rPr lang="pt-PT" sz="4400" b="1" dirty="0" smtClean="0">
                <a:solidFill>
                  <a:schemeClr val="bg1"/>
                </a:solidFill>
              </a:rPr>
              <a:t>ntegral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07082"/>
          </a:xfrm>
        </p:spPr>
        <p:txBody>
          <a:bodyPr>
            <a:normAutofit/>
          </a:bodyPr>
          <a:lstStyle/>
          <a:p>
            <a:r>
              <a:rPr lang="pt-PT" sz="2400">
                <a:solidFill>
                  <a:schemeClr val="bg1">
                    <a:lumMod val="85000"/>
                  </a:schemeClr>
                </a:solidFill>
              </a:rPr>
              <a:t>Cálculo </a:t>
            </a:r>
            <a:r>
              <a:rPr lang="pt-PT" sz="2400" smtClean="0">
                <a:solidFill>
                  <a:schemeClr val="bg1">
                    <a:lumMod val="85000"/>
                  </a:schemeClr>
                </a:solidFill>
              </a:rPr>
              <a:t>integral</a:t>
            </a:r>
            <a:endParaRPr lang="pt-PT" sz="2400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334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1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898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 o valor de cada um dos seguintes integrais:</a:t>
                </a: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b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i="1">
                            <a:latin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sup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5</m:t>
                            </m:r>
                            <m:sSup>
                              <m:sSup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−4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pt-PT" sz="20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func>
                          <m:func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e>
                        </m:func>
                      </m:sup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𝑡</m:t>
                            </m:r>
                          </m:sup>
                        </m:sSup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1.4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b>
                      <m:sup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p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1.5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6</m:t>
                            </m:r>
                          </m:den>
                        </m:f>
                      </m:sub>
                      <m:sup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  <m:e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898777"/>
              </a:xfrm>
              <a:prstGeom prst="rect">
                <a:avLst/>
              </a:prstGeom>
              <a:blipFill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2123728" y="2208061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8" name="Retângulo 7"/>
          <p:cNvSpPr/>
          <p:nvPr/>
        </p:nvSpPr>
        <p:spPr>
          <a:xfrm>
            <a:off x="2915816" y="294207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2411760" y="363539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3131840" y="4369409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1"/>
          <p:cNvSpPr/>
          <p:nvPr/>
        </p:nvSpPr>
        <p:spPr>
          <a:xfrm>
            <a:off x="2651837" y="5255559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8280000" cy="25734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>
                    <a:latin typeface="Cambria Math" charset="0"/>
                  </a:rPr>
                  <a:t>1.6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6</m:t>
                            </m:r>
                          </m:den>
                        </m:f>
                      </m:sub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6</m:t>
                            </m:r>
                          </m:den>
                        </m:f>
                      </m:sup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a:rPr lang="pt-PT" sz="2000">
                                <a:latin typeface="Cambria Math"/>
                              </a:rPr>
                              <m:t>2</m:t>
                            </m:r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</m:e>
                        </m:func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1.7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den>
                        </m:f>
                      </m:sub>
                      <m:sup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sup>
                      <m:e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𝑡</m:t>
                            </m:r>
                          </m:den>
                        </m:f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1.8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</a:rPr>
                      <m:t> 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sub>
                      <m:sup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5</m:t>
                            </m:r>
                          </m:e>
                        </m:rad>
                      </m:sup>
                      <m:e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𝑡</m:t>
                            </m:r>
                          </m:num>
                          <m:den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pt-PT" sz="20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280000" cy="2573461"/>
              </a:xfrm>
              <a:prstGeom prst="rect">
                <a:avLst/>
              </a:prstGeom>
              <a:blipFill>
                <a:blip r:embed="rId2"/>
                <a:stretch>
                  <a:fillRect l="-1030" b="-142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1980117" y="162880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7" name="Retângulo 6"/>
          <p:cNvSpPr/>
          <p:nvPr/>
        </p:nvSpPr>
        <p:spPr>
          <a:xfrm>
            <a:off x="2772205" y="7647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8" name="Retângulo 7"/>
          <p:cNvSpPr/>
          <p:nvPr/>
        </p:nvSpPr>
        <p:spPr>
          <a:xfrm>
            <a:off x="2484173" y="238081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49818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5544176" cy="27470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  <m:sup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  <m:e>
                          <m:sSup>
                            <m:sSupPr>
                              <m:ctrlPr>
                                <a:rPr lang="pt-PT" sz="200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3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−2</m:t>
                          </m:r>
                        </m:sub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−2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b="0" i="0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16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544176" cy="2747099"/>
              </a:xfrm>
              <a:prstGeom prst="rect">
                <a:avLst/>
              </a:prstGeom>
              <a:blipFill rotWithShape="0">
                <a:blip r:embed="rId2"/>
                <a:stretch>
                  <a:fillRect l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9" name="Rectangle 8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1.1</a:t>
            </a:r>
          </a:p>
        </p:txBody>
      </p:sp>
    </p:spTree>
    <p:extLst>
      <p:ext uri="{BB962C8B-B14F-4D97-AF65-F5344CB8AC3E}">
        <p14:creationId xmlns:p14="http://schemas.microsoft.com/office/powerpoint/2010/main" val="367085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7200360" cy="55152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/>
                <a:endParaRPr lang="pt-PT" sz="2000" b="1" dirty="0">
                  <a:latin typeface="Cambria Math" charset="0"/>
                </a:endParaRPr>
              </a:p>
              <a:p>
                <a:pPr algn="just"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19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19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  <m:r>
                            <a:rPr lang="pt-PT" sz="19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PT" sz="19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d>
                            <m:dPr>
                              <m:ctrlPr>
                                <a:rPr lang="pt-PT" sz="190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19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5</m:t>
                              </m:r>
                              <m:sSup>
                                <m:sSupPr>
                                  <m:ctrlPr>
                                    <a:rPr lang="pt-PT" sz="1900" b="0" i="1" smtClean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19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pt-PT" sz="19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pt-PT" sz="19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−4</m:t>
                              </m:r>
                              <m:r>
                                <a:rPr lang="pt-PT" sz="19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𝑡</m:t>
                              </m:r>
                            </m:e>
                          </m:d>
                          <m:r>
                            <a:rPr lang="pt-PT" sz="19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19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1900" b="0" i="0" smtClean="0">
                          <a:solidFill>
                            <a:schemeClr val="tx1"/>
                          </a:solidFill>
                          <a:latin typeface="Cambria Math"/>
                        </a:rPr>
                        <m:t>=5</m:t>
                      </m:r>
                      <m:nary>
                        <m:nary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1900" i="1">
                              <a:latin typeface="Cambria Math"/>
                            </a:rPr>
                            <m:t>−</m:t>
                          </m:r>
                          <m:r>
                            <a:rPr lang="pt-PT" sz="19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PT" sz="1900" i="1">
                              <a:latin typeface="Cambria Math"/>
                            </a:rPr>
                            <m:t>1</m:t>
                          </m:r>
                        </m:sup>
                        <m:e>
                          <m:sSup>
                            <m:sSupPr>
                              <m:ctrlPr>
                                <a:rPr lang="pt-PT" sz="19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1900" i="1">
                                  <a:latin typeface="Cambria Math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pt-PT" sz="19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pt-PT" sz="19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19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1900" b="0" i="1" smtClean="0">
                          <a:latin typeface="Cambria Math"/>
                        </a:rPr>
                        <m:t>−4</m:t>
                      </m:r>
                      <m:nary>
                        <m:naryPr>
                          <m:ctrlPr>
                            <a:rPr lang="pt-PT" sz="19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1900" i="1">
                              <a:latin typeface="Cambria Math"/>
                            </a:rPr>
                            <m:t>−</m:t>
                          </m:r>
                          <m:r>
                            <a:rPr lang="pt-PT" sz="19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PT" sz="1900" i="1"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pt-PT" sz="1900" b="0" i="1" smtClean="0">
                              <a:latin typeface="Cambria Math"/>
                            </a:rPr>
                            <m:t>𝑡</m:t>
                          </m:r>
                          <m:r>
                            <a:rPr lang="pt-PT" sz="19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19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19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1900" b="0" i="1" dirty="0" smtClean="0">
                  <a:latin typeface="Cambria Math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pt-PT" sz="1900" dirty="0"/>
                  <a:t>	</a:t>
                </a:r>
                <a14:m>
                  <m:oMath xmlns:m="http://schemas.openxmlformats.org/officeDocument/2006/math">
                    <m:r>
                      <a:rPr lang="pt-PT" sz="1900">
                        <a:latin typeface="Cambria Math"/>
                      </a:rPr>
                      <m:t>=5</m:t>
                    </m:r>
                    <m:d>
                      <m:dPr>
                        <m:ctrlPr>
                          <a:rPr lang="pt-PT" sz="1900" i="1" smtClean="0">
                            <a:latin typeface="Cambria Math" charset="0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pt-PT" sz="1900" b="0" i="1" smtClean="0">
                                <a:latin typeface="Cambria Math"/>
                              </a:rPr>
                              <m:t>0</m:t>
                            </m:r>
                          </m:sup>
                          <m:e>
                            <m:sSup>
                              <m:sSup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1900" i="1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pt-PT" sz="19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19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</m:nary>
                        <m:r>
                          <a:rPr lang="pt-PT" sz="1900" b="0" i="1" smtClean="0">
                            <a:latin typeface="Cambria Math"/>
                          </a:rPr>
                          <m:t>+</m:t>
                        </m:r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a:rPr lang="pt-PT" sz="1900" b="0" i="1" smtClean="0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t-PT" sz="1900" b="0" i="1" smtClean="0"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sSup>
                              <m:sSup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1900" i="1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pt-PT" sz="19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19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</m:nary>
                      </m:e>
                    </m:d>
                    <m:r>
                      <a:rPr lang="pt-PT" sz="1900" b="0" i="1" smtClean="0">
                        <a:latin typeface="Cambria Math"/>
                      </a:rPr>
                      <m:t>−4</m:t>
                    </m:r>
                    <m:d>
                      <m:dPr>
                        <m:ctrlPr>
                          <a:rPr lang="pt-PT" sz="1900" b="0" i="1" smtClean="0">
                            <a:latin typeface="Cambria Math" charset="0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pt-PT" sz="1900" b="0" i="1" smtClean="0">
                                <a:latin typeface="Cambria Math"/>
                              </a:rPr>
                              <m:t>0</m:t>
                            </m:r>
                          </m:sup>
                          <m:e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  <m:r>
                              <a:rPr lang="pt-PT" sz="19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</m:nary>
                        <m:r>
                          <a:rPr lang="pt-PT" sz="1900" b="0" i="1" smtClean="0">
                            <a:latin typeface="Cambria Math"/>
                          </a:rPr>
                          <m:t>+</m:t>
                        </m:r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a:rPr lang="pt-PT" sz="1900" b="0" i="1" smtClean="0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  <m:r>
                              <a:rPr lang="pt-PT" sz="19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</m:nary>
                      </m:e>
                    </m:d>
                    <m:r>
                      <a:rPr lang="pt-PT" sz="1900" i="1">
                        <a:latin typeface="Cambria Math"/>
                      </a:rPr>
                      <m:t>=</m:t>
                    </m:r>
                  </m:oMath>
                </a14:m>
                <a:endParaRPr lang="pt-PT" sz="19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pt-PT" sz="1900" dirty="0"/>
                  <a:t> </a:t>
                </a:r>
                <a:r>
                  <a:rPr lang="pt-PT" sz="1900" dirty="0" smtClean="0"/>
                  <a:t>  	</a:t>
                </a:r>
                <a14:m>
                  <m:oMath xmlns:m="http://schemas.openxmlformats.org/officeDocument/2006/math">
                    <m:r>
                      <a:rPr lang="pt-PT" sz="1900">
                        <a:latin typeface="Cambria Math"/>
                      </a:rPr>
                      <m:t>=5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pt-PT" sz="1900" i="1">
                                <a:latin typeface="Cambria Math"/>
                              </a:rPr>
                              <m:t>0</m:t>
                            </m:r>
                          </m:sup>
                          <m:e>
                            <m: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1900" i="1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pt-PT" sz="19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19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</m:nary>
                        <m:r>
                          <a:rPr lang="pt-PT" sz="1900" i="1">
                            <a:latin typeface="Cambria Math"/>
                          </a:rPr>
                          <m:t>+</m:t>
                        </m:r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a:rPr lang="pt-PT" sz="1900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sSup>
                              <m:sSup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1900" i="1">
                                    <a:latin typeface="Cambria Math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pt-PT" sz="1900" i="1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19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</m:nary>
                      </m:e>
                    </m:d>
                    <m:r>
                      <a:rPr lang="pt-PT" sz="1900" i="1">
                        <a:latin typeface="Cambria Math"/>
                      </a:rPr>
                      <m:t>−4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sub>
                          <m:sup>
                            <m:r>
                              <a:rPr lang="pt-PT" sz="1900" i="1">
                                <a:latin typeface="Cambria Math"/>
                              </a:rPr>
                              <m:t>0</m:t>
                            </m:r>
                          </m:sup>
                          <m:e>
                            <m: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𝑡𝑑𝑡</m:t>
                            </m:r>
                          </m:e>
                        </m:nary>
                        <m:r>
                          <a:rPr lang="pt-PT" sz="1900" i="1">
                            <a:latin typeface="Cambria Math"/>
                          </a:rPr>
                          <m:t>+</m:t>
                        </m:r>
                        <m:nary>
                          <m:nary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naryPr>
                          <m:sub>
                            <m:r>
                              <a:rPr lang="pt-PT" sz="1900" i="1">
                                <a:latin typeface="Cambria Math"/>
                              </a:rPr>
                              <m:t>0</m:t>
                            </m:r>
                          </m:sub>
                          <m:sup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sup>
                          <m:e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  <m:r>
                              <a:rPr lang="pt-PT" sz="19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</m:nary>
                      </m:e>
                    </m:d>
                    <m:r>
                      <a:rPr lang="pt-PT" sz="1900" i="1">
                        <a:latin typeface="Cambria Math"/>
                      </a:rPr>
                      <m:t>=</m:t>
                    </m:r>
                  </m:oMath>
                </a14:m>
                <a:endParaRPr lang="pt-PT" sz="1900" dirty="0">
                  <a:latin typeface="Cambria Math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pt-PT" sz="1900" dirty="0" smtClean="0"/>
                  <a:t>	</a:t>
                </a:r>
                <a14:m>
                  <m:oMath xmlns:m="http://schemas.openxmlformats.org/officeDocument/2006/math">
                    <m:r>
                      <a:rPr lang="pt-PT" sz="1900">
                        <a:latin typeface="Cambria Math"/>
                      </a:rPr>
                      <m:t>=−5</m:t>
                    </m:r>
                    <m:nary>
                      <m:naryPr>
                        <m:ctrlPr>
                          <a:rPr lang="pt-PT" sz="19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1900" i="1">
                            <a:latin typeface="Cambria Math"/>
                          </a:rPr>
                          <m:t>−</m:t>
                        </m:r>
                        <m:r>
                          <a:rPr lang="pt-PT" sz="19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p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pt-PT" sz="19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sz="19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1900" i="1">
                            <a:latin typeface="Cambria Math"/>
                          </a:rPr>
                          <m:t>𝑡</m:t>
                        </m:r>
                      </m:e>
                    </m:nary>
                    <m:r>
                      <a:rPr lang="pt-PT" sz="1900" i="1">
                        <a:latin typeface="Cambria Math"/>
                      </a:rPr>
                      <m:t>+5</m:t>
                    </m:r>
                    <m:nary>
                      <m:naryPr>
                        <m:ctrlPr>
                          <a:rPr lang="pt-PT" sz="1900" i="1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1900" i="1">
                                <a:latin typeface="Cambria Math"/>
                              </a:rPr>
                              <m:t>𝑡</m:t>
                            </m:r>
                          </m:e>
                          <m:sup>
                            <m:r>
                              <a:rPr lang="pt-PT" sz="19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r>
                          <a:rPr lang="pt-PT" sz="19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1900" i="1">
                            <a:latin typeface="Cambria Math"/>
                          </a:rPr>
                          <m:t>𝑡</m:t>
                        </m:r>
                      </m:e>
                    </m:nary>
                    <m:r>
                      <a:rPr lang="pt-PT" sz="1900" i="1">
                        <a:latin typeface="Cambria Math"/>
                      </a:rPr>
                      <m:t>+4</m:t>
                    </m:r>
                    <m:nary>
                      <m:naryPr>
                        <m:ctrlPr>
                          <a:rPr lang="pt-PT" sz="19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1900" i="1">
                            <a:latin typeface="Cambria Math"/>
                          </a:rPr>
                          <m:t>−</m:t>
                        </m:r>
                        <m:r>
                          <a:rPr lang="pt-PT" sz="19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p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r>
                          <a:rPr lang="pt-PT" sz="1900" i="1">
                            <a:latin typeface="Cambria Math"/>
                          </a:rPr>
                          <m:t>𝑡𝑑𝑡</m:t>
                        </m:r>
                      </m:e>
                    </m:nary>
                    <m:r>
                      <a:rPr lang="pt-PT" sz="1900" i="1">
                        <a:latin typeface="Cambria Math"/>
                      </a:rPr>
                      <m:t>−4</m:t>
                    </m:r>
                    <m:nary>
                      <m:naryPr>
                        <m:ctrlPr>
                          <a:rPr lang="pt-PT" sz="1900" i="1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1</m:t>
                        </m:r>
                      </m:sup>
                      <m:e>
                        <m:r>
                          <a:rPr lang="pt-PT" sz="1900" i="1">
                            <a:latin typeface="Cambria Math"/>
                          </a:rPr>
                          <m:t>𝑡</m:t>
                        </m:r>
                        <m:r>
                          <a:rPr lang="pt-PT" sz="1900" i="1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PT" sz="1900" i="1">
                            <a:latin typeface="Cambria Math"/>
                          </a:rPr>
                          <m:t>𝑡</m:t>
                        </m:r>
                      </m:e>
                    </m:nary>
                    <m:r>
                      <a:rPr lang="pt-PT" sz="1900" i="1">
                        <a:latin typeface="Cambria Math"/>
                      </a:rPr>
                      <m:t>=</m:t>
                    </m:r>
                  </m:oMath>
                </a14:m>
                <a:endParaRPr lang="pt-PT" sz="1900" dirty="0">
                  <a:latin typeface="Cambria Math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pt-PT" sz="1900" dirty="0" smtClean="0"/>
                  <a:t>	</a:t>
                </a:r>
                <a14:m>
                  <m:oMath xmlns:m="http://schemas.openxmlformats.org/officeDocument/2006/math">
                    <m:r>
                      <a:rPr lang="pt-PT" sz="1900">
                        <a:latin typeface="Cambria Math"/>
                      </a:rPr>
                      <m:t>=−5</m:t>
                    </m:r>
                    <m:sSubSup>
                      <m:sSubSupPr>
                        <m:ctrlPr>
                          <a:rPr lang="pt-PT" sz="19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19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4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t-PT" sz="1900" i="1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pt-PT" sz="1900" i="1">
                            <a:latin typeface="Cambria Math"/>
                          </a:rPr>
                          <m:t>−1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pt-PT" sz="1900" i="1">
                        <a:latin typeface="Cambria Math"/>
                      </a:rPr>
                      <m:t>+5</m:t>
                    </m:r>
                    <m:sSubSup>
                      <m:sSubSupPr>
                        <m:ctrlPr>
                          <a:rPr lang="pt-PT" sz="19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19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4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t-PT" sz="1900" i="1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1</m:t>
                        </m:r>
                      </m:sup>
                    </m:sSubSup>
                    <m:r>
                      <a:rPr lang="pt-PT" sz="1900" i="1">
                        <a:latin typeface="Cambria Math"/>
                      </a:rPr>
                      <m:t>+4</m:t>
                    </m:r>
                    <m:sSubSup>
                      <m:sSubSupPr>
                        <m:ctrlPr>
                          <a:rPr lang="pt-PT" sz="19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19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t-PT" sz="19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pt-PT" sz="1900" i="1">
                            <a:latin typeface="Cambria Math"/>
                          </a:rPr>
                          <m:t>−1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p>
                    </m:sSubSup>
                    <m:r>
                      <a:rPr lang="pt-PT" sz="1900" i="1">
                        <a:latin typeface="Cambria Math"/>
                      </a:rPr>
                      <m:t>−4</m:t>
                    </m:r>
                    <m:sSubSup>
                      <m:sSubSupPr>
                        <m:ctrlPr>
                          <a:rPr lang="pt-PT" sz="19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19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19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1900" i="1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p>
                                    <m:r>
                                      <a:rPr lang="pt-PT" sz="1900" i="1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t-PT" sz="19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pt-PT" sz="19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1900" i="1">
                            <a:latin typeface="Cambria Math"/>
                          </a:rPr>
                          <m:t>1</m:t>
                        </m:r>
                      </m:sup>
                    </m:sSubSup>
                    <m:r>
                      <a:rPr lang="pt-PT" sz="1900" i="1">
                        <a:latin typeface="Cambria Math"/>
                      </a:rPr>
                      <m:t>=</m:t>
                    </m:r>
                  </m:oMath>
                </a14:m>
                <a:endParaRPr lang="pt-PT" sz="1900" dirty="0">
                  <a:latin typeface="Cambria Math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pt-PT" sz="1900" dirty="0" smtClean="0"/>
                  <a:t>	</a:t>
                </a:r>
                <a14:m>
                  <m:oMath xmlns:m="http://schemas.openxmlformats.org/officeDocument/2006/math">
                    <m:r>
                      <a:rPr lang="pt-PT" sz="1900">
                        <a:latin typeface="Cambria Math"/>
                      </a:rPr>
                      <m:t>=−5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19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pt-PT" sz="1900" i="1">
                        <a:latin typeface="Cambria Math"/>
                      </a:rPr>
                      <m:t>+5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1900" i="1">
                                <a:latin typeface="Cambria Math"/>
                              </a:rPr>
                              <m:t>4</m:t>
                            </m:r>
                          </m:den>
                        </m:f>
                      </m:e>
                    </m:d>
                    <m:r>
                      <a:rPr lang="pt-PT" sz="1900" i="1">
                        <a:latin typeface="Cambria Math"/>
                      </a:rPr>
                      <m:t>+4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19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pt-PT" sz="1900" i="1">
                        <a:latin typeface="Cambria Math"/>
                      </a:rPr>
                      <m:t>−4</m:t>
                    </m:r>
                    <m:d>
                      <m:dPr>
                        <m:ctrlPr>
                          <a:rPr lang="pt-PT" sz="19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19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19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19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19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pt-PT" sz="1900" i="1">
                        <a:latin typeface="Cambria Math"/>
                      </a:rPr>
                      <m:t>=</m:t>
                    </m:r>
                  </m:oMath>
                </a14:m>
                <a:endParaRPr lang="pt-PT" sz="1900" dirty="0">
                  <a:latin typeface="Cambria Math" charset="0"/>
                </a:endParaRPr>
              </a:p>
              <a:p>
                <a:pPr algn="just">
                  <a:spcAft>
                    <a:spcPts val="1000"/>
                  </a:spcAft>
                </a:pPr>
                <a:r>
                  <a:rPr lang="pt-PT" sz="1900" dirty="0" smtClean="0"/>
                  <a:t>	</a:t>
                </a:r>
                <a14:m>
                  <m:oMath xmlns:m="http://schemas.openxmlformats.org/officeDocument/2006/math">
                    <m:r>
                      <a:rPr lang="pt-PT" sz="1900" i="1">
                        <a:latin typeface="Cambria Math"/>
                      </a:rPr>
                      <m:t>=</m:t>
                    </m:r>
                    <m:r>
                      <a:rPr lang="pt-PT" sz="19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pt-PT" sz="19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200360" cy="5515292"/>
              </a:xfrm>
              <a:prstGeom prst="rect">
                <a:avLst/>
              </a:prstGeom>
              <a:blipFill rotWithShape="0">
                <a:blip r:embed="rId2"/>
                <a:stretch>
                  <a:fillRect l="-8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1.2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283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4680080" cy="54101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spcAft>
                    <a:spcPts val="900"/>
                  </a:spcAft>
                </a:pPr>
                <a:endParaRPr lang="pt-PT" sz="2000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</m:func>
                        </m:sup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</m:func>
                        </m:sup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sup>
                          </m:sSup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0</m:t>
                        </m:r>
                      </m:sub>
                      <m:sup>
                        <m:func>
                          <m:func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e>
                        </m:func>
                      </m:sup>
                    </m:sSubSup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e>
                            </m:func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×0</m:t>
                            </m:r>
                          </m:sup>
                        </m:sSup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4</m:t>
                                </m:r>
                              </m:e>
                            </m:func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0</m:t>
                            </m:r>
                          </m:sup>
                        </m:sSup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680080" cy="5410135"/>
              </a:xfrm>
              <a:prstGeom prst="rect">
                <a:avLst/>
              </a:prstGeom>
              <a:blipFill rotWithShape="0">
                <a:blip r:embed="rId2"/>
                <a:stretch>
                  <a:fillRect l="-130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1.3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33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7344376" cy="5109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spcAft>
                    <a:spcPts val="900"/>
                  </a:spcAft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e>
                          </m:func>
                        </m:sub>
                        <m:sup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e>
                          </m:func>
                        </m:sup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e>
                          </m:func>
                        </m:sub>
                        <m:sup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e>
                          </m:func>
                        </m:sup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e>
                          </m:func>
                        </m:sub>
                        <m:sup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e>
                          </m:func>
                        </m:sup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b>
                      <m:sup>
                        <m:func>
                          <m:func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p>
                    </m:sSubSup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t-PT" sz="2000" i="1">
                                    <a:latin typeface="Cambria Math"/>
                                  </a:rPr>
                                  <m:t>𝑡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b>
                      <m:sup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p>
                    </m:sSubSup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p>
                    </m:sSup>
                    <m:r>
                      <a:rPr lang="pt-PT" sz="2000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a:rPr lang="pt-PT" sz="2000" b="0" i="0" smtClean="0">
                                <a:latin typeface="Cambria Math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  <m:sup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sup>
                    </m:s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3−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+3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6−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16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344376" cy="5109284"/>
              </a:xfrm>
              <a:prstGeom prst="rect">
                <a:avLst/>
              </a:prstGeom>
              <a:blipFill rotWithShape="0">
                <a:blip r:embed="rId2"/>
                <a:stretch>
                  <a:fillRect l="-8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1.4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39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1560" y="360000"/>
                <a:ext cx="5760640" cy="59176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spcAft>
                    <a:spcPts val="300"/>
                  </a:spcAft>
                </a:pPr>
                <a:endParaRPr lang="pt-PT" sz="2000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a:rPr lang="pt-PT" sz="2000" b="0" i="0" smtClean="0">
                                  <a:latin typeface="Cambria Math"/>
                                </a:rPr>
                                <m:t>−2</m:t>
                              </m:r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0" dirty="0" smtClean="0"/>
                  <a:t>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t-PT" sz="2000" b="0" i="0" smtClean="0">
                                        <a:latin typeface="Cambria Math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pt-PT" sz="2000" b="0" i="1" smtClean="0">
                                            <a:latin typeface="Cambria Math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  <m:sub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6</m:t>
                                </m:r>
                              </m:den>
                            </m:f>
                          </m:sub>
                          <m:sup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bSup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cos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60000"/>
                <a:ext cx="5760640" cy="5917646"/>
              </a:xfrm>
              <a:prstGeom prst="rect">
                <a:avLst/>
              </a:prstGeom>
              <a:blipFill rotWithShape="0">
                <a:blip r:embed="rId2"/>
                <a:stretch>
                  <a:fillRect l="-10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1.5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793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6588000" cy="53903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sup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a:rPr lang="pt-PT" sz="2000">
                                  <a:latin typeface="Cambria Math"/>
                                </a:rPr>
                                <m:t>2</m:t>
                              </m:r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=2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6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6</m:t>
                              </m:r>
                            </m:den>
                          </m:f>
                        </m:sup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func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	    	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=2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b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unc>
                                  <m:func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pt-PT" sz="2000" b="0" i="0" smtClean="0">
                                        <a:latin typeface="Cambria Math"/>
                                      </a:rPr>
                                      <m:t>sin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pt-PT" sz="2000" b="0" i="1" smtClean="0">
                                            <a:latin typeface="Cambria Math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𝑡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</m:d>
                          </m:e>
                          <m:sub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6</m:t>
                                </m:r>
                              </m:den>
                            </m:f>
                          </m:sub>
                          <m:sup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6</m:t>
                                </m:r>
                              </m:den>
                            </m:f>
                          </m:sup>
                        </m:sSubSup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=2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6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4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588000" cy="5390386"/>
              </a:xfrm>
              <a:prstGeom prst="rect">
                <a:avLst/>
              </a:prstGeom>
              <a:blipFill rotWithShape="0">
                <a:blip r:embed="rId2"/>
                <a:stretch>
                  <a:fillRect l="-9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1.6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66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4320040" cy="38116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den>
                          </m:f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sup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den>
                          </m:f>
                        </m:sub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𝑒</m:t>
                          </m:r>
                        </m:sup>
                      </m:sSubSup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den>
                        </m:f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i="1">
                            <a:latin typeface="Cambria Math"/>
                          </a:rPr>
                          <m:t>𝑒</m:t>
                        </m:r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=2</m:t>
                    </m:r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320040" cy="3811684"/>
              </a:xfrm>
              <a:prstGeom prst="rect">
                <a:avLst/>
              </a:prstGeom>
              <a:blipFill rotWithShape="0">
                <a:blip r:embed="rId2"/>
                <a:stretch>
                  <a:fillRect l="-14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1.7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1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6768312" cy="5124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 smtClean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sub>
                        <m:sup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e>
                          </m:rad>
                        </m:sup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=2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</m:rad>
                        </m:sub>
                        <m:sup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5</m:t>
                              </m:r>
                            </m:e>
                          </m:rad>
                        </m:sup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  <m:r>
                            <a:rPr lang="pt-PT" sz="20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ln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pt-PT" sz="2000" i="1" smtClean="0">
                                            <a:latin typeface="Cambria Math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𝑡</m:t>
                                        </m:r>
                                      </m:e>
                                      <m:sup>
                                        <m:r>
                                          <a:rPr lang="pt-PT" sz="2000" b="0" i="1" smtClean="0">
                                            <a:latin typeface="Cambria Math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+1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  <m:sub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e>
                        </m:rad>
                      </m:sub>
                      <m:sup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5</m:t>
                            </m:r>
                          </m:e>
                        </m:rad>
                      </m:sup>
                    </m:sSub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=2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5+1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−2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2+1</m:t>
                            </m:r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6</m:t>
                            </m:r>
                          </m:e>
                        </m:func>
                        <m:r>
                          <a:rPr lang="pt-PT" sz="2000" i="1">
                            <a:latin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e>
                        </m:func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=2</m:t>
                    </m:r>
                    <m:func>
                      <m:func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6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e>
                    </m:func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e>
                    </m:func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768312" cy="5124608"/>
              </a:xfrm>
              <a:prstGeom prst="rect">
                <a:avLst/>
              </a:prstGeom>
              <a:blipFill rotWithShape="0">
                <a:blip r:embed="rId2"/>
                <a:stretch>
                  <a:fillRect l="-9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1.8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18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2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344376" cy="11689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 </a:t>
                </a:r>
                <a:r>
                  <a:rPr lang="pt-PT" sz="2000" dirty="0">
                    <a:latin typeface="Cambria Math" charset="0"/>
                  </a:rPr>
                  <a:t>a medida da área da região do plano formada pelos </a:t>
                </a:r>
                <a:r>
                  <a:rPr lang="pt-PT" sz="2000" dirty="0" smtClean="0">
                    <a:latin typeface="Cambria Math" charset="0"/>
                  </a:rPr>
                  <a:t>pontos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  <m:r>
                          <a:rPr lang="pt-PT" sz="2000" b="0" i="1" smtClean="0">
                            <a:latin typeface="Cambria Math"/>
                          </a:rPr>
                          <m:t>, 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do plano tais que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0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pt-PT" sz="20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∧ </m:t>
                    </m:r>
                    <m:r>
                      <a:rPr lang="pt-PT" sz="2000" b="0" i="1" smtClean="0">
                        <a:latin typeface="Cambria Math"/>
                      </a:rPr>
                      <m:t>0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≤4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+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  <a:ea typeface="Cambria Math"/>
                          </a:rPr>
                          <m:t>tan</m:t>
                        </m:r>
                      </m:fName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344376" cy="1168910"/>
              </a:xfrm>
              <a:prstGeom prst="rect">
                <a:avLst/>
              </a:prstGeom>
              <a:blipFill rotWithShape="0">
                <a:blip r:embed="rId2"/>
                <a:stretch>
                  <a:fillRect l="-830" r="-1245" b="-32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611965" y="281286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6408272" cy="46235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4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i="1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𝑡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</m:func>
                            </m:e>
                          </m:d>
                          <m:r>
                            <a:rPr lang="pt-PT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nary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b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pt-PT" sz="2000" b="0" i="1" smtClean="0">
                                              <a:latin typeface="Cambria Math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PT" sz="2000" b="0" i="0" smtClean="0">
                                              <a:latin typeface="Cambria Math"/>
                                            </a:rPr>
                                            <m:t>cos</m:t>
                                          </m:r>
                                        </m:fName>
                                        <m:e>
                                          <m:r>
                                            <a:rPr lang="pt-PT" sz="2000" b="0" i="1" smtClean="0">
                                              <a:latin typeface="Cambria Math"/>
                                            </a:rPr>
                                            <m:t>𝑡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</m:func>
                            </m:e>
                          </m:d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</m:sSub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0" smtClean="0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−2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+</m:t>
                    </m:r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  <a:ea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  <a:ea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func>
                          </m:e>
                        </m:d>
                      </m:e>
                    </m:func>
                    <m:r>
                      <a:rPr lang="pt-PT" sz="2000" b="0" i="0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>
                        <a:latin typeface="Cambria Math"/>
                      </a:rPr>
                      <m:t>2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f>
                                  <m:fPr>
                                    <m:ctrlPr>
                                      <a:rPr lang="pt-PT" sz="2000" i="1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i="1">
                                        <a:latin typeface="Cambria Math"/>
                                        <a:ea typeface="Cambria Math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 lang="pt-PT" sz="2000" i="1">
                                        <a:latin typeface="Cambria Math"/>
                                      </a:rPr>
                                      <m:t>3</m:t>
                                    </m:r>
                                  </m:den>
                                </m:f>
                              </m:e>
                            </m:func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−2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0</m:t>
                        </m:r>
                      </m:e>
                      <m:sup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  <a:ea typeface="Cambria Math"/>
                      </a:rPr>
                      <m:t>+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  <a:ea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pt-PT" sz="2000" i="1">
                                    <a:latin typeface="Cambria Math" charset="0"/>
                                    <a:ea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>
                                    <a:latin typeface="Cambria Math"/>
                                    <a:ea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</m:func>
                          </m:e>
                        </m:d>
                      </m:e>
                    </m:func>
                    <m:r>
                      <a:rPr lang="pt-PT" sz="2000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9</m:t>
                        </m:r>
                      </m:den>
                    </m:f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−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  <a:ea typeface="Cambria Math"/>
                      </a:rPr>
                      <m:t>+</m:t>
                    </m:r>
                    <m:func>
                      <m:funcPr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  <a:ea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d>
                      </m:e>
                    </m:func>
                    <m:r>
                      <a:rPr lang="pt-PT" sz="2000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9</m:t>
                        </m:r>
                      </m:den>
                    </m:f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𝜋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unc>
                      <m:func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  <a:ea typeface="Cambria Math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e>
                        </m:d>
                      </m:e>
                    </m:func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408272" cy="4623573"/>
              </a:xfrm>
              <a:prstGeom prst="rect">
                <a:avLst/>
              </a:prstGeom>
              <a:blipFill rotWithShape="0">
                <a:blip r:embed="rId2"/>
                <a:stretch>
                  <a:fillRect l="-9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83334" y="1347893"/>
            <a:ext cx="380232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2.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2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3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632408" cy="10208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 </a:t>
                </a:r>
                <a:r>
                  <a:rPr lang="pt-PT" sz="2000" dirty="0">
                    <a:latin typeface="Cambria Math" charset="0"/>
                  </a:rPr>
                  <a:t>a medida da área da região do plano delimitada pelos gráficos das funções definidas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radPr>
                      <m:deg/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rad>
                    <m:r>
                      <a:rPr lang="pt-PT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632408" cy="1020857"/>
              </a:xfrm>
              <a:prstGeom prst="rect">
                <a:avLst/>
              </a:prstGeom>
              <a:blipFill rotWithShape="0">
                <a:blip r:embed="rId2"/>
                <a:stretch>
                  <a:fillRect l="-799" b="-8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626941" y="281286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7632408" cy="59708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  <a:spcAft>
                    <a:spcPts val="900"/>
                  </a:spcAft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sub>
                    </m:sSub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pt-PT" sz="20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solidFill>
                      <a:schemeClr val="tx1"/>
                    </a:solidFill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𝐷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pt-PT" sz="2000" i="1">
                        <a:latin typeface="Cambria Math"/>
                      </a:rPr>
                      <m:t>=</m:t>
                    </m:r>
                    <m:d>
                      <m:dPr>
                        <m:begChr m:val="["/>
                        <m:endChr m:val="[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0, 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Comecemos por determinar as abcissas dos pontos de </a:t>
                </a:r>
                <a:r>
                  <a:rPr lang="pt-PT" sz="2000" dirty="0" err="1" smtClean="0">
                    <a:latin typeface="Cambria Math" charset="0"/>
                  </a:rPr>
                  <a:t>interseção</a:t>
                </a:r>
                <a:r>
                  <a:rPr lang="pt-PT" sz="2000" dirty="0" smtClean="0">
                    <a:latin typeface="Cambria Math" charset="0"/>
                  </a:rPr>
                  <a:t> entre os gráficos das duas funções,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["/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0, +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rad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⟺</m:t>
                      </m:r>
                      <m:sSup>
                        <m:sSup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−1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∨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−1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</m:oMath>
                  </m:oMathPara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⟺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=0∨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=1</m:t>
                      </m:r>
                    </m:oMath>
                  </m:oMathPara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Assim, </a:t>
                </a:r>
                <a:r>
                  <a:rPr lang="pt-PT" sz="2000" dirty="0">
                    <a:latin typeface="Cambria Math" charset="0"/>
                  </a:rPr>
                  <a:t>a medida da área da região do plano delimitada pelos gráficos das funções definidas por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radPr>
                      <m:deg/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r>
                  <a:rPr lang="pt-PT" sz="2000" dirty="0" smtClean="0">
                    <a:latin typeface="Cambria Math" charset="0"/>
                  </a:rPr>
                  <a:t> é dada por: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632408" cy="5970865"/>
              </a:xfrm>
              <a:prstGeom prst="rect">
                <a:avLst/>
              </a:prstGeom>
              <a:blipFill rotWithShape="0">
                <a:blip r:embed="rId2"/>
                <a:stretch>
                  <a:fillRect l="-799" r="-111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  <p:sp>
        <p:nvSpPr>
          <p:cNvPr id="7" name="Rectangle 6"/>
          <p:cNvSpPr/>
          <p:nvPr/>
        </p:nvSpPr>
        <p:spPr>
          <a:xfrm>
            <a:off x="683334" y="1347893"/>
            <a:ext cx="380232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28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360000"/>
                <a:ext cx="6624296" cy="57465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spcAft>
                    <a:spcPts val="1000"/>
                  </a:spcAft>
                </a:pPr>
                <a:endParaRPr lang="pt-PT" sz="2000" i="1" dirty="0" smtClean="0">
                  <a:latin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pt-PT" sz="2000" i="1">
                              <a:latin typeface="Cambria Math"/>
                            </a:rPr>
                            <m:t>0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sup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sup>
                      <m:e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rad>
                        <m:r>
                          <a:rPr lang="pt-PT" sz="2000" b="0" i="1" smtClean="0">
                            <a:latin typeface="Cambria Math"/>
                          </a:rPr>
                          <m:t>𝑑</m:t>
                        </m:r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</m:nary>
                    <m:r>
                      <a:rPr lang="pt-PT" sz="2000" i="1">
                        <a:latin typeface="Cambria Math"/>
                      </a:rPr>
                      <m:t>−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f>
                                  <m:f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sup>
                    </m:sSubSup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  <m:sup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sup>
                    </m:sSub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0</m:t>
                        </m:r>
                      </m:e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pt-PT" sz="2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/>
                  <a:t>	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624296" cy="5746573"/>
              </a:xfrm>
              <a:prstGeom prst="rect">
                <a:avLst/>
              </a:prstGeom>
              <a:blipFill rotWithShape="0">
                <a:blip r:embed="rId2"/>
                <a:stretch>
                  <a:fillRect l="-92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683334" y="1347893"/>
            <a:ext cx="380232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3.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50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104" y="2910741"/>
            <a:ext cx="2952328" cy="318255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4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00360" cy="32833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Na </a:t>
                </a:r>
                <a:r>
                  <a:rPr lang="pt-PT" sz="2000" dirty="0">
                    <a:latin typeface="Cambria Math" charset="0"/>
                  </a:rPr>
                  <a:t>figura estão representadas partes </a:t>
                </a:r>
                <a:r>
                  <a:rPr lang="pt-PT" sz="2000" dirty="0" smtClean="0">
                    <a:latin typeface="Cambria Math" charset="0"/>
                  </a:rPr>
                  <a:t>dos </a:t>
                </a:r>
                <a:r>
                  <a:rPr lang="pt-PT" sz="2000" dirty="0">
                    <a:latin typeface="Cambria Math" charset="0"/>
                  </a:rPr>
                  <a:t>gráficos das funções definidas 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pt-PT" sz="2000" i="1">
                            <a:latin typeface="Cambria Math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pt-PT" sz="2000">
                            <a:latin typeface="Cambria Math"/>
                          </a:rPr>
                          <m:t>sin</m:t>
                        </m:r>
                      </m:fName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pt-PT" sz="2000" i="1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r>
                  <a:rPr lang="pt-PT" sz="2000" dirty="0">
                    <a:latin typeface="Cambria Math" charset="0"/>
                  </a:rPr>
                  <a:t>Calcule a medida da área da região do </a:t>
                </a:r>
                <a:r>
                  <a:rPr lang="pt-PT" sz="2000" dirty="0" smtClean="0">
                    <a:latin typeface="Cambria Math" charset="0"/>
                  </a:rPr>
                  <a:t/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plano delimitada pelos </a:t>
                </a:r>
                <a:r>
                  <a:rPr lang="pt-PT" sz="2000" dirty="0">
                    <a:latin typeface="Cambria Math" charset="0"/>
                  </a:rPr>
                  <a:t>gráficos e pelas </a:t>
                </a:r>
                <a:r>
                  <a:rPr lang="pt-PT" sz="2000" dirty="0" smtClean="0">
                    <a:latin typeface="Cambria Math" charset="0"/>
                  </a:rPr>
                  <a:t/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retas </a:t>
                </a:r>
                <a:r>
                  <a:rPr lang="pt-PT" sz="2000" dirty="0">
                    <a:latin typeface="Cambria Math" charset="0"/>
                  </a:rPr>
                  <a:t>paralelas </a:t>
                </a:r>
                <a:r>
                  <a:rPr lang="pt-PT" sz="2000" dirty="0" smtClean="0">
                    <a:latin typeface="Cambria Math" charset="0"/>
                  </a:rPr>
                  <a:t>ao eixo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𝑂𝑦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:r>
                  <a:rPr lang="pt-PT" sz="2000" dirty="0" smtClean="0">
                    <a:latin typeface="Cambria Math" charset="0"/>
                  </a:rPr>
                  <a:t>que intersetam </a:t>
                </a:r>
                <a:br>
                  <a:rPr lang="pt-PT" sz="2000" dirty="0" smtClean="0">
                    <a:latin typeface="Cambria Math" charset="0"/>
                  </a:rPr>
                </a:br>
                <a:r>
                  <a:rPr lang="pt-PT" sz="2000" dirty="0" smtClean="0">
                    <a:latin typeface="Cambria Math" charset="0"/>
                  </a:rPr>
                  <a:t>o eixo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𝑂𝑥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nos pontos </a:t>
                </a:r>
                <a:r>
                  <a:rPr lang="pt-PT" sz="2000" dirty="0" smtClean="0">
                    <a:latin typeface="Cambria Math" charset="0"/>
                  </a:rPr>
                  <a:t>de abcissa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00360" cy="3283335"/>
              </a:xfrm>
              <a:prstGeom prst="rect">
                <a:avLst/>
              </a:prstGeom>
              <a:blipFill rotWithShape="0">
                <a:blip r:embed="rId3"/>
                <a:stretch>
                  <a:fillRect l="-846" r="-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611965" y="490109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0053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83334" y="360000"/>
                <a:ext cx="7489066" cy="61987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/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</a:t>
                </a:r>
                <a:r>
                  <a:rPr lang="pt-PT" sz="2000" dirty="0" smtClean="0">
                    <a:latin typeface="Cambria Math" charset="0"/>
                  </a:rPr>
                  <a:t> A </a:t>
                </a:r>
                <a:r>
                  <a:rPr lang="pt-PT" sz="2000" dirty="0">
                    <a:latin typeface="Cambria Math" charset="0"/>
                  </a:rPr>
                  <a:t>medida da área da região do plano delimitada pelos </a:t>
                </a:r>
                <a:r>
                  <a:rPr lang="pt-PT" sz="2000" dirty="0" smtClean="0">
                    <a:latin typeface="Cambria Math" charset="0"/>
                  </a:rPr>
                  <a:t>gráficos de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pelas </a:t>
                </a:r>
                <a:r>
                  <a:rPr lang="pt-PT" sz="2000" dirty="0" err="1">
                    <a:latin typeface="Cambria Math" charset="0"/>
                  </a:rPr>
                  <a:t>retas</a:t>
                </a:r>
                <a:r>
                  <a:rPr lang="pt-PT" sz="2000" dirty="0">
                    <a:latin typeface="Cambria Math" charset="0"/>
                  </a:rPr>
                  <a:t> paralelas ao eixo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𝑂𝑦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que </a:t>
                </a:r>
                <a:r>
                  <a:rPr lang="pt-PT" sz="2000" dirty="0" err="1">
                    <a:latin typeface="Cambria Math" charset="0"/>
                  </a:rPr>
                  <a:t>intersetam</a:t>
                </a:r>
                <a:r>
                  <a:rPr lang="pt-PT" sz="2000" dirty="0">
                    <a:latin typeface="Cambria Math" charset="0"/>
                  </a:rPr>
                  <a:t> o eixo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𝑂𝑥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nos pontos de abcissa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4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é dada por:</a:t>
                </a: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==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pt-PT" sz="2000" i="1">
                                              <a:latin typeface="Cambria Math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pt-PT" sz="2000" i="1">
                                              <a:latin typeface="Cambria Math"/>
                                              <a:ea typeface="Cambria Math"/>
                                            </a:rPr>
                                            <m:t>𝜋</m:t>
                                          </m:r>
                                        </m:num>
                                        <m:den>
                                          <m:r>
                                            <a:rPr lang="pt-PT" sz="2000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func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34" y="360000"/>
                <a:ext cx="7489066" cy="6198748"/>
              </a:xfrm>
              <a:prstGeom prst="rect">
                <a:avLst/>
              </a:prstGeom>
              <a:blipFill rotWithShape="0">
                <a:blip r:embed="rId2"/>
                <a:stretch>
                  <a:fillRect l="-814" r="-89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693186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8467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83334" y="360000"/>
                <a:ext cx="4536738" cy="55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800"/>
                  </a:spcAft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1800"/>
                  </a:spcAft>
                </a:pPr>
                <a:r>
                  <a:rPr lang="pt-PT" sz="2000" dirty="0" smtClean="0"/>
                  <a:t>  	        </a:t>
                </a:r>
                <a14:m>
                  <m:oMath xmlns:m="http://schemas.openxmlformats.org/officeDocument/2006/math">
                    <m:r>
                      <a:rPr lang="pt-PT" sz="2000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b>
                      <m:sup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</a:rPr>
                              <m:t>4</m:t>
                            </m:r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7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i="1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i="1" dirty="0" smtClean="0">
                  <a:latin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b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i="1"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den>
                          </m:f>
                        </m:sup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i="1" dirty="0" smtClean="0">
                  <a:latin typeface="Cambria Math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	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b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b>
                      <m:sup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  <m:r>
                              <a:rPr lang="pt-PT" sz="2000" b="0" i="1" smtClean="0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den>
                        </m:f>
                      </m:sup>
                    </m:sSub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    	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4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−2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	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=2</m:t>
                    </m:r>
                    <m:r>
                      <a:rPr lang="pt-PT" sz="200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334" y="360000"/>
                <a:ext cx="4536738" cy="5561522"/>
              </a:xfrm>
              <a:prstGeom prst="rect">
                <a:avLst/>
              </a:prstGeom>
              <a:blipFill rotWithShape="0">
                <a:blip r:embed="rId2"/>
                <a:stretch>
                  <a:fillRect l="-134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83334" y="1268760"/>
            <a:ext cx="380232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smtClean="0">
                <a:latin typeface="Cambria Math" charset="0"/>
              </a:rPr>
              <a:t>4.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4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5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5"/>
              <p:cNvSpPr/>
              <p:nvPr/>
            </p:nvSpPr>
            <p:spPr>
              <a:xfrm>
                <a:off x="612000" y="1548000"/>
                <a:ext cx="7416384" cy="12068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 </a:t>
                </a:r>
                <a:r>
                  <a:rPr lang="pt-PT" sz="2000" dirty="0">
                    <a:latin typeface="Cambria Math" charset="0"/>
                  </a:rPr>
                  <a:t>a medida da área da região do plano delimitada pelas parábolas de </a:t>
                </a:r>
                <a:r>
                  <a:rPr lang="pt-PT" sz="2000" dirty="0" smtClean="0">
                    <a:latin typeface="Cambria Math" charset="0"/>
                  </a:rPr>
                  <a:t>equação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−3</m:t>
                    </m:r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+3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i="1">
                        <a:latin typeface="Cambria Math"/>
                      </a:rPr>
                      <m:t>3</m:t>
                    </m:r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7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416384" cy="1206869"/>
              </a:xfrm>
              <a:prstGeom prst="rect">
                <a:avLst/>
              </a:prstGeom>
              <a:blipFill rotWithShape="0">
                <a:blip r:embed="rId2"/>
                <a:stretch>
                  <a:fillRect l="-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612000" y="281286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15544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992081"/>
            <a:ext cx="4597772" cy="2173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83568" y="360000"/>
                <a:ext cx="6192688" cy="48610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</a:t>
                </a:r>
                <a:r>
                  <a:rPr lang="pt-PT" sz="2000" dirty="0" smtClean="0">
                    <a:latin typeface="Cambria Math" charset="0"/>
                  </a:rPr>
                  <a:t> Comecemos </a:t>
                </a:r>
                <a:r>
                  <a:rPr lang="pt-PT" sz="2000" dirty="0">
                    <a:latin typeface="Cambria Math" charset="0"/>
                  </a:rPr>
                  <a:t>por determinar as abcissas dos pontos de interseção entre os gráficos das duas </a:t>
                </a:r>
                <a:r>
                  <a:rPr lang="pt-PT" sz="2000" dirty="0" smtClean="0">
                    <a:latin typeface="Cambria Math" charset="0"/>
                  </a:rPr>
                  <a:t>funções: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−3</m:t>
                      </m:r>
                      <m:r>
                        <a:rPr lang="pt-PT" sz="2000" i="1">
                          <a:latin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</a:rPr>
                        <m:t>+3=−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+3</m:t>
                      </m:r>
                      <m:r>
                        <a:rPr lang="pt-PT" sz="2000" i="1">
                          <a:latin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dirty="0" smtClean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dirty="0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</m:t>
                      </m:r>
                      <m:r>
                        <a:rPr lang="pt-PT" sz="2000" b="0" i="1" smtClean="0">
                          <a:latin typeface="Cambria Math"/>
                        </a:rPr>
                        <m:t>6</m:t>
                      </m:r>
                      <m:r>
                        <a:rPr lang="pt-PT" sz="2000" i="1">
                          <a:latin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=0</m:t>
                      </m:r>
                      <m:r>
                        <a:rPr lang="pt-PT" sz="2000" dirty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dirty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0" dirty="0" smtClean="0">
                          <a:latin typeface="Cambria Math"/>
                          <a:ea typeface="Cambria Math"/>
                        </a:rPr>
                        <m:t>=1</m:t>
                      </m:r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∨</m:t>
                      </m:r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=3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60000"/>
                <a:ext cx="6192688" cy="4861074"/>
              </a:xfrm>
              <a:prstGeom prst="rect">
                <a:avLst/>
              </a:prstGeom>
              <a:blipFill rotWithShape="0">
                <a:blip r:embed="rId3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99813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83568" y="360000"/>
                <a:ext cx="7344816" cy="60885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>
                  <a:spcAft>
                    <a:spcPts val="600"/>
                  </a:spcAft>
                </a:pPr>
                <a:endParaRPr lang="pt-PT" sz="2000" dirty="0" smtClean="0">
                  <a:latin typeface="Cambria Math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b="1" dirty="0" smtClean="0">
                    <a:latin typeface="Cambria Math" charset="0"/>
                  </a:rPr>
                  <a:t>5.</a:t>
                </a:r>
                <a:r>
                  <a:rPr lang="pt-PT" sz="2000" dirty="0" smtClean="0">
                    <a:latin typeface="Cambria Math" charset="0"/>
                  </a:rPr>
                  <a:t> A </a:t>
                </a:r>
                <a:r>
                  <a:rPr lang="pt-PT" sz="2000" dirty="0">
                    <a:latin typeface="Cambria Math" charset="0"/>
                  </a:rPr>
                  <a:t>medida da área da região do plano delimitada pelas parábolas de </a:t>
                </a:r>
                <a:r>
                  <a:rPr lang="pt-PT" sz="2000" dirty="0" smtClean="0">
                    <a:latin typeface="Cambria Math" charset="0"/>
                  </a:rPr>
                  <a:t>equação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−3</m:t>
                    </m:r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+3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i="1">
                        <a:latin typeface="Cambria Math"/>
                      </a:rPr>
                      <m:t>+3</m:t>
                    </m:r>
                    <m:r>
                      <a:rPr lang="pt-PT" sz="2000" i="1">
                        <a:latin typeface="Cambria Math"/>
                      </a:rPr>
                      <m:t>𝑥</m:t>
                    </m:r>
                    <m:r>
                      <a:rPr lang="pt-PT" sz="20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é dada por:</a:t>
                </a:r>
              </a:p>
              <a:p>
                <a:pPr algn="just">
                  <a:spcBef>
                    <a:spcPts val="1200"/>
                  </a:spcBef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𝐴</m:t>
                      </m:r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nary>
                        <m:naryPr>
                          <m:ctrlP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pt-PT" sz="2000" b="0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r>
                            <a:rPr lang="pt-PT" sz="20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nary>
                        <m:nary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sup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+3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>
                        <m:r>
                          <a:rPr lang="pt-PT" sz="2000" i="1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sup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i="1">
                                <a:latin typeface="Cambria Math"/>
                              </a:rPr>
                              <m:t>+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6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i="1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pt-PT" sz="2000" i="1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  <m:r>
                      <a:rPr lang="pt-PT" sz="20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pt-PT" sz="2000" i="1">
                            <a:latin typeface="Cambria Math" charset="0"/>
                          </a:rPr>
                        </m:ctrlPr>
                      </m:sSub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pt-PT" sz="2000" b="0" i="1" smtClean="0">
                                <a:latin typeface="Cambria Math"/>
                              </a:rPr>
                              <m:t>+3</m:t>
                            </m:r>
                            <m:sSup>
                              <m:sSup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sub>
                      <m:sup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sup>
                    </m:sSubSup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dirty="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0−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−2</m:t>
                        </m:r>
                      </m:e>
                    </m:d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800"/>
                  </a:spcAft>
                </a:pPr>
                <a:r>
                  <a:rPr lang="pt-PT" sz="2000" smtClean="0"/>
                  <a:t>	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2</m:t>
                    </m:r>
                  </m:oMath>
                </a14:m>
                <a:endParaRPr lang="pt-PT" sz="2000" dirty="0" smtClean="0">
                  <a:solidFill>
                    <a:schemeClr val="tx1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60000"/>
                <a:ext cx="7344816" cy="6088590"/>
              </a:xfrm>
              <a:prstGeom prst="rect">
                <a:avLst/>
              </a:prstGeom>
              <a:blipFill rotWithShape="0">
                <a:blip r:embed="rId2"/>
                <a:stretch>
                  <a:fillRect l="-830" r="-124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970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2368</TotalTime>
  <Words>1295</Words>
  <Application>Microsoft Macintosh PowerPoint</Application>
  <PresentationFormat>Apresentação no Ecrã (4:3)</PresentationFormat>
  <Paragraphs>163</Paragraphs>
  <Slides>23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Calibri</vt:lpstr>
      <vt:lpstr>Cambria Math</vt:lpstr>
      <vt:lpstr>Arial</vt:lpstr>
      <vt:lpstr>Office Theme</vt:lpstr>
      <vt:lpstr>Primitivas e  cálculo integral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Questão 3</vt:lpstr>
      <vt:lpstr>Apresentação do PowerPoint</vt:lpstr>
      <vt:lpstr>Apresentação do PowerPoint</vt:lpstr>
      <vt:lpstr>Questão 4</vt:lpstr>
      <vt:lpstr>Apresentação do PowerPoint</vt:lpstr>
      <vt:lpstr>Apresentação do PowerPoint</vt:lpstr>
      <vt:lpstr>Questão 5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159</cp:revision>
  <dcterms:created xsi:type="dcterms:W3CDTF">2014-11-16T14:55:38Z</dcterms:created>
  <dcterms:modified xsi:type="dcterms:W3CDTF">2017-06-27T15:07:25Z</dcterms:modified>
</cp:coreProperties>
</file>