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1"/>
  </p:notesMasterIdLst>
  <p:sldIdLst>
    <p:sldId id="256" r:id="rId2"/>
    <p:sldId id="257" r:id="rId3"/>
    <p:sldId id="309" r:id="rId4"/>
    <p:sldId id="319" r:id="rId5"/>
    <p:sldId id="316" r:id="rId6"/>
    <p:sldId id="320" r:id="rId7"/>
    <p:sldId id="321" r:id="rId8"/>
    <p:sldId id="322" r:id="rId9"/>
    <p:sldId id="323" r:id="rId10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Escuro 2 - Destaque 1/Destaqu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22" autoAdjust="0"/>
    <p:restoredTop sz="94674"/>
  </p:normalViewPr>
  <p:slideViewPr>
    <p:cSldViewPr>
      <p:cViewPr varScale="1">
        <p:scale>
          <a:sx n="124" d="100"/>
          <a:sy n="124" d="100"/>
        </p:scale>
        <p:origin x="1600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D942BA-AA98-3D47-9FD0-B3369095B142}" type="datetimeFigureOut">
              <a:rPr lang="en-US" smtClean="0"/>
              <a:t>6/20/17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15060-D106-C142-920B-CEE8F834CB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495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015060-D106-C142-920B-CEE8F834CBF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497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20/06/17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20/06/17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20/06/17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20/06/17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20/06/17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20/06/17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20/06/17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20/06/17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20/06/17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20/06/17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20/06/17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F6B352FF-5473-4FF6-96FF-A13701F36660}" type="datetimeFigureOut">
              <a:rPr lang="pt-PT" smtClean="0"/>
              <a:pPr/>
              <a:t>20/06/17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5791C3D8-3A7D-4DFE-B853-44722FACE493}" type="slidenum">
              <a:rPr lang="pt-PT" smtClean="0"/>
              <a:pPr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862505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kern="1200">
          <a:solidFill>
            <a:schemeClr val="tx1"/>
          </a:solidFill>
          <a:latin typeface="Cambria Math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b="0" i="0" kern="1200">
          <a:solidFill>
            <a:schemeClr val="tx1"/>
          </a:solidFill>
          <a:latin typeface="Cambria Math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b="0" i="0" kern="1200">
          <a:solidFill>
            <a:schemeClr val="tx1"/>
          </a:solidFill>
          <a:latin typeface="Cambria Math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b="0" i="0" kern="1200">
          <a:solidFill>
            <a:schemeClr val="tx1"/>
          </a:solidFill>
          <a:latin typeface="Cambria Math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3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4400" b="1" dirty="0">
                <a:solidFill>
                  <a:schemeClr val="bg1"/>
                </a:solidFill>
              </a:rPr>
              <a:t>Primitivas e </a:t>
            </a:r>
            <a:r>
              <a:rPr lang="pt-PT" sz="4400" b="1" dirty="0" smtClean="0">
                <a:solidFill>
                  <a:schemeClr val="bg1"/>
                </a:solidFill>
              </a:rPr>
              <a:t/>
            </a:r>
            <a:br>
              <a:rPr lang="pt-PT" sz="4400" b="1" dirty="0" smtClean="0">
                <a:solidFill>
                  <a:schemeClr val="bg1"/>
                </a:solidFill>
              </a:rPr>
            </a:br>
            <a:r>
              <a:rPr lang="pt-PT" sz="4400" b="1" dirty="0" smtClean="0">
                <a:solidFill>
                  <a:schemeClr val="bg1"/>
                </a:solidFill>
              </a:rPr>
              <a:t>cálculo </a:t>
            </a:r>
            <a:r>
              <a:rPr lang="pt-PT" sz="4400" b="1" dirty="0">
                <a:solidFill>
                  <a:schemeClr val="bg1"/>
                </a:solidFill>
              </a:rPr>
              <a:t>i</a:t>
            </a:r>
            <a:r>
              <a:rPr lang="pt-PT" sz="4400" b="1" dirty="0" smtClean="0">
                <a:solidFill>
                  <a:schemeClr val="bg1"/>
                </a:solidFill>
              </a:rPr>
              <a:t>ntegral</a:t>
            </a:r>
            <a:endParaRPr lang="pt-PT" sz="4400" b="1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818062"/>
            <a:ext cx="6858000" cy="1123106"/>
          </a:xfrm>
        </p:spPr>
        <p:txBody>
          <a:bodyPr>
            <a:normAutofit/>
          </a:bodyPr>
          <a:lstStyle/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</a:rPr>
              <a:t>Cálculo </a:t>
            </a:r>
            <a:r>
              <a:rPr lang="pt-PT" sz="2400" dirty="0" smtClean="0">
                <a:solidFill>
                  <a:schemeClr val="bg1">
                    <a:lumMod val="85000"/>
                  </a:schemeClr>
                </a:solidFill>
              </a:rPr>
              <a:t>integral</a:t>
            </a:r>
            <a:endParaRPr lang="pt-PT" sz="24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</a:rPr>
              <a:t>O essencial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260648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 smtClean="0"/>
              <a:t>Integral</a:t>
            </a:r>
            <a:endParaRPr lang="pt-PT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340768"/>
                <a:ext cx="7776424" cy="52357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Dado um referencial cartesiano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𝑥𝑂𝑦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e </a:t>
                </a:r>
                <a:r>
                  <a:rPr lang="pt-PT" sz="2000" dirty="0">
                    <a:latin typeface="Cambria Math" charset="0"/>
                  </a:rPr>
                  <a:t>uma função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contínua num intervalo  fechado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),  </a:t>
                </a:r>
                <a:r>
                  <a:rPr lang="pt-PT" sz="2000" dirty="0">
                    <a:latin typeface="Cambria Math" charset="0"/>
                  </a:rPr>
                  <a:t>designa-se </a:t>
                </a:r>
                <a:r>
                  <a:rPr lang="pt-PT" sz="2000" dirty="0" smtClean="0">
                    <a:latin typeface="Cambria Math" charset="0"/>
                  </a:rPr>
                  <a:t>por </a:t>
                </a:r>
                <a:r>
                  <a:rPr lang="pt-PT" sz="2000" dirty="0" smtClean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integral </a:t>
                </a:r>
                <a:r>
                  <a:rPr lang="pt-PT" sz="2000" dirty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de </a:t>
                </a:r>
                <a14:m>
                  <m:oMath xmlns:m="http://schemas.openxmlformats.org/officeDocument/2006/math">
                    <m:r>
                      <a:rPr lang="pt-PT" sz="2000" b="1">
                        <a:solidFill>
                          <a:srgbClr val="5B9BD5">
                            <a:lumMod val="75000"/>
                          </a:srgbClr>
                        </a:solidFill>
                        <a:latin typeface="Cambria Math" charset="0"/>
                      </a:rPr>
                      <m:t>𝒇</m:t>
                    </m:r>
                  </m:oMath>
                </a14:m>
                <a:r>
                  <a:rPr lang="pt-PT" sz="2000" b="1" dirty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 </a:t>
                </a:r>
                <a:r>
                  <a:rPr lang="pt-PT" sz="2000" dirty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entre</a:t>
                </a:r>
                <a:r>
                  <a:rPr lang="pt-PT" sz="2000" b="1" dirty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 </a:t>
                </a:r>
                <a:r>
                  <a:rPr lang="pt-PT" sz="2000" b="1" dirty="0" smtClean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/>
                </a:r>
                <a:br>
                  <a:rPr lang="pt-PT" sz="2000" b="1" dirty="0" smtClean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</a:br>
                <a14:m>
                  <m:oMath xmlns:m="http://schemas.openxmlformats.org/officeDocument/2006/math">
                    <m:r>
                      <a:rPr lang="pt-PT" sz="2000" b="1">
                        <a:solidFill>
                          <a:srgbClr val="5B9BD5">
                            <a:lumMod val="75000"/>
                          </a:srgbClr>
                        </a:solidFill>
                        <a:latin typeface="Cambria Math" charset="0"/>
                      </a:rPr>
                      <m:t>𝒂</m:t>
                    </m:r>
                  </m:oMath>
                </a14:m>
                <a:r>
                  <a:rPr lang="pt-PT" sz="2000" b="1" dirty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 </a:t>
                </a:r>
                <a:r>
                  <a:rPr lang="pt-PT" sz="2000" dirty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e</a:t>
                </a:r>
                <a:r>
                  <a:rPr lang="pt-PT" sz="2000" b="1" dirty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b="1">
                        <a:solidFill>
                          <a:srgbClr val="5B9BD5">
                            <a:lumMod val="75000"/>
                          </a:srgbClr>
                        </a:solidFill>
                        <a:latin typeface="Cambria Math" charset="0"/>
                      </a:rPr>
                      <m:t>𝒃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e representa-se por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pt-PT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  <m:sup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pt-PT" sz="2000" dirty="0" smtClean="0">
                    <a:latin typeface="Cambria Math" charset="0"/>
                  </a:rPr>
                  <a:t>: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pt-PT" sz="2000" dirty="0">
                    <a:latin typeface="Cambria Math" charset="0"/>
                  </a:rPr>
                  <a:t>a</a:t>
                </a:r>
                <a:r>
                  <a:rPr lang="pt-PT" sz="2000" dirty="0" smtClean="0">
                    <a:latin typeface="Cambria Math" charset="0"/>
                  </a:rPr>
                  <a:t> área </a:t>
                </a:r>
                <a:r>
                  <a:rPr lang="pt-PT" sz="2000" dirty="0">
                    <a:latin typeface="Cambria Math" charset="0"/>
                  </a:rPr>
                  <a:t>da região do plano delimitada pelas retas de </a:t>
                </a:r>
                <a:r>
                  <a:rPr lang="pt-PT" sz="2000" dirty="0" smtClean="0">
                    <a:latin typeface="Cambria Math" charset="0"/>
                  </a:rPr>
                  <a:t>equação</a:t>
                </a:r>
                <a14:m>
                  <m:oMath xmlns:m="http://schemas.openxmlformats.org/officeDocument/2006/math">
                    <m:r>
                      <a:rPr lang="pt-PT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o eixo </a:t>
                </a:r>
                <a:r>
                  <a:rPr lang="pt-PT" sz="2000" dirty="0">
                    <a:latin typeface="Cambria Math" charset="0"/>
                  </a:rPr>
                  <a:t>das abcissas e o gráfico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 </a:t>
                </a:r>
                <a:r>
                  <a:rPr lang="pt-PT" sz="2000" dirty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se </a:t>
                </a:r>
                <a14:m>
                  <m:oMath xmlns:m="http://schemas.openxmlformats.org/officeDocument/2006/math">
                    <m:r>
                      <a:rPr lang="pt-PT" sz="2000">
                        <a:solidFill>
                          <a:srgbClr val="5B9BD5">
                            <a:lumMod val="75000"/>
                          </a:srgbClr>
                        </a:solidFill>
                        <a:latin typeface="Cambria Math" charset="0"/>
                      </a:rPr>
                      <m:t>𝒇</m:t>
                    </m:r>
                  </m:oMath>
                </a14:m>
                <a:r>
                  <a:rPr lang="pt-PT" sz="2000" dirty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 é não negativa no intervalo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pt-PT" sz="2000" i="1">
                            <a:solidFill>
                              <a:srgbClr val="5B9BD5">
                                <a:lumMod val="75000"/>
                              </a:srgbClr>
                            </a:solidFill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>
                            <a:solidFill>
                              <a:srgbClr val="5B9BD5">
                                <a:lumMod val="75000"/>
                              </a:srgbClr>
                            </a:solidFill>
                            <a:latin typeface="Cambria Math" charset="0"/>
                          </a:rPr>
                          <m:t>𝒂</m:t>
                        </m:r>
                        <m:r>
                          <a:rPr lang="pt-PT" sz="2000">
                            <a:solidFill>
                              <a:srgbClr val="5B9BD5">
                                <a:lumMod val="75000"/>
                              </a:srgbClr>
                            </a:solidFill>
                            <a:latin typeface="Cambria Math" charset="0"/>
                          </a:rPr>
                          <m:t>, </m:t>
                        </m:r>
                        <m:r>
                          <a:rPr lang="pt-PT" sz="2000">
                            <a:solidFill>
                              <a:srgbClr val="5B9BD5">
                                <a:lumMod val="75000"/>
                              </a:srgbClr>
                            </a:solidFill>
                            <a:latin typeface="Cambria Math" charset="0"/>
                          </a:rPr>
                          <m:t>𝒃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;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pt-PT" sz="2000" dirty="0">
                    <a:latin typeface="Cambria Math" charset="0"/>
                  </a:rPr>
                  <a:t>o</a:t>
                </a:r>
                <a:r>
                  <a:rPr lang="pt-PT" sz="2000" dirty="0" smtClean="0">
                    <a:latin typeface="Cambria Math" charset="0"/>
                  </a:rPr>
                  <a:t> simétrico </a:t>
                </a:r>
                <a:r>
                  <a:rPr lang="pt-PT" sz="2000" dirty="0">
                    <a:latin typeface="Cambria Math" charset="0"/>
                  </a:rPr>
                  <a:t>da medida da área da região do plano delimitada pelas retas  de equação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o eixo das abcissas e o gráfico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 se </a:t>
                </a:r>
                <a14:m>
                  <m:oMath xmlns:m="http://schemas.openxmlformats.org/officeDocument/2006/math">
                    <m:r>
                      <a:rPr lang="pt-PT" sz="2000">
                        <a:solidFill>
                          <a:srgbClr val="5B9BD5">
                            <a:lumMod val="75000"/>
                          </a:srgbClr>
                        </a:solidFill>
                        <a:latin typeface="Cambria Math" charset="0"/>
                      </a:rPr>
                      <m:t>𝒇</m:t>
                    </m:r>
                  </m:oMath>
                </a14:m>
                <a:r>
                  <a:rPr lang="pt-PT" sz="2000" dirty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 é não positiva no intervalo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pt-PT" sz="2000" i="1">
                            <a:solidFill>
                              <a:srgbClr val="5B9BD5">
                                <a:lumMod val="75000"/>
                              </a:srgbClr>
                            </a:solidFill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>
                            <a:solidFill>
                              <a:srgbClr val="5B9BD5">
                                <a:lumMod val="75000"/>
                              </a:srgbClr>
                            </a:solidFill>
                            <a:latin typeface="Cambria Math" charset="0"/>
                          </a:rPr>
                          <m:t>𝒂</m:t>
                        </m:r>
                        <m:r>
                          <a:rPr lang="pt-PT" sz="2000">
                            <a:solidFill>
                              <a:srgbClr val="5B9BD5">
                                <a:lumMod val="75000"/>
                              </a:srgbClr>
                            </a:solidFill>
                            <a:latin typeface="Cambria Math" charset="0"/>
                          </a:rPr>
                          <m:t>, </m:t>
                        </m:r>
                        <m:r>
                          <a:rPr lang="pt-PT" sz="2000">
                            <a:solidFill>
                              <a:srgbClr val="5B9BD5">
                                <a:lumMod val="75000"/>
                              </a:srgbClr>
                            </a:solidFill>
                            <a:latin typeface="Cambria Math" charset="0"/>
                          </a:rPr>
                          <m:t>𝒃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,  </a:t>
                </a:r>
                <a:r>
                  <a:rPr lang="pt-PT" sz="2000" dirty="0">
                    <a:latin typeface="Cambria Math" charset="0"/>
                  </a:rPr>
                  <a:t>ou seja</a:t>
                </a:r>
                <a:r>
                  <a:rPr lang="pt-PT" sz="2000" dirty="0" smtClean="0">
                    <a:latin typeface="Cambria Math" charset="0"/>
                  </a:rPr>
                  <a:t>:</a:t>
                </a: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nary>
                      <m:naryPr>
                        <m:ctrlPr>
                          <a:rPr lang="pt-PT" sz="2000" i="1">
                            <a:latin typeface="Cambria Math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pt-PT" sz="2000" i="1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  <m:sup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  <m:e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=−</m:t>
                    </m:r>
                    <m:nary>
                      <m:naryPr>
                        <m:ctrlPr>
                          <a:rPr lang="pt-PT" sz="2000" i="1">
                            <a:latin typeface="Cambria Math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pt-PT" sz="2000" i="1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  <m:sup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340768"/>
                <a:ext cx="7776424" cy="5235792"/>
              </a:xfrm>
              <a:prstGeom prst="rect">
                <a:avLst/>
              </a:prstGeom>
              <a:blipFill rotWithShape="0">
                <a:blip r:embed="rId2"/>
                <a:stretch>
                  <a:fillRect l="-784" r="-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8563" y="3104595"/>
                <a:ext cx="7553837" cy="31327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pt-PT" sz="2000" dirty="0" smtClean="0">
                    <a:latin typeface="Cambria Math" charset="0"/>
                  </a:rPr>
                  <a:t>a soma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pt-PT" sz="2000" i="1">
                            <a:latin typeface="Cambria Math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pt-PT" sz="2000" i="1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  <m:sup>
                        <m:sSub>
                          <m:sSub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pt-PT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  <m:e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trlPr>
                          <a:rPr lang="pt-PT" sz="2000" i="1">
                            <a:latin typeface="Cambria Math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pt-PT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pt-PT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  <m:e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+…+</m:t>
                    </m:r>
                    <m:nary>
                      <m:naryPr>
                        <m:ctrlPr>
                          <a:rPr lang="pt-PT" sz="2000" i="1">
                            <a:latin typeface="Cambria Math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pt-PT" sz="20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sub>
                      <m:sup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  <m:e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pt-PT" sz="2000" dirty="0" smtClean="0">
                    <a:latin typeface="Cambria Math" charset="0"/>
                  </a:rPr>
                  <a:t>, se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é tal que </a:t>
                </a:r>
                <a:r>
                  <a:rPr lang="pt-PT" sz="2000" dirty="0" smtClean="0">
                    <a:latin typeface="Cambria Math" charset="0"/>
                  </a:rPr>
                  <a:t>existe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ℕ</m:t>
                        </m:r>
                      </m:e>
                      <m:sub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pt-PT" sz="2000" dirty="0" smtClean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pt-PT" sz="2000" dirty="0" smtClean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PT" sz="2000" dirty="0" smtClean="0">
                    <a:latin typeface="Cambria Math" charset="0"/>
                  </a:rPr>
                  <a:t>, …,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pt-PT" sz="2000" dirty="0" smtClean="0">
                    <a:latin typeface="Cambria Math" charset="0"/>
                  </a:rPr>
                  <a:t>, com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pt-P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…&lt;</m:t>
                    </m:r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tal </a:t>
                </a:r>
                <a:r>
                  <a:rPr lang="pt-PT" sz="2000" dirty="0">
                    <a:latin typeface="Cambria Math" charset="0"/>
                  </a:rPr>
                  <a:t>que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é </a:t>
                </a:r>
                <a:r>
                  <a:rPr lang="pt-PT" sz="2000" dirty="0">
                    <a:latin typeface="Cambria Math" charset="0"/>
                  </a:rPr>
                  <a:t>não negativa ou não positiva em cada </a:t>
                </a:r>
                <a:r>
                  <a:rPr lang="pt-PT" sz="2000" dirty="0" smtClean="0">
                    <a:latin typeface="Cambria Math" charset="0"/>
                  </a:rPr>
                  <a:t>intervalo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pt-PT" sz="20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pt-PT" sz="20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pt-PT" sz="2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i="1" dirty="0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pt-PT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a:rPr lang="pt-PT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  <m:r>
                          <a:rPr lang="pt-PT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a:rPr lang="pt-PT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,  </a:t>
                </a:r>
                <a:r>
                  <a:rPr lang="pt-PT" sz="2000" dirty="0">
                    <a:latin typeface="Cambria Math" charset="0"/>
                  </a:rPr>
                  <a:t>ou seja</a:t>
                </a:r>
                <a:r>
                  <a:rPr lang="pt-PT" sz="2000" dirty="0" smtClean="0">
                    <a:latin typeface="Cambria Math" charset="0"/>
                  </a:rPr>
                  <a:t>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PT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PT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pt-PT" sz="2000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pt-PT" sz="2000" i="1">
                          <a:latin typeface="Cambria Math" panose="02040503050406030204" pitchFamily="18" charset="0"/>
                        </a:rPr>
                        <m:t>+…+</m:t>
                      </m:r>
                      <m:nary>
                        <m:nary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sub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563" y="3104595"/>
                <a:ext cx="7553837" cy="3132717"/>
              </a:xfrm>
              <a:prstGeom prst="rect">
                <a:avLst/>
              </a:prstGeom>
              <a:blipFill rotWithShape="0">
                <a:blip r:embed="rId2"/>
                <a:stretch>
                  <a:fillRect l="-7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612000" y="260648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 smtClean="0"/>
              <a:t>Integral</a:t>
            </a:r>
            <a:endParaRPr lang="pt-PT" sz="3200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2842" y="522984"/>
            <a:ext cx="2525277" cy="2545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21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340768"/>
                <a:ext cx="7056344" cy="20628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Dadas duas funções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contínuas </a:t>
                </a:r>
                <a:r>
                  <a:rPr lang="pt-PT" sz="2000" dirty="0" smtClean="0">
                    <a:latin typeface="Cambria Math" charset="0"/>
                  </a:rPr>
                  <a:t>num </a:t>
                </a:r>
                <a:r>
                  <a:rPr lang="pt-PT" sz="2000" dirty="0">
                    <a:latin typeface="Cambria Math" charset="0"/>
                  </a:rPr>
                  <a:t>intervalo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 </a:t>
                </a:r>
                <a:r>
                  <a:rPr lang="pt-PT" sz="2000" dirty="0">
                    <a:latin typeface="Cambria Math" charset="0"/>
                  </a:rPr>
                  <a:t>se para </a:t>
                </a:r>
                <a:r>
                  <a:rPr lang="pt-PT" sz="2000" dirty="0" smtClean="0">
                    <a:latin typeface="Cambria Math" charset="0"/>
                  </a:rPr>
                  <a:t>todo 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, então: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PT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pt-PT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nary>
                        <m:nary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PT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340768"/>
                <a:ext cx="7056344" cy="2062872"/>
              </a:xfrm>
              <a:prstGeom prst="rect">
                <a:avLst/>
              </a:prstGeom>
              <a:blipFill rotWithShape="0">
                <a:blip r:embed="rId3"/>
                <a:stretch>
                  <a:fillRect l="-864" r="-16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ítulo 1"/>
          <p:cNvSpPr txBox="1">
            <a:spLocks/>
          </p:cNvSpPr>
          <p:nvPr/>
        </p:nvSpPr>
        <p:spPr>
          <a:xfrm>
            <a:off x="612000" y="260648"/>
            <a:ext cx="828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/>
              <a:t>Monotonia do integral definido</a:t>
            </a:r>
          </a:p>
        </p:txBody>
      </p:sp>
    </p:spTree>
    <p:extLst>
      <p:ext uri="{BB962C8B-B14F-4D97-AF65-F5344CB8AC3E}">
        <p14:creationId xmlns:p14="http://schemas.microsoft.com/office/powerpoint/2010/main" val="2129770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340768"/>
                <a:ext cx="7272368" cy="16046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Dada uma função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contínua num intervalo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pt-P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 </a:t>
                </a:r>
                <a:r>
                  <a:rPr lang="pt-PT" sz="2000" dirty="0">
                    <a:latin typeface="Cambria Math" charset="0"/>
                  </a:rPr>
                  <a:t>a função definida por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d>
                      <m:d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pt-PT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  <m:sup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pt-PT" sz="2000" dirty="0" smtClean="0">
                    <a:latin typeface="Cambria Math" charset="0"/>
                  </a:rPr>
                  <a:t> é </a:t>
                </a:r>
                <a:r>
                  <a:rPr lang="pt-PT" sz="2000" dirty="0">
                    <a:latin typeface="Cambria Math" charset="0"/>
                  </a:rPr>
                  <a:t>a primitiva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em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nula </a:t>
                </a:r>
                <a:r>
                  <a:rPr lang="pt-PT" sz="2000" dirty="0" smtClean="0">
                    <a:latin typeface="Cambria Math" charset="0"/>
                  </a:rPr>
                  <a:t>em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i="1" dirty="0" smtClean="0">
                            <a:latin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pt-PT" sz="20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340768"/>
                <a:ext cx="7272368" cy="1604670"/>
              </a:xfrm>
              <a:prstGeom prst="rect">
                <a:avLst/>
              </a:prstGeom>
              <a:blipFill rotWithShape="0">
                <a:blip r:embed="rId2"/>
                <a:stretch>
                  <a:fillRect l="-838" r="-1425" b="-22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ítulo 1"/>
          <p:cNvSpPr txBox="1">
            <a:spLocks/>
          </p:cNvSpPr>
          <p:nvPr/>
        </p:nvSpPr>
        <p:spPr>
          <a:xfrm>
            <a:off x="612000" y="260648"/>
            <a:ext cx="828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/>
              <a:t>Teorema fundamental do cálculo integral</a:t>
            </a:r>
          </a:p>
        </p:txBody>
      </p:sp>
    </p:spTree>
    <p:extLst>
      <p:ext uri="{BB962C8B-B14F-4D97-AF65-F5344CB8AC3E}">
        <p14:creationId xmlns:p14="http://schemas.microsoft.com/office/powerpoint/2010/main" val="1366070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340768"/>
                <a:ext cx="8280000" cy="27636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Dada uma função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contínua num intervalo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PT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  <m:d>
                                <m:dPr>
                                  <m:ctrlPr>
                                    <a:rPr lang="pt-PT" sz="2000" b="0" i="1" smtClean="0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bSup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  <a:spcBef>
                    <a:spcPts val="600"/>
                  </a:spcBef>
                  <a:spcAft>
                    <a:spcPts val="1200"/>
                  </a:spcAft>
                </a:pPr>
                <a:r>
                  <a:rPr lang="pt-PT" sz="2000" dirty="0" smtClean="0">
                    <a:latin typeface="Cambria Math" charset="0"/>
                  </a:rPr>
                  <a:t> em que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é uma primitiva qualquer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no intervalo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 e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bSup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340768"/>
                <a:ext cx="8280000" cy="2763642"/>
              </a:xfrm>
              <a:prstGeom prst="rect">
                <a:avLst/>
              </a:prstGeom>
              <a:blipFill rotWithShape="0">
                <a:blip r:embed="rId2"/>
                <a:stretch>
                  <a:fillRect l="-7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ítulo 1"/>
          <p:cNvSpPr txBox="1">
            <a:spLocks/>
          </p:cNvSpPr>
          <p:nvPr/>
        </p:nvSpPr>
        <p:spPr>
          <a:xfrm>
            <a:off x="612000" y="260648"/>
            <a:ext cx="828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/>
              <a:t>Fórmula de </a:t>
            </a:r>
            <a:r>
              <a:rPr lang="pt-PT" sz="3200" b="1" dirty="0" err="1"/>
              <a:t>Barrow</a:t>
            </a:r>
            <a:endParaRPr lang="pt-PT" sz="3200" b="1" dirty="0"/>
          </a:p>
        </p:txBody>
      </p:sp>
    </p:spTree>
    <p:extLst>
      <p:ext uri="{BB962C8B-B14F-4D97-AF65-F5344CB8AC3E}">
        <p14:creationId xmlns:p14="http://schemas.microsoft.com/office/powerpoint/2010/main" val="3005329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5"/>
              <p:cNvSpPr/>
              <p:nvPr/>
            </p:nvSpPr>
            <p:spPr>
              <a:xfrm>
                <a:off x="612000" y="1340768"/>
                <a:ext cx="7704416" cy="21326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Dada uma função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contínua num intervalo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e dois pontos 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tais que 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pt-P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pt-P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tem-se, por convenção, que: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PT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sub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sup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a:rPr lang="pt-PT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sub>
                        <m:sup>
                          <m:r>
                            <a:rPr lang="pt-PT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sup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7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340768"/>
                <a:ext cx="7704416" cy="2132635"/>
              </a:xfrm>
              <a:prstGeom prst="rect">
                <a:avLst/>
              </a:prstGeom>
              <a:blipFill rotWithShape="0">
                <a:blip r:embed="rId2"/>
                <a:stretch>
                  <a:fillRect l="-791" r="-7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ítulo 1"/>
          <p:cNvSpPr txBox="1">
            <a:spLocks/>
          </p:cNvSpPr>
          <p:nvPr/>
        </p:nvSpPr>
        <p:spPr>
          <a:xfrm>
            <a:off x="612000" y="260648"/>
            <a:ext cx="828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/>
              <a:t>Simetria</a:t>
            </a:r>
          </a:p>
        </p:txBody>
      </p:sp>
    </p:spTree>
    <p:extLst>
      <p:ext uri="{BB962C8B-B14F-4D97-AF65-F5344CB8AC3E}">
        <p14:creationId xmlns:p14="http://schemas.microsoft.com/office/powerpoint/2010/main" val="1155441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5"/>
              <p:cNvSpPr/>
              <p:nvPr/>
            </p:nvSpPr>
            <p:spPr>
              <a:xfrm>
                <a:off x="612000" y="1340768"/>
                <a:ext cx="6624296" cy="20628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Dada uma função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contínua num intervalo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e três pontos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p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7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340768"/>
                <a:ext cx="6624296" cy="2062872"/>
              </a:xfrm>
              <a:prstGeom prst="rect">
                <a:avLst/>
              </a:prstGeom>
              <a:blipFill rotWithShape="0">
                <a:blip r:embed="rId2"/>
                <a:stretch>
                  <a:fillRect l="-9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ítulo 1"/>
          <p:cNvSpPr txBox="1">
            <a:spLocks/>
          </p:cNvSpPr>
          <p:nvPr/>
        </p:nvSpPr>
        <p:spPr>
          <a:xfrm>
            <a:off x="612000" y="260648"/>
            <a:ext cx="828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/>
              <a:t>Relação de </a:t>
            </a:r>
            <a:r>
              <a:rPr lang="pt-PT" sz="3200" b="1" dirty="0" err="1"/>
              <a:t>Chasles</a:t>
            </a:r>
            <a:endParaRPr lang="pt-PT" sz="3200" b="1" dirty="0"/>
          </a:p>
        </p:txBody>
      </p:sp>
    </p:spTree>
    <p:extLst>
      <p:ext uri="{BB962C8B-B14F-4D97-AF65-F5344CB8AC3E}">
        <p14:creationId xmlns:p14="http://schemas.microsoft.com/office/powerpoint/2010/main" val="3719415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340768"/>
                <a:ext cx="7200360" cy="35717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Dadas duas funções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contínuas </a:t>
                </a:r>
                <a:r>
                  <a:rPr lang="pt-PT" sz="2000" dirty="0" smtClean="0">
                    <a:latin typeface="Cambria Math" charset="0"/>
                  </a:rPr>
                  <a:t>num </a:t>
                </a:r>
                <a:r>
                  <a:rPr lang="pt-PT" sz="2000" dirty="0">
                    <a:latin typeface="Cambria Math" charset="0"/>
                  </a:rPr>
                  <a:t>intervalo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 e um número real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tem-se: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PT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PT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PT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e</a:t>
                </a:r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PT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𝑘𝑓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𝑘</m:t>
                      </m:r>
                      <m:nary>
                        <m:nary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PT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340768"/>
                <a:ext cx="7200360" cy="3571747"/>
              </a:xfrm>
              <a:prstGeom prst="rect">
                <a:avLst/>
              </a:prstGeom>
              <a:blipFill rotWithShape="0">
                <a:blip r:embed="rId2"/>
                <a:stretch>
                  <a:fillRect l="-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ítulo 1"/>
          <p:cNvSpPr txBox="1">
            <a:spLocks/>
          </p:cNvSpPr>
          <p:nvPr/>
        </p:nvSpPr>
        <p:spPr>
          <a:xfrm>
            <a:off x="612000" y="260648"/>
            <a:ext cx="828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/>
              <a:t>Linearidade</a:t>
            </a:r>
          </a:p>
        </p:txBody>
      </p:sp>
    </p:spTree>
    <p:extLst>
      <p:ext uri="{BB962C8B-B14F-4D97-AF65-F5344CB8AC3E}">
        <p14:creationId xmlns:p14="http://schemas.microsoft.com/office/powerpoint/2010/main" val="1859436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1931</TotalTime>
  <Words>611</Words>
  <Application>Microsoft Macintosh PowerPoint</Application>
  <PresentationFormat>On-screen Show (4:3)</PresentationFormat>
  <Paragraphs>33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Cambria Math</vt:lpstr>
      <vt:lpstr>Arial</vt:lpstr>
      <vt:lpstr>Office Theme</vt:lpstr>
      <vt:lpstr>Primitivas e  cálculo integral</vt:lpstr>
      <vt:lpstr>Integral</vt:lpstr>
      <vt:lpstr>Integral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Lógica e Teoria dos Conjuntos</dc:title>
  <dc:creator>Rui</dc:creator>
  <cp:lastModifiedBy>Microsoft Office User</cp:lastModifiedBy>
  <cp:revision>124</cp:revision>
  <dcterms:created xsi:type="dcterms:W3CDTF">2014-11-16T14:55:38Z</dcterms:created>
  <dcterms:modified xsi:type="dcterms:W3CDTF">2017-06-20T11:45:23Z</dcterms:modified>
</cp:coreProperties>
</file>