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309" r:id="rId4"/>
    <p:sldId id="316" r:id="rId5"/>
    <p:sldId id="327" r:id="rId6"/>
    <p:sldId id="328" r:id="rId7"/>
    <p:sldId id="310" r:id="rId8"/>
    <p:sldId id="317" r:id="rId9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Escuro 2 - Destaque 1/Destaqu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30" autoAdjust="0"/>
    <p:restoredTop sz="94681"/>
  </p:normalViewPr>
  <p:slideViewPr>
    <p:cSldViewPr>
      <p:cViewPr varScale="1">
        <p:scale>
          <a:sx n="166" d="100"/>
          <a:sy n="166" d="100"/>
        </p:scale>
        <p:origin x="1568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12170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slide" Target="slide5.xml"/><Relationship Id="rId5" Type="http://schemas.openxmlformats.org/officeDocument/2006/relationships/slide" Target="slide6.xml"/><Relationship Id="rId6" Type="http://schemas.openxmlformats.org/officeDocument/2006/relationships/slide" Target="slide4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slide" Target="slide3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slide" Target="slide3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slide" Target="slide8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4400" b="1" dirty="0">
                <a:solidFill>
                  <a:schemeClr val="bg1"/>
                </a:solidFill>
                <a:latin typeface="Cambria Math" charset="0"/>
              </a:rPr>
              <a:t>Números complexos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818062"/>
            <a:ext cx="6858000" cy="979090"/>
          </a:xfrm>
        </p:spPr>
        <p:txBody>
          <a:bodyPr>
            <a:normAutofit/>
          </a:bodyPr>
          <a:lstStyle/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  <a:latin typeface="Cambria Math" charset="0"/>
              </a:rPr>
              <a:t>Números complexos</a:t>
            </a:r>
          </a:p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  <a:latin typeface="Cambria Math" charset="0"/>
              </a:rPr>
              <a:t>Exercícios do Caderno de Apoio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6"/>
          <p:cNvSpPr txBox="1"/>
          <p:nvPr/>
        </p:nvSpPr>
        <p:spPr>
          <a:xfrm>
            <a:off x="1403648" y="1340768"/>
            <a:ext cx="640871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 smtClean="0">
                <a:latin typeface="Cambria Math" charset="0"/>
                <a:cs typeface="Cambria Math" charset="0"/>
              </a:rPr>
              <a:t>Os seguintes exercícios são propostas dos autores do programa de Matemática A que constam no Caderno de Apoio ao 12.º ano.</a:t>
            </a:r>
          </a:p>
          <a:p>
            <a:pPr algn="just">
              <a:lnSpc>
                <a:spcPct val="150000"/>
              </a:lnSpc>
            </a:pPr>
            <a:endParaRPr lang="pt-PT" sz="2000" dirty="0" smtClean="0">
              <a:latin typeface="Cambria Math" charset="0"/>
              <a:cs typeface="Cambria Math" charset="0"/>
            </a:endParaRPr>
          </a:p>
          <a:p>
            <a:pPr algn="just">
              <a:lnSpc>
                <a:spcPct val="150000"/>
              </a:lnSpc>
            </a:pPr>
            <a:r>
              <a:rPr lang="pt-PT" sz="2000" dirty="0" smtClean="0">
                <a:latin typeface="Cambria Math" charset="0"/>
                <a:cs typeface="Cambria Math" charset="0"/>
              </a:rPr>
              <a:t>Os exercícios que se encontram assinalados com um (*) ou dois (**) asteriscos correspondem a desempenhos progressivamente mais avançados (de carácter opcional).</a:t>
            </a:r>
            <a:endParaRPr lang="pt-PT" sz="2000" dirty="0">
              <a:latin typeface="Cambria Math" charset="0"/>
              <a:cs typeface="Cambria Math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Questão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8280000" cy="27276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Determine 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a parte real e a parte imaginária dos seguintes números complexos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:</a:t>
                </a: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1.1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sSup>
                      <m:sSupPr>
                        <m:ctrlP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3+2</m:t>
                            </m:r>
                            <m:r>
                              <a:rPr lang="pt-PT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e>
                      <m:sup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pt-PT" sz="200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1.2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e>
                      <m:sup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191</m:t>
                        </m:r>
                      </m:sup>
                    </m:sSup>
                  </m:oMath>
                </a14:m>
                <a:endParaRPr lang="pt-PT" sz="200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1.3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1−</m:t>
                            </m:r>
                            <m:rad>
                              <m:radPr>
                                <m:degHide m:val="on"/>
                                <m:ctrlPr>
                                  <a:rPr lang="pt-PT" sz="2000" b="0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  <a:ea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pt-PT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rad>
                            <m:r>
                              <a:rPr lang="pt-PT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e>
                      <m:sup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8280000" cy="2727670"/>
              </a:xfrm>
              <a:prstGeom prst="rect">
                <a:avLst/>
              </a:prstGeom>
              <a:blipFill rotWithShape="0">
                <a:blip r:embed="rId3"/>
                <a:stretch>
                  <a:fillRect l="-7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tângulo 7"/>
          <p:cNvSpPr/>
          <p:nvPr/>
        </p:nvSpPr>
        <p:spPr>
          <a:xfrm>
            <a:off x="1835898" y="3140968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9" name="Retângulo 8"/>
          <p:cNvSpPr/>
          <p:nvPr/>
        </p:nvSpPr>
        <p:spPr>
          <a:xfrm>
            <a:off x="2483768" y="3748970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0" name="Retângulo 9"/>
          <p:cNvSpPr/>
          <p:nvPr/>
        </p:nvSpPr>
        <p:spPr>
          <a:xfrm>
            <a:off x="2483768" y="2564904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6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212221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5400160" cy="47859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Resolução</a:t>
                </a: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endParaRPr lang="pt-PT" sz="2000" b="1" u="sng" dirty="0">
                  <a:solidFill>
                    <a:schemeClr val="accent1">
                      <a:lumMod val="75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3+2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9+12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+4</m:t>
                          </m:r>
                          <m:sSup>
                            <m:sSup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pt-PT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PT" sz="20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ea typeface="Cambria Math" panose="02040503050406030204" pitchFamily="18" charset="0"/>
                  </a:rPr>
                  <a:t>		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9+12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e>
                    </m:d>
                    <m:r>
                      <a:rPr lang="pt-PT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ea typeface="Cambria Math" panose="02040503050406030204" pitchFamily="18" charset="0"/>
                  </a:rPr>
                  <a:t>		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+12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pt-PT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0" dirty="0" smtClean="0">
                    <a:ea typeface="Cambria Math" panose="02040503050406030204" pitchFamily="18" charset="0"/>
                  </a:rPr>
                  <a:t>		   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−12</m:t>
                    </m:r>
                    <m:sSup>
                      <m:sSupPr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e>
                      <m:sup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ea typeface="Cambria Math" panose="02040503050406030204" pitchFamily="18" charset="0"/>
                  </a:rPr>
                  <a:t>		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12−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Assim: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𝑅𝑒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pt-PT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3+2</m:t>
                                  </m:r>
                                  <m:r>
                                    <a:rPr lang="pt-PT" sz="20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e>
                            <m:sup>
                              <m:r>
                                <a:rPr lang="pt-PT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𝐼𝑚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3+2</m:t>
                                  </m:r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5400160" cy="4785926"/>
              </a:xfrm>
              <a:prstGeom prst="rect">
                <a:avLst/>
              </a:prstGeom>
              <a:blipFill rotWithShape="0">
                <a:blip r:embed="rId3"/>
                <a:stretch>
                  <a:fillRect l="-112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 5"/>
          <p:cNvSpPr/>
          <p:nvPr/>
        </p:nvSpPr>
        <p:spPr>
          <a:xfrm>
            <a:off x="7200000" y="540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Voltar</a:t>
            </a:r>
            <a:endParaRPr lang="pt-PT" sz="2000" dirty="0"/>
          </a:p>
        </p:txBody>
      </p:sp>
      <p:sp>
        <p:nvSpPr>
          <p:cNvPr id="4" name="Rectangle 3"/>
          <p:cNvSpPr/>
          <p:nvPr/>
        </p:nvSpPr>
        <p:spPr>
          <a:xfrm>
            <a:off x="612000" y="1347893"/>
            <a:ext cx="522900" cy="496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>
                <a:latin typeface="Cambria Math" charset="0"/>
              </a:rPr>
              <a:t>1.1</a:t>
            </a:r>
          </a:p>
        </p:txBody>
      </p:sp>
    </p:spTree>
    <p:extLst>
      <p:ext uri="{BB962C8B-B14F-4D97-AF65-F5344CB8AC3E}">
        <p14:creationId xmlns:p14="http://schemas.microsoft.com/office/powerpoint/2010/main" val="190853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ângulo 8"/>
              <p:cNvSpPr/>
              <p:nvPr/>
            </p:nvSpPr>
            <p:spPr>
              <a:xfrm>
                <a:off x="611999" y="360000"/>
                <a:ext cx="3599961" cy="38625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Resolução</a:t>
                </a: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endParaRPr lang="pt-PT" sz="20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191</m:t>
                          </m:r>
                        </m:sup>
                      </m:sSup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47×4+3</m:t>
                          </m:r>
                        </m:sup>
                      </m:sSup>
                      <m:r>
                        <a:rPr lang="pt-PT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PT" sz="20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ea typeface="Cambria Math" panose="02040503050406030204" pitchFamily="18" charset="0"/>
                  </a:rPr>
                  <a:t>	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e>
                      <m:sup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pt-PT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ea typeface="Cambria Math" panose="02040503050406030204" pitchFamily="18" charset="0"/>
                  </a:rPr>
                  <a:t>	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Assim: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𝑅𝑒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191</m:t>
                              </m:r>
                            </m:sup>
                          </m:sSup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𝐼𝑚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191</m:t>
                              </m:r>
                            </m:sup>
                          </m:sSup>
                        </m:e>
                      </m:d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999" y="360000"/>
                <a:ext cx="3599961" cy="3862596"/>
              </a:xfrm>
              <a:prstGeom prst="rect">
                <a:avLst/>
              </a:prstGeom>
              <a:blipFill rotWithShape="0">
                <a:blip r:embed="rId3"/>
                <a:stretch>
                  <a:fillRect l="-169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 5"/>
          <p:cNvSpPr/>
          <p:nvPr/>
        </p:nvSpPr>
        <p:spPr>
          <a:xfrm>
            <a:off x="7200000" y="540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Voltar</a:t>
            </a:r>
            <a:endParaRPr lang="pt-PT" sz="2000" dirty="0"/>
          </a:p>
        </p:txBody>
      </p:sp>
      <p:sp>
        <p:nvSpPr>
          <p:cNvPr id="4" name="Rectangle 3"/>
          <p:cNvSpPr/>
          <p:nvPr/>
        </p:nvSpPr>
        <p:spPr>
          <a:xfrm>
            <a:off x="612000" y="1347893"/>
            <a:ext cx="522900" cy="496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1.2</a:t>
            </a:r>
            <a:endParaRPr lang="pt-PT" sz="2000" b="1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055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ângulo 8"/>
              <p:cNvSpPr/>
              <p:nvPr/>
            </p:nvSpPr>
            <p:spPr>
              <a:xfrm>
                <a:off x="611999" y="360000"/>
                <a:ext cx="5904217" cy="58530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Resolução</a:t>
                </a:r>
              </a:p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endParaRPr lang="pt-PT" sz="2000" b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rad>
                                <m:radPr>
                                  <m:degHide m:val="on"/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rad>
                                <m:radPr>
                                  <m:degHide m:val="on"/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PT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ad>
                            <m:radPr>
                              <m:degHide m:val="on"/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pt-PT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PT" sz="20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PT" sz="2000" dirty="0" smtClean="0">
                    <a:ea typeface="Cambria Math" panose="02040503050406030204" pitchFamily="18" charset="0"/>
                  </a:rPr>
                  <a:t>		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+2</m:t>
                        </m:r>
                        <m:sSup>
                          <m:sSupPr>
                            <m:ctrlPr>
                              <a:rPr lang="pt-PT" sz="2000" b="0" i="1" smtClean="0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e>
                          <m:sup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</m:t>
                        </m:r>
                        <m:rad>
                          <m:radPr>
                            <m:degHide m:val="on"/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pt-PT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PT" sz="2000" dirty="0" smtClean="0">
                    <a:ea typeface="Cambria Math" panose="02040503050406030204" pitchFamily="18" charset="0"/>
                  </a:rPr>
                  <a:t>		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1−2</m:t>
                        </m:r>
                        <m:rad>
                          <m:radPr>
                            <m:degHide m:val="on"/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</m:e>
                    </m:d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</m:t>
                        </m:r>
                        <m:rad>
                          <m:radPr>
                            <m:degHide m:val="on"/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pt-PT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PT" sz="2000" dirty="0" smtClean="0">
                    <a:ea typeface="Cambria Math" panose="02040503050406030204" pitchFamily="18" charset="0"/>
                  </a:rPr>
                  <a:t>		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  <m:rad>
                          <m:radPr>
                            <m:degHide m:val="on"/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</m:t>
                        </m:r>
                        <m:rad>
                          <m:radPr>
                            <m:degHide m:val="on"/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pt-PT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PT" sz="2000" dirty="0" smtClean="0">
                    <a:ea typeface="Cambria Math" panose="02040503050406030204" pitchFamily="18" charset="0"/>
                  </a:rPr>
                  <a:t>		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pt-PT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−1+</m:t>
                    </m:r>
                    <m:rad>
                      <m:radPr>
                        <m:degHide m:val="on"/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</m:rad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−2</m:t>
                    </m:r>
                    <m:rad>
                      <m:radPr>
                        <m:degHide m:val="on"/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</m:rad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pt-PT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+4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e>
                      <m:sup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pt-PT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PT" sz="2000" dirty="0" smtClean="0">
                    <a:ea typeface="Cambria Math" panose="02040503050406030204" pitchFamily="18" charset="0"/>
                  </a:rPr>
                  <a:t>		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pt-PT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pt-PT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1−</m:t>
                    </m:r>
                    <m:rad>
                      <m:radPr>
                        <m:degHide m:val="on"/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</m:rad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pt-PT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pt-PT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4=</m:t>
                    </m:r>
                  </m:oMath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PT" sz="2000" dirty="0" smtClean="0">
                    <a:ea typeface="Cambria Math" panose="02040503050406030204" pitchFamily="18" charset="0"/>
                  </a:rPr>
                  <a:t>		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pt-PT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pt-PT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5−</m:t>
                    </m:r>
                    <m:rad>
                      <m:radPr>
                        <m:degHide m:val="on"/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</m:rad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Assim:</a:t>
                </a:r>
              </a:p>
              <a:p>
                <a:pPr algn="ctr"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pt-PT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𝑅𝑒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PT" sz="2000" i="1">
                                    <a:latin typeface="Cambria Math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1−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pt-PT" sz="2000" i="1">
                                        <a:latin typeface="Cambria Math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pt-PT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e>
                          <m:sup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e>
                    </m:d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=−5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𝐼𝑚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PT" sz="2000" i="1">
                                    <a:latin typeface="Cambria Math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1−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pt-PT" sz="2000" i="1">
                                        <a:latin typeface="Cambria Math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pt-PT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e>
                          <m:sup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e>
                    </m:d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999" y="360000"/>
                <a:ext cx="5904217" cy="5853077"/>
              </a:xfrm>
              <a:prstGeom prst="rect">
                <a:avLst/>
              </a:prstGeom>
              <a:blipFill rotWithShape="0">
                <a:blip r:embed="rId3"/>
                <a:stretch>
                  <a:fillRect l="-103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612000" y="1347893"/>
            <a:ext cx="522900" cy="496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1.3</a:t>
            </a:r>
            <a:endParaRPr lang="pt-PT" sz="2000" b="1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88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Questão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6696304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Resolva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no conjunto dos números complexos as equações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pt-PT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pt-PT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pt-PT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 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que pode conjeturar quanto ao número de soluções da equação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pt-PT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para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?</a:t>
                </a:r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6696304" cy="1938992"/>
              </a:xfrm>
              <a:prstGeom prst="rect">
                <a:avLst/>
              </a:prstGeom>
              <a:blipFill rotWithShape="0">
                <a:blip r:embed="rId3"/>
                <a:stretch>
                  <a:fillRect l="-910" b="-15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tângulo 7"/>
          <p:cNvSpPr/>
          <p:nvPr/>
        </p:nvSpPr>
        <p:spPr>
          <a:xfrm>
            <a:off x="3924333" y="2996952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406912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7776424" cy="5886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Resolução</a:t>
                </a:r>
              </a:p>
              <a:p>
                <a:pPr>
                  <a:lnSpc>
                    <a:spcPct val="150000"/>
                  </a:lnSpc>
                </a:pPr>
                <a:endParaRPr lang="pt-PT" sz="2000" b="1" u="sng" dirty="0">
                  <a:solidFill>
                    <a:schemeClr val="accent1">
                      <a:lumMod val="75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PT" sz="2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</m:t>
                      </m:r>
                      <m:r>
                        <a:rPr lang="pt-PT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=±</m:t>
                      </m:r>
                      <m:rad>
                        <m:radPr>
                          <m:degHide m:val="on"/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e>
                      </m:rad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 ∨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pt-PT" sz="20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pt-PT" sz="2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pt-PT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pt-PT" sz="2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pt-PT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d>
                        <m:dPr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PT" sz="200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m:rPr>
                          <m:sty m:val="p"/>
                        </m:rPr>
                        <a:rPr lang="pt-PT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z</m:t>
                      </m:r>
                      <m:r>
                        <a:rPr lang="pt-PT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 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r>
                        <m:rPr>
                          <m:sty m:val="p"/>
                        </m:rPr>
                        <a:rPr lang="pt-PT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z</m:t>
                      </m:r>
                      <m:r>
                        <a:rPr lang="pt-PT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−1±</m:t>
                          </m:r>
                          <m:rad>
                            <m:radPr>
                              <m:degHide m:val="on"/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1−4</m:t>
                              </m:r>
                            </m:e>
                          </m:rad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m:rPr>
                          <m:sty m:val="p"/>
                        </m:rPr>
                        <a:rPr lang="pt-PT" sz="2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z</m:t>
                      </m:r>
                      <m:r>
                        <a:rPr lang="pt-PT" sz="2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 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r>
                        <m:rPr>
                          <m:sty m:val="p"/>
                        </m:rPr>
                        <a:rPr lang="pt-PT" sz="2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z</m:t>
                      </m:r>
                      <m:r>
                        <a:rPr lang="pt-PT" sz="2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r>
                        <m:rPr>
                          <m:sty m:val="p"/>
                        </m:rPr>
                        <a:rPr lang="pt-PT" sz="2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z</m:t>
                      </m:r>
                      <m:r>
                        <a:rPr lang="pt-PT" sz="2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pt-PT" sz="2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sSup>
                        <m:sSupPr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=±</m:t>
                      </m:r>
                      <m:rad>
                        <m:radPr>
                          <m:degHide m:val="on"/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e>
                      </m:rad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 ∨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=−1⇔</m:t>
                      </m:r>
                    </m:oMath>
                  </m:oMathPara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=±</m:t>
                      </m:r>
                      <m:rad>
                        <m:radPr>
                          <m:degHide m:val="on"/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e>
                      </m:rad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=±</m:t>
                      </m:r>
                      <m:rad>
                        <m:radPr>
                          <m:degHide m:val="on"/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e>
                      </m:rad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 ∨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=−1∨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∨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pt-PT" sz="20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Pode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conjeturar-se que a equação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pt-PT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para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terá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soluções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7776424" cy="5886804"/>
              </a:xfrm>
              <a:prstGeom prst="rect">
                <a:avLst/>
              </a:prstGeom>
              <a:blipFill rotWithShape="0">
                <a:blip r:embed="rId3"/>
                <a:stretch>
                  <a:fillRect l="-7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683334" y="1347893"/>
            <a:ext cx="380232" cy="496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2.</a:t>
            </a:r>
            <a:endParaRPr lang="pt-PT" sz="2000" b="1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01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1583</TotalTime>
  <Words>396</Words>
  <Application>Microsoft Macintosh PowerPoint</Application>
  <PresentationFormat>Apresentação no Ecrã (4:3)</PresentationFormat>
  <Paragraphs>63</Paragraphs>
  <Slides>8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8</vt:i4>
      </vt:variant>
    </vt:vector>
  </HeadingPairs>
  <TitlesOfParts>
    <vt:vector size="14" baseType="lpstr">
      <vt:lpstr>Calibri</vt:lpstr>
      <vt:lpstr>Calibri Light</vt:lpstr>
      <vt:lpstr>Cambria</vt:lpstr>
      <vt:lpstr>Cambria Math</vt:lpstr>
      <vt:lpstr>Arial</vt:lpstr>
      <vt:lpstr>Office Theme</vt:lpstr>
      <vt:lpstr>Números complexos</vt:lpstr>
      <vt:lpstr>Apresentação do PowerPoint</vt:lpstr>
      <vt:lpstr>Questão 1</vt:lpstr>
      <vt:lpstr>Apresentação do PowerPoint</vt:lpstr>
      <vt:lpstr>Apresentação do PowerPoint</vt:lpstr>
      <vt:lpstr>Apresentação do PowerPoint</vt:lpstr>
      <vt:lpstr>Questão 2</vt:lpstr>
      <vt:lpstr>Apresentação do PowerPoint</vt:lpstr>
    </vt:vector>
  </TitlesOfParts>
  <LinksUpToDate>false</LinksUpToDate>
  <SharedDoc>false</SharedDoc>
  <HyperlinksChanged>false</HyperlinksChanged>
  <AppVersion>15.0035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Nuno Manoel</cp:lastModifiedBy>
  <cp:revision>132</cp:revision>
  <dcterms:created xsi:type="dcterms:W3CDTF">2014-11-16T14:55:38Z</dcterms:created>
  <dcterms:modified xsi:type="dcterms:W3CDTF">2017-06-27T15:29:11Z</dcterms:modified>
</cp:coreProperties>
</file>