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309" r:id="rId4"/>
    <p:sldId id="319" r:id="rId5"/>
    <p:sldId id="316" r:id="rId6"/>
    <p:sldId id="320" r:id="rId7"/>
    <p:sldId id="32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69" autoAdjust="0"/>
    <p:restoredTop sz="94679"/>
  </p:normalViewPr>
  <p:slideViewPr>
    <p:cSldViewPr>
      <p:cViewPr varScale="1">
        <p:scale>
          <a:sx n="162" d="100"/>
          <a:sy n="162" d="100"/>
        </p:scale>
        <p:origin x="14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632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  <a:latin typeface="Cambria Math" charset="0"/>
              </a:rPr>
              <a:t>Números complexos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Números complexos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Cambria Math" charset="0"/>
              </a:rPr>
              <a:t>O essencial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Definição de corpo dos números complexos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conjunto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munido da operação aditiva  «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»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definida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da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operação multiplicativa 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pt-PT" sz="2000" b="0" i="1" smtClean="0">
                          <a:latin typeface="Cambria Math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𝑏𝑑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𝑏𝑐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:r>
                  <a:rPr lang="pt-PT" sz="2000" b="1" dirty="0" smtClean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corpo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dos números complexos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representa-se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operações designam-se, respetivamente, por adição e multiplicação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3323987"/>
              </a:xfrm>
              <a:prstGeom prst="rect">
                <a:avLst/>
              </a:prstGeom>
              <a:blipFill rotWithShape="0">
                <a:blip r:embed="rId3"/>
                <a:stretch>
                  <a:fillRect l="-799" r="-479" b="-5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 smtClean="0">
                    <a:latin typeface="Cambria"/>
                    <a:cs typeface="Cambria"/>
                  </a:rPr>
                  <a:t>Forma </a:t>
                </a:r>
                <a14:m>
                  <m:oMath xmlns:m="http://schemas.openxmlformats.org/officeDocument/2006/math"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𝒂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+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𝒃𝒊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, 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𝒂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,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𝒃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∈</m:t>
                    </m:r>
                    <m:r>
                      <a:rPr lang="pt-PT" sz="3200" b="1" i="0" smtClean="0">
                        <a:latin typeface="Cambria Math" charset="0"/>
                        <a:cs typeface="Cambria"/>
                      </a:rPr>
                      <m:t>𝐈𝐑</m:t>
                    </m:r>
                  </m:oMath>
                </a14:m>
                <a:r>
                  <a:rPr lang="pt-PT" sz="3200" b="1" dirty="0">
                    <a:latin typeface="Cambria"/>
                    <a:cs typeface="Cambria"/>
                  </a:rPr>
                  <a:t>, de um número complexo</a:t>
                </a:r>
              </a:p>
            </p:txBody>
          </p:sp>
        </mc:Choice>
        <mc:Fallback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8280000" cy="1143000"/>
              </a:xfrm>
              <a:blipFill rotWithShape="0">
                <a:blip r:embed="rId3"/>
                <a:stretch>
                  <a:fillRect l="-1840" t="-3723" b="-95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416384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 um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existe um único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 b="0" i="0" smtClean="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um único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tais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em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 real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parte real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representa-se por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𝑹𝒆</m:t>
                    </m:r>
                    <m:d>
                      <m:dPr>
                        <m:ctrlPr>
                          <a:rPr lang="pt-PT" sz="2000" b="1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parte imaginária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representa-se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por 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𝑰𝒎</m:t>
                    </m:r>
                    <m:d>
                      <m:dPr>
                        <m:ctrlPr>
                          <a:rPr lang="pt-PT" sz="2000" b="1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𝒛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416384" cy="3323987"/>
              </a:xfrm>
              <a:prstGeom prst="rect">
                <a:avLst/>
              </a:prstGeom>
              <a:blipFill rotWithShape="0">
                <a:blip r:embed="rId4"/>
                <a:stretch>
                  <a:fillRect l="-822" r="-1150" b="-5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ítulo 1"/>
              <p:cNvSpPr>
                <a:spLocks noGrp="1"/>
              </p:cNvSpPr>
              <p:nvPr>
                <p:ph type="title"/>
              </p:nvPr>
            </p:nvSpPr>
            <p:spPr>
              <a:xfrm>
                <a:off x="612000" y="360000"/>
                <a:ext cx="7848432" cy="1143000"/>
              </a:xfrm>
            </p:spPr>
            <p:txBody>
              <a:bodyPr>
                <a:normAutofit/>
              </a:bodyPr>
              <a:lstStyle/>
              <a:p>
                <a:r>
                  <a:rPr lang="pt-PT" sz="3200" b="1" dirty="0" smtClean="0">
                    <a:latin typeface="Cambria"/>
                    <a:cs typeface="Cambria"/>
                  </a:rPr>
                  <a:t>Igualdade de números complexos na forma </a:t>
                </a:r>
                <a14:m>
                  <m:oMath xmlns:m="http://schemas.openxmlformats.org/officeDocument/2006/math"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𝒂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+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𝒃𝒊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, 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𝒂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,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𝒃</m:t>
                    </m:r>
                    <m:r>
                      <a:rPr lang="pt-PT" sz="3200" b="1">
                        <a:latin typeface="Cambria Math" panose="02040503050406030204" pitchFamily="18" charset="0"/>
                        <a:cs typeface="Cambria"/>
                      </a:rPr>
                      <m:t>∈</m:t>
                    </m:r>
                    <m:r>
                      <a:rPr lang="pt-PT" sz="3200" b="1" i="0" smtClean="0">
                        <a:latin typeface="Cambria Math" charset="0"/>
                        <a:cs typeface="Cambria"/>
                      </a:rPr>
                      <m:t>𝐈𝐑</m:t>
                    </m:r>
                  </m:oMath>
                </a14:m>
                <a:endParaRPr lang="pt-PT" sz="3200" b="1" dirty="0">
                  <a:latin typeface="Cambria"/>
                  <a:cs typeface="Cambria"/>
                </a:endParaRPr>
              </a:p>
            </p:txBody>
          </p:sp>
        </mc:Choice>
        <mc:Fallback>
          <p:sp>
            <p:nvSpPr>
              <p:cNvPr id="2" name="Títu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12000" y="360000"/>
                <a:ext cx="7848432" cy="1143000"/>
              </a:xfrm>
              <a:blipFill rotWithShape="0">
                <a:blip r:embed="rId3"/>
                <a:stretch>
                  <a:fillRect l="-1941" t="-3723" b="-957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560400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Para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necessariamente no conjunto dos números complexos a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equivalência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𝑑𝑖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∧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560400" cy="1477328"/>
              </a:xfrm>
              <a:prstGeom prst="rect">
                <a:avLst/>
              </a:prstGeom>
              <a:blipFill rotWithShape="0">
                <a:blip r:embed="rId4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Adição e </a:t>
            </a:r>
            <a:r>
              <a:rPr lang="pt-PT" sz="3200" b="1" dirty="0" smtClean="0">
                <a:latin typeface="Cambria"/>
                <a:cs typeface="Cambria"/>
              </a:rPr>
              <a:t>multiplicação</a:t>
            </a:r>
            <a:endParaRPr lang="pt-PT" sz="3200" b="1" dirty="0">
              <a:latin typeface="Cambria"/>
              <a:cs typeface="Cambri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3939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dois 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tem-se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que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𝑑𝑖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𝑏𝑖</m:t>
                          </m:r>
                        </m:e>
                      </m:d>
                      <m:r>
                        <a:rPr lang="pt-PT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𝑑𝑖</m:t>
                          </m:r>
                        </m:e>
                      </m:d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𝑏𝑑</m:t>
                      </m:r>
                      <m:r>
                        <a:rPr lang="pt-PT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</m:t>
                          </m:r>
                          <m:r>
                            <a:rPr lang="pt-P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𝑏𝑐</m:t>
                          </m:r>
                        </m:e>
                      </m:d>
                      <m:r>
                        <a:rPr lang="pt-P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 adição e a multiplicação em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são associativas e comutativas, e a multiplicação é distributiva relativamente à </a:t>
                </a: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adição.</a:t>
                </a:r>
              </a:p>
              <a:p>
                <a:endParaRPr lang="pt-PT" sz="200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Os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números complexos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0=0+0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1=1+0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são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respetivamente, os elementos neutros da adição e da multiplicação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3939540"/>
              </a:xfrm>
              <a:prstGeom prst="rect">
                <a:avLst/>
              </a:prstGeom>
              <a:blipFill rotWithShape="0">
                <a:blip r:embed="rId3"/>
                <a:stretch>
                  <a:fillRect l="-799" r="-240" b="-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Afixo de um número complexo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Dados um plano munido de um referencial ortonormado direto e </a:t>
                </a:r>
                <a14:m>
                  <m:oMath xmlns:m="http://schemas.openxmlformats.org/officeDocument/2006/math"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pt-PT" sz="2000" b="0" i="1" spc="-10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 panose="02040503050406030204" pitchFamily="18" charset="0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designa-se por </a:t>
                </a:r>
                <a:r>
                  <a:rPr lang="pt-PT" sz="2000" b="1" dirty="0">
                    <a:solidFill>
                      <a:srgbClr val="5B9BD5">
                        <a:lumMod val="75000"/>
                      </a:srgbClr>
                    </a:solidFill>
                    <a:latin typeface="Cambria Math" charset="0"/>
                  </a:rPr>
                  <a:t>afixo do número complexo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𝑏𝑖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o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ponto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pt-PT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 coordenadas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i="1" smtClean="0">
                            <a:latin typeface="Cambria Math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  <a:endParaRPr lang="pt-PT" sz="20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846" r="-11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>
                <a:latin typeface="Cambria"/>
                <a:cs typeface="Cambria"/>
              </a:rPr>
              <a:t>Plano complexo ou plano de Argand</a:t>
            </a:r>
          </a:p>
        </p:txBody>
      </p:sp>
      <p:sp>
        <p:nvSpPr>
          <p:cNvPr id="6" name="Rectângulo 5"/>
          <p:cNvSpPr/>
          <p:nvPr/>
        </p:nvSpPr>
        <p:spPr>
          <a:xfrm>
            <a:off x="612000" y="1548000"/>
            <a:ext cx="6696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Um plano munido de um referencial ortonormado onde se representam números complexos designa-se por </a:t>
            </a:r>
            <a:r>
              <a:rPr lang="pt-PT" sz="2000" b="1" dirty="0">
                <a:solidFill>
                  <a:srgbClr val="5B9BD5">
                    <a:lumMod val="75000"/>
                  </a:srgbClr>
                </a:solidFill>
                <a:latin typeface="Cambria Math" charset="0"/>
              </a:rPr>
              <a:t>plano de Argand</a:t>
            </a:r>
            <a:r>
              <a:rPr lang="pt-P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ou </a:t>
            </a:r>
            <a:r>
              <a:rPr lang="pt-PT" sz="2000" b="1" dirty="0">
                <a:solidFill>
                  <a:srgbClr val="5B9BD5">
                    <a:lumMod val="75000"/>
                  </a:srgbClr>
                </a:solidFill>
                <a:latin typeface="Cambria Math" charset="0"/>
              </a:rPr>
              <a:t>plano complexo</a:t>
            </a:r>
            <a:r>
              <a:rPr lang="pt-PT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; o eixo das abcissas designa-se por eixo real; o das ordenadas, por eixo imaginário.</a:t>
            </a:r>
          </a:p>
        </p:txBody>
      </p:sp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404</Words>
  <Application>Microsoft Macintosh PowerPoint</Application>
  <PresentationFormat>Apresentação no Ecrã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3" baseType="lpstr">
      <vt:lpstr>Calibri</vt:lpstr>
      <vt:lpstr>Calibri Light</vt:lpstr>
      <vt:lpstr>Cambria</vt:lpstr>
      <vt:lpstr>Cambria Math</vt:lpstr>
      <vt:lpstr>Arial</vt:lpstr>
      <vt:lpstr>Office Theme</vt:lpstr>
      <vt:lpstr>Números complexos</vt:lpstr>
      <vt:lpstr>Definição de corpo dos números complexos</vt:lpstr>
      <vt:lpstr>Forma a+bi, a,b∈IR, de um número complexo</vt:lpstr>
      <vt:lpstr>Igualdade de números complexos na forma a+bi, a,b∈IR</vt:lpstr>
      <vt:lpstr>Adição e multiplicação</vt:lpstr>
      <vt:lpstr>Afixo de um número complexo</vt:lpstr>
      <vt:lpstr>Plano complexo ou plano de Argand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121</cp:revision>
  <dcterms:created xsi:type="dcterms:W3CDTF">2014-11-16T14:55:38Z</dcterms:created>
  <dcterms:modified xsi:type="dcterms:W3CDTF">2017-06-27T15:31:05Z</dcterms:modified>
</cp:coreProperties>
</file>