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309" r:id="rId4"/>
    <p:sldId id="316" r:id="rId5"/>
    <p:sldId id="319" r:id="rId6"/>
    <p:sldId id="320" r:id="rId7"/>
    <p:sldId id="321" r:id="rId8"/>
    <p:sldId id="322" r:id="rId9"/>
    <p:sldId id="323" r:id="rId10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Escuro 2 - Destaque 1/Destaqu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02" autoAdjust="0"/>
    <p:restoredTop sz="94682"/>
  </p:normalViewPr>
  <p:slideViewPr>
    <p:cSldViewPr>
      <p:cViewPr varScale="1">
        <p:scale>
          <a:sx n="156" d="100"/>
          <a:sy n="156" d="100"/>
        </p:scale>
        <p:origin x="1496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94616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4400" b="1" dirty="0">
                <a:solidFill>
                  <a:schemeClr val="bg1"/>
                </a:solidFill>
                <a:latin typeface="Cambria Math" charset="0"/>
              </a:rPr>
              <a:t>Números complexos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818062"/>
            <a:ext cx="6858000" cy="979090"/>
          </a:xfrm>
        </p:spPr>
        <p:txBody>
          <a:bodyPr>
            <a:normAutofit/>
          </a:bodyPr>
          <a:lstStyle/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  <a:latin typeface="Cambria Math" charset="0"/>
              </a:rPr>
              <a:t>Operações com números complexos</a:t>
            </a:r>
          </a:p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  <a:latin typeface="Cambria Math" charset="0"/>
              </a:rPr>
              <a:t>O essencial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Módulo de um número complexo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7344376" cy="21261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Dado um número complexo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𝑏𝑖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 com </a:t>
                </a:r>
                <a14:m>
                  <m:oMath xmlns:m="http://schemas.openxmlformats.org/officeDocument/2006/math">
                    <m:r>
                      <a:rPr lang="pt-PT" sz="2000" b="0" i="1" spc="-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pt-PT" sz="2000" b="0" i="1" spc="-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</m:t>
                    </m:r>
                    <m:r>
                      <a:rPr lang="pt-PT" sz="2000" b="0" i="1" spc="-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pt-PT" sz="2000" b="0" i="1" spc="-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∈</m:t>
                    </m:r>
                    <m:r>
                      <m:rPr>
                        <m:sty m:val="p"/>
                      </m:rPr>
                      <a:rPr lang="pt-PT" sz="2000" b="0" i="0" smtClean="0">
                        <a:latin typeface="Cambria Math" charset="0"/>
                        <a:ea typeface="Cambria Math" panose="02040503050406030204" pitchFamily="18" charset="0"/>
                      </a:rPr>
                      <m:t>IR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designa-se por módulo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 medida  da distância, no plano complexo, entre a origem e o ponto afixo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 representa-se por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e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pt-PT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7344376" cy="2126159"/>
              </a:xfrm>
              <a:prstGeom prst="rect">
                <a:avLst/>
              </a:prstGeom>
              <a:blipFill rotWithShape="0">
                <a:blip r:embed="rId3"/>
                <a:stretch>
                  <a:fillRect l="-830" t="-1375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Conjugado de um número complexo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7560400" cy="19799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Denomina-se conjugado de um número complexo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 representa-se por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acc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 número complexo com  a mesma parte real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 parte imaginária simétrica, isto é,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𝑏𝑖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 com  </a:t>
                </a:r>
                <a14:m>
                  <m:oMath xmlns:m="http://schemas.openxmlformats.org/officeDocument/2006/math">
                    <m:r>
                      <a:rPr lang="pt-PT" sz="2000" i="1" spc="-100">
                        <a:latin typeface="Cambria Math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pt-PT" sz="2000" i="1" spc="-100">
                        <a:latin typeface="Cambria Math" charset="0"/>
                        <a:ea typeface="Cambria Math" panose="02040503050406030204" pitchFamily="18" charset="0"/>
                      </a:rPr>
                      <m:t>,  </m:t>
                    </m:r>
                    <m:r>
                      <a:rPr lang="pt-PT" sz="2000" i="1" spc="-100">
                        <a:latin typeface="Cambria Math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pt-PT" sz="2000" i="1" spc="-100">
                        <a:latin typeface="Cambria Math" charset="0"/>
                        <a:ea typeface="Cambria Math" panose="02040503050406030204" pitchFamily="18" charset="0"/>
                      </a:rPr>
                      <m:t> ∈</m:t>
                    </m:r>
                    <m:r>
                      <m:rPr>
                        <m:sty m:val="p"/>
                      </m:rPr>
                      <a:rPr lang="pt-PT" sz="2000" b="0" i="0" smtClean="0">
                        <a:latin typeface="Cambria Math" charset="0"/>
                        <a:ea typeface="Cambria Math" panose="02040503050406030204" pitchFamily="18" charset="0"/>
                      </a:rPr>
                      <m:t>IR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tem-se: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pt-PT" sz="20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𝑏𝑖</m:t>
                      </m:r>
                    </m:oMath>
                  </m:oMathPara>
                </a14:m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7560400" cy="1979901"/>
              </a:xfrm>
              <a:prstGeom prst="rect">
                <a:avLst/>
              </a:prstGeom>
              <a:blipFill rotWithShape="0">
                <a:blip r:embed="rId3"/>
                <a:stretch>
                  <a:fillRect l="-80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221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Adição e </a:t>
            </a:r>
            <a:r>
              <a:rPr lang="pt-PT" sz="3200" b="1" dirty="0" smtClean="0">
                <a:latin typeface="Cambria"/>
                <a:cs typeface="Cambria"/>
              </a:rPr>
              <a:t>multiplicação</a:t>
            </a:r>
            <a:endParaRPr lang="pt-PT" sz="3200" b="1" dirty="0">
              <a:latin typeface="Cambria"/>
              <a:cs typeface="Cambri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7632408" cy="40164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Dados dois números complexos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𝑏𝑖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𝑑𝑖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tem-se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que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PT" sz="20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𝑏𝑖</m:t>
                          </m:r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𝑑𝑖</m:t>
                          </m:r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𝑏𝑖</m:t>
                          </m:r>
                        </m:e>
                      </m:d>
                      <m:r>
                        <a:rPr lang="pt-PT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𝑑𝑖</m:t>
                          </m:r>
                        </m:e>
                      </m:d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𝑎𝑐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𝑏𝑑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𝑎𝑑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𝑏𝑐</m:t>
                          </m:r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 adição e a multiplicação em 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ℂ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são associativas e comutativas, e a multiplicação é distributiva relativamente à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adição.</a:t>
                </a:r>
              </a:p>
              <a:p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Os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números complexos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0=0+0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1=1+0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são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respetivamente, os elementos neutros da adição e da multiplicação em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ℂ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7632408" cy="4016484"/>
              </a:xfrm>
              <a:prstGeom prst="rect">
                <a:avLst/>
              </a:prstGeom>
              <a:blipFill rotWithShape="0">
                <a:blip r:embed="rId3"/>
                <a:stretch>
                  <a:fillRect l="-799" r="-240" b="-3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6070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Propriedades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8280000" cy="37856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Dados dois números complexos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tem-se que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acc>
                          <m:accPr>
                            <m:chr m:val="̅"/>
                            <m:ctrlPr>
                              <a:rPr lang="pt-PT" sz="2000" i="1" smtClean="0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e>
                        </m:acc>
                      </m:e>
                    </m:acc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</m:oMath>
                </a14:m>
                <a:endParaRPr lang="pt-PT" sz="20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</m:acc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acc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acc>
                      <m:accPr>
                        <m:chr m:val="̅"/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</m:acc>
                  </m:oMath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𝑧𝑤</m:t>
                        </m:r>
                      </m:e>
                    </m:acc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acc>
                    <m:acc>
                      <m:accPr>
                        <m:chr m:val="̅"/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</m:acc>
                  </m:oMath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pt-PT" sz="2000" b="0" i="1" smtClean="0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e>
                        </m:acc>
                      </m:e>
                    </m:d>
                  </m:oMath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pt-PT" sz="2000" i="1" smtClean="0">
                                <a:latin typeface="Cambria Math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</m:e>
                      <m:sup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acc>
                      <m:accPr>
                        <m:chr m:val="̅"/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acc>
                  </m:oMath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𝑧𝑤</m:t>
                        </m:r>
                      </m:e>
                    </m:d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d>
                    <m:d>
                      <m:dPr>
                        <m:begChr m:val="|"/>
                        <m:endChr m:val="|"/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pt-PT" sz="20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pt-P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d>
                      <m:dPr>
                        <m:begChr m:val="|"/>
                        <m:endChr m:val="|"/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d>
                      <m:dPr>
                        <m:begChr m:val="|"/>
                        <m:endChr m:val="|"/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8280000" cy="3785652"/>
              </a:xfrm>
              <a:prstGeom prst="rect">
                <a:avLst/>
              </a:prstGeom>
              <a:blipFill rotWithShape="0">
                <a:blip r:embed="rId3"/>
                <a:stretch>
                  <a:fillRect l="-7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9770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Distância entre dois pontos no plano complexo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6696304" cy="19934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Dados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afixos respetivamente dos números complexos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tem-se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que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</a:t>
                </a:r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pt-PT" sz="20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6696304" cy="1993494"/>
              </a:xfrm>
              <a:prstGeom prst="rect">
                <a:avLst/>
              </a:prstGeom>
              <a:blipFill rotWithShape="0">
                <a:blip r:embed="rId3"/>
                <a:stretch>
                  <a:fillRect l="-910" r="-1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5329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Inverso de um número complexo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7200360" cy="31188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Seja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um número complexo não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nulo. Designa-se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por inverso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um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número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tal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que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sSup>
                      <m:sSupPr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Dado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um número complexo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𝑏𝑖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com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∈</m:t>
                    </m:r>
                    <m:r>
                      <m:rPr>
                        <m:sty m:val="p"/>
                      </m:rPr>
                      <a:rPr lang="pt-PT" sz="2000" b="0" i="0" smtClean="0">
                        <a:latin typeface="Cambria Math" charset="0"/>
                        <a:ea typeface="Cambria Math" panose="02040503050406030204" pitchFamily="18" charset="0"/>
                      </a:rPr>
                      <m:t>IR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não nulo, o inverso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representado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den>
                    </m:f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é o número complexo: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pt-PT" sz="2000" b="0" i="1" smtClean="0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d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acc>
                        <m:accPr>
                          <m:chr m:val="̅"/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sSup>
                            <m:sSup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7200360" cy="3118867"/>
              </a:xfrm>
              <a:prstGeom prst="rect">
                <a:avLst/>
              </a:prstGeom>
              <a:blipFill rotWithShape="0">
                <a:blip r:embed="rId3"/>
                <a:stretch>
                  <a:fillRect l="-846" r="-118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5441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Quociente de números complexos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6624296" cy="32956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Dados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𝑏𝑖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com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∈</m:t>
                    </m:r>
                    <m:r>
                      <m:rPr>
                        <m:sty m:val="p"/>
                      </m:rPr>
                      <a:rPr lang="pt-PT" sz="2000" b="0" i="0" smtClean="0">
                        <a:latin typeface="Cambria Math" charset="0"/>
                        <a:ea typeface="Cambria Math" panose="02040503050406030204" pitchFamily="18" charset="0"/>
                      </a:rPr>
                      <m:t>IR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≠0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tem-se que: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0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pt-PT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acc>
                            <m:accPr>
                              <m:chr m:val="̅"/>
                              <m:ctrlPr>
                                <a:rPr lang="pt-PT" sz="2000" b="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acc>
                        </m:num>
                        <m:den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d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sto é,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pt-PT" sz="2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𝑑𝑖</m:t>
                              </m:r>
                            </m:e>
                          </m:d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𝑏𝑖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𝑎𝑐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𝑏𝑑</m:t>
                          </m:r>
                        </m:num>
                        <m:den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t-PT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𝑎𝑑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𝑏𝑐</m:t>
                          </m:r>
                        </m:num>
                        <m:den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6624296" cy="3295646"/>
              </a:xfrm>
              <a:prstGeom prst="rect">
                <a:avLst/>
              </a:prstGeom>
              <a:blipFill rotWithShape="0">
                <a:blip r:embed="rId3"/>
                <a:stretch>
                  <a:fillRect l="-920" t="-887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3414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Módulo e conjugado do quociente de números complexos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5832208" cy="28745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Dados números complexos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≠0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tem-se que: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pt-PT" sz="20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pt-PT" sz="200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</m:d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pt-PT" sz="200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pt-PT" sz="20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</m:acc>
                      <m:r>
                        <a:rPr lang="pt-PT" sz="2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0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pt-PT" sz="200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</m:acc>
                        </m:num>
                        <m:den>
                          <m:acc>
                            <m:accPr>
                              <m:chr m:val="̅"/>
                              <m:ctrlPr>
                                <a:rPr lang="pt-PT" sz="2000" i="1" smtClean="0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5832208" cy="2874569"/>
              </a:xfrm>
              <a:prstGeom prst="rect">
                <a:avLst/>
              </a:prstGeom>
              <a:blipFill rotWithShape="0">
                <a:blip r:embed="rId3"/>
                <a:stretch>
                  <a:fillRect l="-1045" r="-1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814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1359</TotalTime>
  <Words>578</Words>
  <Application>Microsoft Macintosh PowerPoint</Application>
  <PresentationFormat>Apresentação no Ecrã (4:3)</PresentationFormat>
  <Paragraphs>43</Paragraphs>
  <Slides>9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9</vt:i4>
      </vt:variant>
    </vt:vector>
  </HeadingPairs>
  <TitlesOfParts>
    <vt:vector size="15" baseType="lpstr">
      <vt:lpstr>Calibri</vt:lpstr>
      <vt:lpstr>Calibri Light</vt:lpstr>
      <vt:lpstr>Cambria</vt:lpstr>
      <vt:lpstr>Cambria Math</vt:lpstr>
      <vt:lpstr>Arial</vt:lpstr>
      <vt:lpstr>Office Theme</vt:lpstr>
      <vt:lpstr>Números complexos</vt:lpstr>
      <vt:lpstr>Módulo de um número complexo</vt:lpstr>
      <vt:lpstr>Conjugado de um número complexo</vt:lpstr>
      <vt:lpstr>Adição e multiplicação</vt:lpstr>
      <vt:lpstr>Propriedades</vt:lpstr>
      <vt:lpstr>Distância entre dois pontos no plano complexo</vt:lpstr>
      <vt:lpstr>Inverso de um número complexo</vt:lpstr>
      <vt:lpstr>Quociente de números complexos</vt:lpstr>
      <vt:lpstr>Módulo e conjugado do quociente de números complexos</vt:lpstr>
    </vt:vector>
  </TitlesOfParts>
  <LinksUpToDate>false</LinksUpToDate>
  <SharedDoc>false</SharedDoc>
  <HyperlinksChanged>false</HyperlinksChanged>
  <AppVersion>15.0035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Lógica e Teoria dos Conjuntos</dc:title>
  <dc:creator>Rui</dc:creator>
  <cp:lastModifiedBy>Nuno Manoel</cp:lastModifiedBy>
  <cp:revision>126</cp:revision>
  <dcterms:created xsi:type="dcterms:W3CDTF">2014-11-16T14:55:38Z</dcterms:created>
  <dcterms:modified xsi:type="dcterms:W3CDTF">2017-06-27T15:38:23Z</dcterms:modified>
</cp:coreProperties>
</file>