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png" ContentType="image/png"/>
  <Default Extension="jpg" ContentType="image/jpeg"/>
  <Default Extension="rels" ContentType="application/vnd.openxmlformats-package.relationships+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notesMasterIdLst>
    <p:notesMasterId r:id="rId25"/>
  </p:notesMasterIdLst>
  <p:sldIdLst>
    <p:sldId id="256" r:id="rId2"/>
    <p:sldId id="257" r:id="rId3"/>
    <p:sldId id="310" r:id="rId4"/>
    <p:sldId id="317" r:id="rId5"/>
    <p:sldId id="327" r:id="rId6"/>
    <p:sldId id="328" r:id="rId7"/>
    <p:sldId id="329" r:id="rId8"/>
    <p:sldId id="330" r:id="rId9"/>
    <p:sldId id="331" r:id="rId10"/>
    <p:sldId id="332" r:id="rId11"/>
    <p:sldId id="311" r:id="rId12"/>
    <p:sldId id="320" r:id="rId13"/>
    <p:sldId id="334" r:id="rId14"/>
    <p:sldId id="333" r:id="rId15"/>
    <p:sldId id="312" r:id="rId16"/>
    <p:sldId id="321" r:id="rId17"/>
    <p:sldId id="335" r:id="rId18"/>
    <p:sldId id="336" r:id="rId19"/>
    <p:sldId id="322" r:id="rId20"/>
    <p:sldId id="337" r:id="rId21"/>
    <p:sldId id="338" r:id="rId22"/>
    <p:sldId id="339" r:id="rId23"/>
    <p:sldId id="340" r:id="rId24"/>
  </p:sldIdLst>
  <p:sldSz cx="9144000" cy="6858000" type="screen4x3"/>
  <p:notesSz cx="6858000" cy="9144000"/>
  <p:defaultTextStyle>
    <a:defPPr>
      <a:defRPr lang="pt-P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Destaqu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Estilo Escuro 2 - Destaque 1/Destaque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327" autoAdjust="0"/>
    <p:restoredTop sz="94673"/>
  </p:normalViewPr>
  <p:slideViewPr>
    <p:cSldViewPr>
      <p:cViewPr varScale="1">
        <p:scale>
          <a:sx n="164" d="100"/>
          <a:sy n="164" d="100"/>
        </p:scale>
        <p:origin x="1120" y="16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notesMaster" Target="notesMasters/notesMaster1.xml"/><Relationship Id="rId26" Type="http://schemas.openxmlformats.org/officeDocument/2006/relationships/presProps" Target="presProps.xml"/><Relationship Id="rId27" Type="http://schemas.openxmlformats.org/officeDocument/2006/relationships/viewProps" Target="viewProps.xml"/><Relationship Id="rId28" Type="http://schemas.openxmlformats.org/officeDocument/2006/relationships/theme" Target="theme/theme1.xml"/><Relationship Id="rId29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8EE5BEF-9820-7641-A7D5-DCCD07D860BA}" type="datetimeFigureOut">
              <a:rPr lang="en-US" smtClean="0"/>
              <a:t>6/27/17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46508FD-B54A-D246-8AF4-48D9AA20179F}" type="slidenum">
              <a:rPr lang="en-US" smtClean="0"/>
              <a:t>‹n.º›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705834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6508FD-B54A-D246-8AF4-48D9AA20179F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950351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B352FF-5473-4FF6-96FF-A13701F36660}" type="datetimeFigureOut">
              <a:rPr lang="pt-PT" smtClean="0"/>
              <a:pPr/>
              <a:t>27/06/17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91C3D8-3A7D-4DFE-B853-44722FACE493}" type="slidenum">
              <a:rPr lang="pt-PT" smtClean="0"/>
              <a:pPr/>
              <a:t>‹n.º›</a:t>
            </a:fld>
            <a:endParaRPr lang="pt-PT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B352FF-5473-4FF6-96FF-A13701F36660}" type="datetimeFigureOut">
              <a:rPr lang="pt-PT" smtClean="0"/>
              <a:pPr/>
              <a:t>27/06/17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91C3D8-3A7D-4DFE-B853-44722FACE493}" type="slidenum">
              <a:rPr lang="pt-PT" smtClean="0"/>
              <a:pPr/>
              <a:t>‹n.º›</a:t>
            </a:fld>
            <a:endParaRPr lang="pt-P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B352FF-5473-4FF6-96FF-A13701F36660}" type="datetimeFigureOut">
              <a:rPr lang="pt-PT" smtClean="0"/>
              <a:pPr/>
              <a:t>27/06/17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91C3D8-3A7D-4DFE-B853-44722FACE493}" type="slidenum">
              <a:rPr lang="pt-PT" smtClean="0"/>
              <a:pPr/>
              <a:t>‹n.º›</a:t>
            </a:fld>
            <a:endParaRPr lang="pt-PT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B352FF-5473-4FF6-96FF-A13701F36660}" type="datetimeFigureOut">
              <a:rPr lang="pt-PT" smtClean="0"/>
              <a:pPr/>
              <a:t>27/06/17</a:t>
            </a:fld>
            <a:endParaRPr lang="pt-P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91C3D8-3A7D-4DFE-B853-44722FACE493}" type="slidenum">
              <a:rPr lang="pt-PT" smtClean="0"/>
              <a:pPr/>
              <a:t>‹n.º›</a:t>
            </a:fld>
            <a:endParaRPr lang="pt-P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B352FF-5473-4FF6-96FF-A13701F36660}" type="datetimeFigureOut">
              <a:rPr lang="pt-PT" smtClean="0"/>
              <a:pPr/>
              <a:t>27/06/17</a:t>
            </a:fld>
            <a:endParaRPr lang="pt-P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91C3D8-3A7D-4DFE-B853-44722FACE493}" type="slidenum">
              <a:rPr lang="pt-PT" smtClean="0"/>
              <a:pPr/>
              <a:t>‹n.º›</a:t>
            </a:fld>
            <a:endParaRPr lang="pt-PT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B352FF-5473-4FF6-96FF-A13701F36660}" type="datetimeFigureOut">
              <a:rPr lang="pt-PT" smtClean="0"/>
              <a:pPr/>
              <a:t>27/06/17</a:t>
            </a:fld>
            <a:endParaRPr lang="pt-P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91C3D8-3A7D-4DFE-B853-44722FACE493}" type="slidenum">
              <a:rPr lang="pt-PT" smtClean="0"/>
              <a:pPr/>
              <a:t>‹n.º›</a:t>
            </a:fld>
            <a:endParaRPr lang="pt-P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B352FF-5473-4FF6-96FF-A13701F36660}" type="datetimeFigureOut">
              <a:rPr lang="pt-PT" smtClean="0"/>
              <a:pPr/>
              <a:t>27/06/17</a:t>
            </a:fld>
            <a:endParaRPr lang="pt-P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91C3D8-3A7D-4DFE-B853-44722FACE493}" type="slidenum">
              <a:rPr lang="pt-PT" smtClean="0"/>
              <a:pPr/>
              <a:t>‹n.º›</a:t>
            </a:fld>
            <a:endParaRPr lang="pt-P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B352FF-5473-4FF6-96FF-A13701F36660}" type="datetimeFigureOut">
              <a:rPr lang="pt-PT" smtClean="0"/>
              <a:pPr/>
              <a:t>27/06/17</a:t>
            </a:fld>
            <a:endParaRPr lang="pt-P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91C3D8-3A7D-4DFE-B853-44722FACE493}" type="slidenum">
              <a:rPr lang="pt-PT" smtClean="0"/>
              <a:pPr/>
              <a:t>‹n.º›</a:t>
            </a:fld>
            <a:endParaRPr lang="pt-PT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B352FF-5473-4FF6-96FF-A13701F36660}" type="datetimeFigureOut">
              <a:rPr lang="pt-PT" smtClean="0"/>
              <a:pPr/>
              <a:t>27/06/17</a:t>
            </a:fld>
            <a:endParaRPr lang="pt-P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91C3D8-3A7D-4DFE-B853-44722FACE493}" type="slidenum">
              <a:rPr lang="pt-PT" smtClean="0"/>
              <a:pPr/>
              <a:t>‹n.º›</a:t>
            </a:fld>
            <a:endParaRPr lang="pt-PT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B352FF-5473-4FF6-96FF-A13701F36660}" type="datetimeFigureOut">
              <a:rPr lang="pt-PT" smtClean="0"/>
              <a:pPr/>
              <a:t>27/06/17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91C3D8-3A7D-4DFE-B853-44722FACE493}" type="slidenum">
              <a:rPr lang="pt-PT" smtClean="0"/>
              <a:pPr/>
              <a:t>‹n.º›</a:t>
            </a:fld>
            <a:endParaRPr lang="pt-P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B352FF-5473-4FF6-96FF-A13701F36660}" type="datetimeFigureOut">
              <a:rPr lang="pt-PT" smtClean="0"/>
              <a:pPr/>
              <a:t>27/06/17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91C3D8-3A7D-4DFE-B853-44722FACE493}" type="slidenum">
              <a:rPr lang="pt-PT" smtClean="0"/>
              <a:pPr/>
              <a:t>‹n.º›</a:t>
            </a:fld>
            <a:endParaRPr lang="pt-P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6B352FF-5473-4FF6-96FF-A13701F36660}" type="datetimeFigureOut">
              <a:rPr lang="pt-PT" smtClean="0"/>
              <a:pPr/>
              <a:t>27/06/17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791C3D8-3A7D-4DFE-B853-44722FACE493}" type="slidenum">
              <a:rPr lang="pt-PT" smtClean="0"/>
              <a:pPr/>
              <a:t>‹n.º›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5092645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4" Type="http://schemas.openxmlformats.org/officeDocument/2006/relationships/slide" Target="slide4.xml"/><Relationship Id="rId5" Type="http://schemas.openxmlformats.org/officeDocument/2006/relationships/slide" Target="slide6.xml"/><Relationship Id="rId6" Type="http://schemas.openxmlformats.org/officeDocument/2006/relationships/slide" Target="slide8.xml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4" Type="http://schemas.openxmlformats.org/officeDocument/2006/relationships/slide" Target="slide5.xml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4" Type="http://schemas.openxmlformats.org/officeDocument/2006/relationships/slide" Target="slide3.xml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4" Type="http://schemas.openxmlformats.org/officeDocument/2006/relationships/slide" Target="slide7.xml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4" Type="http://schemas.openxmlformats.org/officeDocument/2006/relationships/slide" Target="slide3.xml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4" Type="http://schemas.openxmlformats.org/officeDocument/2006/relationships/slide" Target="slide9.xml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4" Type="http://schemas.openxmlformats.org/officeDocument/2006/relationships/slide" Target="slide10.xml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jp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jpg"/><Relationship Id="rId3" Type="http://schemas.openxmlformats.org/officeDocument/2006/relationships/image" Target="../media/image1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4" Type="http://schemas.openxmlformats.org/officeDocument/2006/relationships/slide" Target="slide12.xml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4" Type="http://schemas.openxmlformats.org/officeDocument/2006/relationships/slide" Target="slide13.xml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4" Type="http://schemas.openxmlformats.org/officeDocument/2006/relationships/slide" Target="slide14.xml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jp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jpg"/><Relationship Id="rId3" Type="http://schemas.openxmlformats.org/officeDocument/2006/relationships/image" Target="../media/image1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4" Type="http://schemas.openxmlformats.org/officeDocument/2006/relationships/image" Target="../media/image13.tiff"/><Relationship Id="rId5" Type="http://schemas.openxmlformats.org/officeDocument/2006/relationships/image" Target="../media/image16.png"/><Relationship Id="rId6" Type="http://schemas.openxmlformats.org/officeDocument/2006/relationships/slide" Target="slide16.xml"/><Relationship Id="rId7" Type="http://schemas.openxmlformats.org/officeDocument/2006/relationships/slide" Target="slide19.xml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4" Type="http://schemas.openxmlformats.org/officeDocument/2006/relationships/slide" Target="slide17.xml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jp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4" Type="http://schemas.openxmlformats.org/officeDocument/2006/relationships/slide" Target="slide18.xml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jp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4" Type="http://schemas.openxmlformats.org/officeDocument/2006/relationships/slide" Target="slide15.xml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jp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jpg"/><Relationship Id="rId3" Type="http://schemas.openxmlformats.org/officeDocument/2006/relationships/image" Target="../media/image18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4" Type="http://schemas.openxmlformats.org/officeDocument/2006/relationships/slide" Target="slide21.xml"/><Relationship Id="rId5" Type="http://schemas.openxmlformats.org/officeDocument/2006/relationships/slide" Target="slide23.xml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jp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4" Type="http://schemas.openxmlformats.org/officeDocument/2006/relationships/slide" Target="slide22.xml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jp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4" Type="http://schemas.openxmlformats.org/officeDocument/2006/relationships/slide" Target="slide20.xml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jp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jpg"/><Relationship Id="rId3" Type="http://schemas.openxmlformats.org/officeDocument/2006/relationships/image" Target="../media/image2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143000" y="2636911"/>
            <a:ext cx="6858000" cy="873051"/>
          </a:xfrm>
        </p:spPr>
        <p:txBody>
          <a:bodyPr>
            <a:normAutofit/>
          </a:bodyPr>
          <a:lstStyle/>
          <a:p>
            <a:r>
              <a:rPr lang="pt-PT" sz="4400" b="1" dirty="0">
                <a:solidFill>
                  <a:schemeClr val="bg1"/>
                </a:solidFill>
                <a:latin typeface="Cambria Math" charset="0"/>
              </a:rPr>
              <a:t>Números complexos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143000" y="3818062"/>
            <a:ext cx="6858000" cy="1051098"/>
          </a:xfrm>
        </p:spPr>
        <p:txBody>
          <a:bodyPr>
            <a:normAutofit/>
          </a:bodyPr>
          <a:lstStyle/>
          <a:p>
            <a:r>
              <a:rPr lang="pt-PT" sz="2400" dirty="0">
                <a:solidFill>
                  <a:schemeClr val="bg1">
                    <a:lumMod val="85000"/>
                  </a:schemeClr>
                </a:solidFill>
                <a:latin typeface="Cambria Math" charset="0"/>
              </a:rPr>
              <a:t>Números complexos na forma trigonométrica</a:t>
            </a:r>
          </a:p>
          <a:p>
            <a:r>
              <a:rPr lang="pt-PT" sz="2400" dirty="0">
                <a:solidFill>
                  <a:schemeClr val="bg1">
                    <a:lumMod val="85000"/>
                  </a:schemeClr>
                </a:solidFill>
                <a:latin typeface="Cambria Math" charset="0"/>
              </a:rPr>
              <a:t>Exercícios do Caderno de Apoio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6"/>
          <p:cNvSpPr txBox="1"/>
          <p:nvPr/>
        </p:nvSpPr>
        <p:spPr>
          <a:xfrm>
            <a:off x="1403648" y="1340768"/>
            <a:ext cx="6408712" cy="3323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PT" sz="2000" dirty="0" smtClean="0">
                <a:latin typeface="Cambria Math" charset="0"/>
                <a:cs typeface="Cambria Math" charset="0"/>
              </a:rPr>
              <a:t>Os seguintes exercícios são propostas dos autores do programa de Matemática A que constam no Caderno de Apoio ao 12.º ano.</a:t>
            </a:r>
          </a:p>
          <a:p>
            <a:pPr algn="just">
              <a:lnSpc>
                <a:spcPct val="150000"/>
              </a:lnSpc>
            </a:pPr>
            <a:endParaRPr lang="pt-PT" sz="2000" dirty="0" smtClean="0">
              <a:latin typeface="Cambria Math" charset="0"/>
              <a:cs typeface="Cambria Math" charset="0"/>
            </a:endParaRPr>
          </a:p>
          <a:p>
            <a:pPr algn="just">
              <a:lnSpc>
                <a:spcPct val="150000"/>
              </a:lnSpc>
            </a:pPr>
            <a:r>
              <a:rPr lang="pt-PT" sz="2000" dirty="0" smtClean="0">
                <a:latin typeface="Cambria Math" charset="0"/>
                <a:cs typeface="Cambria Math" charset="0"/>
              </a:rPr>
              <a:t>Os exercícios que se encontram assinalados com um (*) ou dois (**) asteriscos correspondem a desempenhos progressivamente mais avançados (de carácter opcional).</a:t>
            </a:r>
            <a:endParaRPr lang="pt-PT" sz="2000" dirty="0">
              <a:latin typeface="Cambria Math" charset="0"/>
              <a:cs typeface="Cambria Math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12000" y="360000"/>
            <a:ext cx="8280000" cy="1143000"/>
          </a:xfrm>
        </p:spPr>
        <p:txBody>
          <a:bodyPr>
            <a:normAutofit/>
          </a:bodyPr>
          <a:lstStyle/>
          <a:p>
            <a:r>
              <a:rPr lang="pt-PT" sz="3200" b="1" dirty="0">
                <a:latin typeface="Cambria"/>
                <a:cs typeface="Cambria"/>
              </a:rPr>
              <a:t>Questão 1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ângulo 5"/>
              <p:cNvSpPr/>
              <p:nvPr/>
            </p:nvSpPr>
            <p:spPr>
              <a:xfrm>
                <a:off x="612000" y="1548000"/>
                <a:ext cx="8280000" cy="247959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  <a:spcAft>
                    <a:spcPts val="600"/>
                  </a:spcAft>
                </a:pPr>
                <a:r>
                  <a:rPr lang="pt-PT" sz="2000" dirty="0" smtClean="0">
                    <a:solidFill>
                      <a:schemeClr val="tx1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</a:rPr>
                  <a:t>Determine </a:t>
                </a:r>
                <a:r>
                  <a:rPr lang="pt-PT" sz="2000" dirty="0">
                    <a:solidFill>
                      <a:schemeClr val="tx1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</a:rPr>
                  <a:t>o módulo e um argumento dos seguintes números complexos: </a:t>
                </a:r>
              </a:p>
              <a:p>
                <a:pPr>
                  <a:lnSpc>
                    <a:spcPct val="150000"/>
                  </a:lnSpc>
                </a:pPr>
                <a:r>
                  <a:rPr lang="pt-PT" sz="2000" b="1" dirty="0" smtClean="0">
                    <a:solidFill>
                      <a:schemeClr val="tx1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</a:rPr>
                  <a:t>1.1</a:t>
                </a:r>
                <a:r>
                  <a:rPr lang="pt-PT" sz="2000" dirty="0" smtClean="0">
                    <a:solidFill>
                      <a:schemeClr val="tx1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pt-PT" sz="2000" i="1" smtClean="0">
                            <a:solidFill>
                              <a:schemeClr val="tx1"/>
                            </a:solidFill>
                            <a:latin typeface="Cambria Math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pt-PT" sz="2000" i="1" smtClean="0">
                                <a:solidFill>
                                  <a:schemeClr val="tx1"/>
                                </a:solidFill>
                                <a:latin typeface="Cambria Math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pt-PT" sz="20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1−</m:t>
                            </m:r>
                            <m:r>
                              <a:rPr lang="pt-PT" sz="20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𝑖</m:t>
                            </m:r>
                          </m:e>
                        </m:d>
                      </m:e>
                      <m:sup>
                        <m:r>
                          <a:rPr lang="pt-PT" sz="2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3</m:t>
                        </m:r>
                      </m:sup>
                    </m:sSup>
                  </m:oMath>
                </a14:m>
                <a:endParaRPr lang="pt-PT" sz="2000" dirty="0">
                  <a:solidFill>
                    <a:schemeClr val="tx1"/>
                  </a:solidFill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>
                  <a:lnSpc>
                    <a:spcPct val="150000"/>
                  </a:lnSpc>
                </a:pPr>
                <a:r>
                  <a:rPr lang="pt-PT" sz="2000" b="1" dirty="0" smtClean="0">
                    <a:solidFill>
                      <a:schemeClr val="tx1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</a:rPr>
                  <a:t>1.2</a:t>
                </a:r>
                <a:r>
                  <a:rPr lang="pt-PT" sz="2000" dirty="0" smtClean="0">
                    <a:solidFill>
                      <a:schemeClr val="tx1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pt-PT" sz="2000" i="1">
                            <a:solidFill>
                              <a:schemeClr val="tx1"/>
                            </a:solidFill>
                            <a:latin typeface="Cambria Math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pt-PT" sz="2000" i="1">
                                <a:solidFill>
                                  <a:schemeClr val="tx1"/>
                                </a:solidFill>
                                <a:latin typeface="Cambria Math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pt-PT" sz="20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1−</m:t>
                            </m:r>
                            <m:r>
                              <a:rPr lang="pt-PT" sz="20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𝑖</m:t>
                            </m:r>
                            <m:rad>
                              <m:radPr>
                                <m:degHide m:val="on"/>
                                <m:ctrlPr>
                                  <a:rPr lang="pt-PT" sz="2000" i="1" smtClean="0">
                                    <a:solidFill>
                                      <a:schemeClr val="tx1"/>
                                    </a:solidFill>
                                    <a:latin typeface="Cambria Math" charset="0"/>
                                    <a:ea typeface="Cambria Math" panose="02040503050406030204" pitchFamily="18" charset="0"/>
                                  </a:rPr>
                                </m:ctrlPr>
                              </m:radPr>
                              <m:deg/>
                              <m:e>
                                <m:r>
                                  <a:rPr lang="pt-PT" sz="2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3</m:t>
                                </m:r>
                              </m:e>
                            </m:rad>
                          </m:e>
                        </m:d>
                      </m:e>
                      <m:sup>
                        <m:r>
                          <a:rPr lang="pt-PT" sz="2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5</m:t>
                        </m:r>
                      </m:sup>
                    </m:sSup>
                    <m:r>
                      <a:rPr lang="pt-PT" sz="2000" i="1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endParaRPr lang="pt-PT" sz="2000" b="1" dirty="0" smtClean="0">
                  <a:solidFill>
                    <a:schemeClr val="tx1"/>
                  </a:solidFill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>
                  <a:lnSpc>
                    <a:spcPct val="150000"/>
                  </a:lnSpc>
                </a:pPr>
                <a:r>
                  <a:rPr lang="pt-PT" sz="2000" b="1" dirty="0" smtClean="0">
                    <a:solidFill>
                      <a:schemeClr val="tx1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</a:rPr>
                  <a:t>1.3</a:t>
                </a:r>
                <a:r>
                  <a:rPr lang="pt-PT" sz="2000" dirty="0" smtClean="0">
                    <a:solidFill>
                      <a:schemeClr val="tx1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pt-PT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𝑖</m:t>
                    </m:r>
                    <m:f>
                      <m:fPr>
                        <m:ctrlPr>
                          <a:rPr lang="pt-PT" sz="2000" b="0" i="1" smtClean="0">
                            <a:solidFill>
                              <a:schemeClr val="tx1"/>
                            </a:solidFill>
                            <a:latin typeface="Cambria Math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pt-PT" sz="2000" b="0" i="1" smtClean="0">
                                <a:solidFill>
                                  <a:schemeClr val="tx1"/>
                                </a:solidFill>
                                <a:latin typeface="Cambria Math" charset="0"/>
                                <a:ea typeface="Cambria Math" panose="02040503050406030204" pitchFamily="18" charset="0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lang="pt-PT" sz="2000" b="0" i="1" smtClean="0">
                                    <a:solidFill>
                                      <a:schemeClr val="tx1"/>
                                    </a:solidFill>
                                    <a:latin typeface="Cambria Math" charset="0"/>
                                    <a:ea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pt-PT" sz="2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1−</m:t>
                                </m:r>
                                <m:r>
                                  <a:rPr lang="pt-PT" sz="2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𝑖</m:t>
                                </m:r>
                              </m:e>
                            </m:d>
                          </m:e>
                          <m:sup>
                            <m:r>
                              <a:rPr lang="pt-PT" sz="20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num>
                      <m:den>
                        <m:r>
                          <a:rPr lang="pt-PT" sz="2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1+</m:t>
                        </m:r>
                        <m:r>
                          <a:rPr lang="pt-PT" sz="2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𝑖</m:t>
                        </m:r>
                        <m:rad>
                          <m:radPr>
                            <m:degHide m:val="on"/>
                            <m:ctrlPr>
                              <a:rPr lang="pt-PT" sz="2000" b="0" i="1" smtClean="0">
                                <a:solidFill>
                                  <a:schemeClr val="tx1"/>
                                </a:solidFill>
                                <a:latin typeface="Cambria Math" charset="0"/>
                                <a:ea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pt-PT" sz="20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3</m:t>
                            </m:r>
                          </m:e>
                        </m:rad>
                      </m:den>
                    </m:f>
                  </m:oMath>
                </a14:m>
                <a:endParaRPr lang="pt-PT" sz="2000" dirty="0">
                  <a:solidFill>
                    <a:schemeClr val="tx1"/>
                  </a:solidFill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6" name="Rectângulo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2000" y="1548000"/>
                <a:ext cx="8280000" cy="2479590"/>
              </a:xfrm>
              <a:prstGeom prst="rect">
                <a:avLst/>
              </a:prstGeom>
              <a:blipFill rotWithShape="0">
                <a:blip r:embed="rId3"/>
                <a:stretch>
                  <a:fillRect l="-73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Retângulo 7"/>
          <p:cNvSpPr/>
          <p:nvPr/>
        </p:nvSpPr>
        <p:spPr>
          <a:xfrm>
            <a:off x="2205236" y="2199473"/>
            <a:ext cx="129573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sz="2000" u="sng" dirty="0">
                <a:solidFill>
                  <a:schemeClr val="accent1">
                    <a:lumMod val="75000"/>
                  </a:schemeClr>
                </a:solidFill>
                <a:latin typeface="Cambria Math" charset="0"/>
                <a:hlinkClick r:id="rId4" action="ppaction://hlinksldjump"/>
              </a:rPr>
              <a:t>Resolução</a:t>
            </a:r>
            <a:endParaRPr lang="pt-PT" sz="2000" dirty="0"/>
          </a:p>
        </p:txBody>
      </p:sp>
      <p:sp>
        <p:nvSpPr>
          <p:cNvPr id="9" name="Retângulo 8"/>
          <p:cNvSpPr/>
          <p:nvPr/>
        </p:nvSpPr>
        <p:spPr>
          <a:xfrm>
            <a:off x="2483768" y="2822138"/>
            <a:ext cx="129573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sz="2000" u="sng" dirty="0">
                <a:solidFill>
                  <a:schemeClr val="accent1">
                    <a:lumMod val="75000"/>
                  </a:schemeClr>
                </a:solidFill>
                <a:latin typeface="Cambria Math" charset="0"/>
                <a:hlinkClick r:id="rId5" action="ppaction://hlinksldjump"/>
              </a:rPr>
              <a:t>Resolução</a:t>
            </a:r>
            <a:endParaRPr lang="pt-PT" sz="2000" dirty="0"/>
          </a:p>
        </p:txBody>
      </p:sp>
      <p:sp>
        <p:nvSpPr>
          <p:cNvPr id="10" name="Retângulo 9"/>
          <p:cNvSpPr/>
          <p:nvPr/>
        </p:nvSpPr>
        <p:spPr>
          <a:xfrm>
            <a:off x="2123728" y="3460938"/>
            <a:ext cx="129573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sz="2000" u="sng" dirty="0">
                <a:solidFill>
                  <a:schemeClr val="accent1">
                    <a:lumMod val="75000"/>
                  </a:schemeClr>
                </a:solidFill>
                <a:latin typeface="Cambria Math" charset="0"/>
                <a:hlinkClick r:id="rId6" action="ppaction://hlinksldjump"/>
              </a:rPr>
              <a:t>Resolução</a:t>
            </a:r>
            <a:endParaRPr lang="pt-PT" sz="2000" dirty="0"/>
          </a:p>
        </p:txBody>
      </p:sp>
    </p:spTree>
    <p:extLst>
      <p:ext uri="{BB962C8B-B14F-4D97-AF65-F5344CB8AC3E}">
        <p14:creationId xmlns:p14="http://schemas.microsoft.com/office/powerpoint/2010/main" val="40691223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9" name="Rectângulo 8"/>
              <p:cNvSpPr/>
              <p:nvPr/>
            </p:nvSpPr>
            <p:spPr>
              <a:xfrm>
                <a:off x="612000" y="360000"/>
                <a:ext cx="6408272" cy="565283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50000"/>
                  </a:lnSpc>
                </a:pPr>
                <a:r>
                  <a:rPr lang="pt-PT" sz="2000" b="1" u="sng" dirty="0">
                    <a:solidFill>
                      <a:schemeClr val="accent1">
                        <a:lumMod val="75000"/>
                      </a:schemeClr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</a:rPr>
                  <a:t>Resolução</a:t>
                </a:r>
                <a:endParaRPr lang="pt-PT" sz="2000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 algn="just">
                  <a:lnSpc>
                    <a:spcPct val="150000"/>
                  </a:lnSpc>
                  <a:spcAft>
                    <a:spcPts val="600"/>
                  </a:spcAft>
                </a:pPr>
                <a:endParaRPr lang="pt-PT" sz="2000" b="1" dirty="0" smtClean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 algn="just">
                  <a:lnSpc>
                    <a:spcPct val="150000"/>
                  </a:lnSpc>
                </a:pPr>
                <a:r>
                  <a:rPr lang="pt-PT" sz="2000" b="1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1.1 </a:t>
                </a:r>
                <a:r>
                  <a:rPr lang="pt-PT" sz="2000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Comecemos por escrever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pt-PT" sz="2000" i="1">
                            <a:latin typeface="Cambria Math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pt-PT" sz="2000" i="1">
                                <a:latin typeface="Cambria Math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pt-PT" sz="20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1−</m:t>
                            </m:r>
                            <m:r>
                              <a:rPr lang="pt-PT" sz="20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𝑖</m:t>
                            </m:r>
                          </m:e>
                        </m:d>
                      </m:e>
                      <m:sup>
                        <m:r>
                          <a:rPr lang="pt-PT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3</m:t>
                        </m:r>
                      </m:sup>
                    </m:sSup>
                  </m:oMath>
                </a14:m>
                <a:r>
                  <a:rPr lang="pt-PT" sz="2000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na forma algébrica:</a:t>
                </a:r>
                <a:endParaRPr lang="pt-PT" sz="2000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 algn="just"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pt-PT" sz="2000" i="1">
                              <a:latin typeface="Cambria Math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pt-PT" sz="2000" i="1">
                                  <a:latin typeface="Cambria Math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pt-PT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1−</m:t>
                              </m:r>
                              <m:r>
                                <a:rPr lang="pt-PT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𝑖</m:t>
                              </m:r>
                            </m:e>
                          </m:d>
                        </m:e>
                        <m:sup>
                          <m:r>
                            <a:rPr lang="pt-PT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  <m:r>
                        <a:rPr lang="pt-PT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pt-PT" sz="2000" i="1">
                              <a:latin typeface="Cambria Math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pt-PT" sz="2000" i="1">
                                  <a:latin typeface="Cambria Math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pt-PT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1−</m:t>
                              </m:r>
                              <m:r>
                                <a:rPr lang="pt-PT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𝑖</m:t>
                              </m:r>
                            </m:e>
                          </m:d>
                        </m:e>
                        <m:sup>
                          <m:r>
                            <a:rPr lang="pt-PT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d>
                        <m:dPr>
                          <m:ctrlPr>
                            <a:rPr lang="pt-PT" sz="2000" i="1" smtClean="0">
                              <a:latin typeface="Cambria Math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pt-PT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1−</m:t>
                          </m:r>
                          <m:r>
                            <a:rPr lang="pt-PT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𝑖</m:t>
                          </m:r>
                        </m:e>
                      </m:d>
                      <m:r>
                        <a:rPr lang="pt-PT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pt-PT" sz="2000" b="0" i="1" dirty="0" smtClean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 algn="just">
                  <a:lnSpc>
                    <a:spcPct val="150000"/>
                  </a:lnSpc>
                </a:pPr>
                <a:r>
                  <a:rPr lang="pt-PT" sz="2000" dirty="0" smtClean="0">
                    <a:ea typeface="Cambria Math" panose="02040503050406030204" pitchFamily="18" charset="0"/>
                  </a:rPr>
                  <a:t>		            </a:t>
                </a:r>
                <a14:m>
                  <m:oMath xmlns:m="http://schemas.openxmlformats.org/officeDocument/2006/math">
                    <m:r>
                      <a:rPr lang="pt-PT" sz="2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d>
                      <m:dPr>
                        <m:ctrlPr>
                          <a:rPr lang="pt-PT" sz="2000" i="1">
                            <a:latin typeface="Cambria Math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pt-PT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1−2</m:t>
                        </m:r>
                        <m:r>
                          <a:rPr lang="pt-PT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𝑖</m:t>
                        </m:r>
                        <m:r>
                          <a:rPr lang="pt-PT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+</m:t>
                        </m:r>
                        <m:sSup>
                          <m:sSupPr>
                            <m:ctrlPr>
                              <a:rPr lang="pt-PT" sz="2000" b="0" i="1" smtClean="0">
                                <a:latin typeface="Cambria Math" charset="0"/>
                                <a:ea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pt-PT" sz="20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𝑖</m:t>
                            </m:r>
                          </m:e>
                          <m:sup>
                            <m:r>
                              <a:rPr lang="pt-PT" sz="20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e>
                    </m:d>
                    <m:d>
                      <m:dPr>
                        <m:ctrlPr>
                          <a:rPr lang="pt-PT" sz="2000" i="1">
                            <a:latin typeface="Cambria Math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pt-PT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1−</m:t>
                        </m:r>
                        <m:r>
                          <a:rPr lang="pt-PT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𝑖</m:t>
                        </m:r>
                      </m:e>
                    </m:d>
                    <m:r>
                      <a:rPr lang="pt-PT" sz="2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</m:oMath>
                </a14:m>
                <a:endParaRPr lang="pt-PT" sz="2000" i="1" dirty="0" smtClean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 algn="just">
                  <a:lnSpc>
                    <a:spcPct val="150000"/>
                  </a:lnSpc>
                </a:pPr>
                <a:r>
                  <a:rPr lang="pt-PT" sz="2000" dirty="0" smtClean="0">
                    <a:ea typeface="Cambria Math" panose="02040503050406030204" pitchFamily="18" charset="0"/>
                  </a:rPr>
                  <a:t>		            </a:t>
                </a:r>
                <a14:m>
                  <m:oMath xmlns:m="http://schemas.openxmlformats.org/officeDocument/2006/math">
                    <m:r>
                      <a:rPr lang="pt-PT" sz="2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d>
                      <m:dPr>
                        <m:ctrlPr>
                          <a:rPr lang="pt-PT" sz="2000" i="1" smtClean="0">
                            <a:latin typeface="Cambria Math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pt-PT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1−2</m:t>
                        </m:r>
                        <m:r>
                          <a:rPr lang="pt-PT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𝑖</m:t>
                        </m:r>
                        <m:r>
                          <a:rPr lang="pt-PT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−1</m:t>
                        </m:r>
                      </m:e>
                    </m:d>
                    <m:d>
                      <m:dPr>
                        <m:ctrlPr>
                          <a:rPr lang="pt-PT" sz="2000" i="1">
                            <a:latin typeface="Cambria Math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pt-PT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1−</m:t>
                        </m:r>
                        <m:r>
                          <a:rPr lang="pt-PT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𝑖</m:t>
                        </m:r>
                      </m:e>
                    </m:d>
                    <m:r>
                      <a:rPr lang="pt-PT" sz="2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</m:oMath>
                </a14:m>
                <a:endParaRPr lang="pt-PT" sz="2000" i="1" dirty="0" smtClean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 algn="just">
                  <a:lnSpc>
                    <a:spcPct val="150000"/>
                  </a:lnSpc>
                </a:pPr>
                <a:r>
                  <a:rPr lang="pt-PT" sz="2000" dirty="0" smtClean="0">
                    <a:ea typeface="Cambria Math" panose="02040503050406030204" pitchFamily="18" charset="0"/>
                  </a:rPr>
                  <a:t>		            </a:t>
                </a:r>
                <a14:m>
                  <m:oMath xmlns:m="http://schemas.openxmlformats.org/officeDocument/2006/math">
                    <m:r>
                      <a:rPr lang="pt-PT" sz="2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r>
                      <a:rPr lang="pt-PT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−2</m:t>
                    </m:r>
                    <m:r>
                      <a:rPr lang="pt-PT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𝑖</m:t>
                    </m:r>
                    <m:d>
                      <m:dPr>
                        <m:ctrlPr>
                          <a:rPr lang="pt-PT" sz="2000" i="1">
                            <a:latin typeface="Cambria Math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pt-PT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1−</m:t>
                        </m:r>
                        <m:r>
                          <a:rPr lang="pt-PT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𝑖</m:t>
                        </m:r>
                      </m:e>
                    </m:d>
                    <m:r>
                      <a:rPr lang="pt-PT" sz="2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</m:oMath>
                </a14:m>
                <a:endParaRPr lang="pt-PT" sz="2000" i="1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 algn="just">
                  <a:lnSpc>
                    <a:spcPct val="150000"/>
                  </a:lnSpc>
                </a:pPr>
                <a:r>
                  <a:rPr lang="pt-PT" sz="2000" dirty="0" smtClean="0">
                    <a:ea typeface="Cambria Math" panose="02040503050406030204" pitchFamily="18" charset="0"/>
                  </a:rPr>
                  <a:t>		            </a:t>
                </a:r>
                <a14:m>
                  <m:oMath xmlns:m="http://schemas.openxmlformats.org/officeDocument/2006/math">
                    <m:r>
                      <a:rPr lang="pt-PT" sz="2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=−2</m:t>
                    </m:r>
                    <m:r>
                      <a:rPr lang="pt-PT" sz="2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𝑖</m:t>
                    </m:r>
                    <m:r>
                      <a:rPr lang="pt-PT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+2</m:t>
                    </m:r>
                    <m:sSup>
                      <m:sSupPr>
                        <m:ctrlPr>
                          <a:rPr lang="pt-PT" sz="2000" b="0" i="1" smtClean="0">
                            <a:latin typeface="Cambria Math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pt-PT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𝑖</m:t>
                        </m:r>
                      </m:e>
                      <m:sup>
                        <m:r>
                          <a:rPr lang="pt-PT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pt-PT" sz="2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</m:oMath>
                </a14:m>
                <a:endParaRPr lang="pt-PT" sz="2000" i="1" dirty="0" smtClean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 algn="just"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=−2</m:t>
                      </m:r>
                      <m:r>
                        <a:rPr lang="pt-PT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−2</m:t>
                      </m:r>
                      <m:r>
                        <a:rPr lang="pt-PT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𝑖</m:t>
                      </m:r>
                    </m:oMath>
                  </m:oMathPara>
                </a14:m>
                <a:endParaRPr lang="pt-PT" sz="2000" i="1" dirty="0" smtClean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 algn="just"/>
                <a:endParaRPr lang="pt-PT" sz="2000" i="1" dirty="0" smtClean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 algn="just">
                  <a:lnSpc>
                    <a:spcPct val="150000"/>
                  </a:lnSpc>
                </a:pPr>
                <a:r>
                  <a:rPr lang="pt-PT" sz="2000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Determinemos o módulo de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pt-PT" sz="2000" i="1">
                            <a:latin typeface="Cambria Math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pt-PT" sz="2000" i="1">
                                <a:latin typeface="Cambria Math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pt-PT" sz="20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1−</m:t>
                            </m:r>
                            <m:r>
                              <a:rPr lang="pt-PT" sz="20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𝑖</m:t>
                            </m:r>
                          </m:e>
                        </m:d>
                      </m:e>
                      <m:sup>
                        <m:r>
                          <a:rPr lang="pt-PT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3</m:t>
                        </m:r>
                      </m:sup>
                    </m:sSup>
                  </m:oMath>
                </a14:m>
                <a:r>
                  <a:rPr lang="pt-PT" sz="2000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, </a:t>
                </a:r>
                <a14:m>
                  <m:oMath xmlns:m="http://schemas.openxmlformats.org/officeDocument/2006/math">
                    <m:r>
                      <a:rPr lang="pt-PT" sz="2000" b="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𝑟</m:t>
                    </m:r>
                  </m:oMath>
                </a14:m>
                <a:r>
                  <a:rPr lang="pt-PT" sz="2000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:</a:t>
                </a:r>
              </a:p>
              <a:p>
                <a:pPr algn="just"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𝑟</m:t>
                      </m:r>
                      <m:r>
                        <a:rPr lang="pt-PT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lang="pt-PT" sz="2000" b="0" i="1" smtClean="0">
                              <a:latin typeface="Cambria Math" charset="0"/>
                              <a:ea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sSup>
                            <m:sSupPr>
                              <m:ctrlPr>
                                <a:rPr lang="pt-PT" sz="2000" b="0" i="1" smtClean="0">
                                  <a:latin typeface="Cambria Math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pt-PT" sz="2000" b="0" i="1" smtClean="0">
                                      <a:latin typeface="Cambria Math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pt-PT" sz="20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−2</m:t>
                                  </m:r>
                                </m:e>
                              </m:d>
                            </m:e>
                            <m:sup>
                              <m:r>
                                <a:rPr lang="pt-PT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pt-PT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sSup>
                            <m:sSupPr>
                              <m:ctrlPr>
                                <a:rPr lang="pt-PT" sz="2000" i="1">
                                  <a:latin typeface="Cambria Math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pt-PT" sz="2000" i="1">
                                      <a:latin typeface="Cambria Math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pt-PT" sz="20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−2</m:t>
                                  </m:r>
                                </m:e>
                              </m:d>
                            </m:e>
                            <m:sup>
                              <m:r>
                                <a:rPr lang="pt-PT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e>
                      </m:rad>
                      <m:r>
                        <a:rPr lang="pt-PT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lang="pt-PT" sz="2000" b="0" i="1" smtClean="0">
                              <a:latin typeface="Cambria Math" charset="0"/>
                              <a:ea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pt-PT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8</m:t>
                          </m:r>
                        </m:e>
                      </m:rad>
                      <m:r>
                        <a:rPr lang="pt-PT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=2</m:t>
                      </m:r>
                      <m:rad>
                        <m:radPr>
                          <m:degHide m:val="on"/>
                          <m:ctrlPr>
                            <a:rPr lang="pt-PT" sz="2000" b="0" i="1" smtClean="0">
                              <a:latin typeface="Cambria Math" charset="0"/>
                              <a:ea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pt-PT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e>
                      </m:rad>
                    </m:oMath>
                  </m:oMathPara>
                </a14:m>
                <a:endParaRPr lang="pt-PT" sz="2000" dirty="0" smtClean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</p:txBody>
          </p:sp>
        </mc:Choice>
        <mc:Fallback>
          <p:sp>
            <p:nvSpPr>
              <p:cNvPr id="9" name="Rectângulo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2000" y="360000"/>
                <a:ext cx="6408272" cy="5652830"/>
              </a:xfrm>
              <a:prstGeom prst="rect">
                <a:avLst/>
              </a:prstGeom>
              <a:blipFill rotWithShape="0">
                <a:blip r:embed="rId3"/>
                <a:stretch>
                  <a:fillRect l="-951" r="-285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Retângulo 5"/>
          <p:cNvSpPr/>
          <p:nvPr/>
        </p:nvSpPr>
        <p:spPr>
          <a:xfrm>
            <a:off x="7200000" y="5580000"/>
            <a:ext cx="127951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sz="2000" u="sng" dirty="0" smtClean="0">
                <a:solidFill>
                  <a:schemeClr val="accent1">
                    <a:lumMod val="75000"/>
                  </a:schemeClr>
                </a:solidFill>
                <a:latin typeface="Cambria Math" charset="0"/>
                <a:hlinkClick r:id="rId4" action="ppaction://hlinksldjump"/>
              </a:rPr>
              <a:t>Continuar</a:t>
            </a:r>
            <a:endParaRPr lang="pt-PT" sz="2000" dirty="0"/>
          </a:p>
        </p:txBody>
      </p:sp>
    </p:spTree>
    <p:extLst>
      <p:ext uri="{BB962C8B-B14F-4D97-AF65-F5344CB8AC3E}">
        <p14:creationId xmlns:p14="http://schemas.microsoft.com/office/powerpoint/2010/main" val="39270130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9" name="Rectângulo 8"/>
              <p:cNvSpPr/>
              <p:nvPr/>
            </p:nvSpPr>
            <p:spPr>
              <a:xfrm>
                <a:off x="612000" y="360000"/>
                <a:ext cx="6192248" cy="475521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pt-PT" sz="2000" b="1" u="sng" dirty="0">
                    <a:solidFill>
                      <a:schemeClr val="accent1">
                        <a:lumMod val="75000"/>
                      </a:schemeClr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</a:rPr>
                  <a:t>Resolução</a:t>
                </a:r>
                <a:endParaRPr lang="pt-PT" sz="2000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>
                  <a:lnSpc>
                    <a:spcPct val="150000"/>
                  </a:lnSpc>
                  <a:spcAft>
                    <a:spcPts val="600"/>
                  </a:spcAft>
                </a:pPr>
                <a:endParaRPr lang="pt-PT" sz="2000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>
                  <a:lnSpc>
                    <a:spcPct val="150000"/>
                  </a:lnSpc>
                </a:pPr>
                <a:r>
                  <a:rPr lang="pt-PT" sz="2000" b="1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1.1 </a:t>
                </a:r>
                <a:r>
                  <a:rPr lang="pt-PT" sz="2000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Determinemos um argumento de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pt-PT" sz="2000" i="1">
                            <a:latin typeface="Cambria Math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pt-PT" sz="2000" i="1">
                                <a:latin typeface="Cambria Math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pt-PT" sz="20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1−</m:t>
                            </m:r>
                            <m:r>
                              <a:rPr lang="pt-PT" sz="20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𝑖</m:t>
                            </m:r>
                          </m:e>
                        </m:d>
                      </m:e>
                      <m:sup>
                        <m:r>
                          <a:rPr lang="pt-PT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3</m:t>
                        </m:r>
                      </m:sup>
                    </m:sSup>
                  </m:oMath>
                </a14:m>
                <a:r>
                  <a:rPr lang="pt-PT" sz="2000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, </a:t>
                </a:r>
                <a14:m>
                  <m:oMath xmlns:m="http://schemas.openxmlformats.org/officeDocument/2006/math">
                    <m:r>
                      <a:rPr lang="pt-PT" sz="200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𝜃</m:t>
                    </m:r>
                  </m:oMath>
                </a14:m>
                <a:r>
                  <a:rPr lang="pt-PT" sz="2000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:</a:t>
                </a:r>
              </a:p>
              <a:p>
                <a:pPr>
                  <a:lnSpc>
                    <a:spcPct val="150000"/>
                  </a:lnSpc>
                </a:pPr>
                <a:r>
                  <a:rPr lang="pt-PT" sz="2000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O afixo de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pt-PT" sz="2000" i="1">
                            <a:latin typeface="Cambria Math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pt-PT" sz="2000" i="1">
                                <a:latin typeface="Cambria Math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pt-PT" sz="20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1−</m:t>
                            </m:r>
                            <m:r>
                              <a:rPr lang="pt-PT" sz="20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𝑖</m:t>
                            </m:r>
                          </m:e>
                        </m:d>
                      </m:e>
                      <m:sup>
                        <m:r>
                          <a:rPr lang="pt-PT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3</m:t>
                        </m:r>
                      </m:sup>
                    </m:sSup>
                  </m:oMath>
                </a14:m>
                <a:r>
                  <a:rPr lang="pt-PT" sz="2000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pertence ao 3.º quadrante e tem-se </a:t>
                </a:r>
              </a:p>
              <a:p>
                <a:pPr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pt-PT" sz="2000" b="0" i="1" smtClean="0">
                              <a:latin typeface="Cambria Math" charset="0"/>
                              <a:ea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pt-PT" sz="2000" b="0" i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tan</m:t>
                          </m:r>
                        </m:fName>
                        <m:e>
                          <m:r>
                            <a:rPr lang="pt-PT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𝜃</m:t>
                          </m:r>
                        </m:e>
                      </m:func>
                      <m:r>
                        <a:rPr lang="pt-PT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pt-PT" sz="2000" b="0" i="1" smtClean="0">
                              <a:latin typeface="Cambria Math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t-PT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−2</m:t>
                          </m:r>
                        </m:num>
                        <m:den>
                          <m:r>
                            <a:rPr lang="pt-PT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−2</m:t>
                          </m:r>
                        </m:den>
                      </m:f>
                      <m:r>
                        <a:rPr lang="pt-PT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=1.</m:t>
                      </m:r>
                    </m:oMath>
                  </m:oMathPara>
                </a14:m>
                <a:endParaRPr lang="pt-PT" sz="2000" b="0" dirty="0" smtClean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>
                  <a:lnSpc>
                    <a:spcPct val="150000"/>
                  </a:lnSpc>
                </a:pPr>
                <a:r>
                  <a:rPr lang="pt-PT" sz="2000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Logo, </a:t>
                </a:r>
                <a14:m>
                  <m:oMath xmlns:m="http://schemas.openxmlformats.org/officeDocument/2006/math">
                    <m:r>
                      <a:rPr lang="pt-PT" sz="20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𝜃</m:t>
                    </m:r>
                    <m:r>
                      <a:rPr lang="pt-PT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r>
                      <a:rPr lang="pt-PT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𝜋</m:t>
                    </m:r>
                    <m:r>
                      <a:rPr lang="pt-PT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  <m:f>
                      <m:fPr>
                        <m:ctrlPr>
                          <a:rPr lang="pt-PT" sz="2000" b="0" i="1" smtClean="0">
                            <a:latin typeface="Cambria Math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pt-PT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𝜋</m:t>
                        </m:r>
                      </m:num>
                      <m:den>
                        <m:r>
                          <a:rPr lang="pt-PT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4</m:t>
                        </m:r>
                      </m:den>
                    </m:f>
                    <m:r>
                      <a:rPr lang="pt-PT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pt-PT" sz="2000" i="1">
                            <a:latin typeface="Cambria Math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pt-PT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5</m:t>
                        </m:r>
                        <m:r>
                          <a:rPr lang="pt-PT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𝜋</m:t>
                        </m:r>
                      </m:num>
                      <m:den>
                        <m:r>
                          <a:rPr lang="pt-PT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4</m:t>
                        </m:r>
                      </m:den>
                    </m:f>
                  </m:oMath>
                </a14:m>
                <a:r>
                  <a:rPr lang="pt-PT" sz="2000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, por exemplo.</a:t>
                </a:r>
              </a:p>
              <a:p>
                <a:pPr>
                  <a:lnSpc>
                    <a:spcPct val="150000"/>
                  </a:lnSpc>
                </a:pPr>
                <a:r>
                  <a:rPr lang="pt-PT" sz="2000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Portanto,</a:t>
                </a:r>
              </a:p>
              <a:p>
                <a:pPr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pt-PT" sz="2000" i="1">
                              <a:latin typeface="Cambria Math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pt-PT" sz="2000" i="1">
                                  <a:latin typeface="Cambria Math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pt-PT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1−</m:t>
                              </m:r>
                              <m:r>
                                <a:rPr lang="pt-PT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𝑖</m:t>
                              </m:r>
                            </m:e>
                          </m:d>
                        </m:e>
                        <m:sup>
                          <m:r>
                            <a:rPr lang="pt-PT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  <m:r>
                        <a:rPr lang="pt-PT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=2</m:t>
                      </m:r>
                      <m:rad>
                        <m:radPr>
                          <m:degHide m:val="on"/>
                          <m:ctrlPr>
                            <a:rPr lang="pt-PT" sz="2000" b="0" i="1" smtClean="0">
                              <a:latin typeface="Cambria Math" charset="0"/>
                              <a:ea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pt-PT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e>
                      </m:rad>
                      <m:sSup>
                        <m:sSupPr>
                          <m:ctrlPr>
                            <a:rPr lang="pt-PT" sz="2000" b="0" i="1" smtClean="0">
                              <a:latin typeface="Cambria Math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pt-PT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pt-PT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𝑖</m:t>
                          </m:r>
                          <m:f>
                            <m:fPr>
                              <m:ctrlPr>
                                <a:rPr lang="pt-PT" sz="2000" b="0" i="1" smtClean="0">
                                  <a:latin typeface="Cambria Math" charset="0"/>
                                  <a:ea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pt-PT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5</m:t>
                              </m:r>
                              <m:r>
                                <a:rPr lang="pt-PT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𝜋</m:t>
                              </m:r>
                            </m:num>
                            <m:den>
                              <m:r>
                                <a:rPr lang="pt-PT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4</m:t>
                              </m:r>
                            </m:den>
                          </m:f>
                        </m:sup>
                      </m:sSup>
                      <m:r>
                        <a:rPr lang="pt-PT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.</m:t>
                      </m:r>
                    </m:oMath>
                  </m:oMathPara>
                </a14:m>
                <a:endParaRPr lang="pt-PT" sz="2000" dirty="0" smtClean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9" name="Rectângulo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2000" y="360000"/>
                <a:ext cx="6192248" cy="4755213"/>
              </a:xfrm>
              <a:prstGeom prst="rect">
                <a:avLst/>
              </a:prstGeom>
              <a:blipFill rotWithShape="0">
                <a:blip r:embed="rId3"/>
                <a:stretch>
                  <a:fillRect l="-98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Retângulo 5"/>
          <p:cNvSpPr/>
          <p:nvPr/>
        </p:nvSpPr>
        <p:spPr>
          <a:xfrm>
            <a:off x="7200000" y="5580000"/>
            <a:ext cx="84523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sz="2000" u="sng" dirty="0" smtClean="0">
                <a:solidFill>
                  <a:schemeClr val="accent1">
                    <a:lumMod val="75000"/>
                  </a:schemeClr>
                </a:solidFill>
                <a:latin typeface="Cambria Math" charset="0"/>
                <a:hlinkClick r:id="rId4" action="ppaction://hlinksldjump"/>
              </a:rPr>
              <a:t>Voltar</a:t>
            </a:r>
            <a:endParaRPr lang="pt-PT" sz="2000" dirty="0"/>
          </a:p>
        </p:txBody>
      </p:sp>
    </p:spTree>
    <p:extLst>
      <p:ext uri="{BB962C8B-B14F-4D97-AF65-F5344CB8AC3E}">
        <p14:creationId xmlns:p14="http://schemas.microsoft.com/office/powerpoint/2010/main" val="17486563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9" name="Rectângulo 8"/>
              <p:cNvSpPr/>
              <p:nvPr/>
            </p:nvSpPr>
            <p:spPr>
              <a:xfrm>
                <a:off x="612000" y="360000"/>
                <a:ext cx="6840320" cy="580582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50000"/>
                  </a:lnSpc>
                </a:pPr>
                <a:r>
                  <a:rPr lang="pt-PT" sz="2000" b="1" u="sng" dirty="0" smtClean="0">
                    <a:solidFill>
                      <a:schemeClr val="accent1">
                        <a:lumMod val="75000"/>
                      </a:schemeClr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</a:rPr>
                  <a:t>Resolução</a:t>
                </a:r>
                <a:endParaRPr lang="pt-PT" sz="2000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 algn="just">
                  <a:spcAft>
                    <a:spcPts val="800"/>
                  </a:spcAft>
                </a:pPr>
                <a:endParaRPr lang="pt-PT" sz="2000" b="1" dirty="0" smtClean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>
                  <a:lnSpc>
                    <a:spcPct val="150000"/>
                  </a:lnSpc>
                </a:pPr>
                <a:r>
                  <a:rPr lang="pt-PT" sz="2000" b="1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1.2 </a:t>
                </a:r>
                <a:r>
                  <a:rPr lang="pt-PT" sz="2000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Comecemos por escrever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pt-PT" sz="2000" i="1">
                            <a:latin typeface="Cambria Math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pt-PT" sz="2000" i="1">
                                <a:latin typeface="Cambria Math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pt-PT" sz="20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1−</m:t>
                            </m:r>
                            <m:r>
                              <a:rPr lang="pt-PT" sz="20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𝑖</m:t>
                            </m:r>
                            <m:rad>
                              <m:radPr>
                                <m:degHide m:val="on"/>
                                <m:ctrlPr>
                                  <a:rPr lang="pt-PT" sz="2000" i="1">
                                    <a:latin typeface="Cambria Math" charset="0"/>
                                    <a:ea typeface="Cambria Math" panose="02040503050406030204" pitchFamily="18" charset="0"/>
                                  </a:rPr>
                                </m:ctrlPr>
                              </m:radPr>
                              <m:deg/>
                              <m:e>
                                <m:r>
                                  <a:rPr lang="pt-PT" sz="20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3</m:t>
                                </m:r>
                              </m:e>
                            </m:rad>
                          </m:e>
                        </m:d>
                      </m:e>
                      <m:sup>
                        <m:r>
                          <a:rPr lang="pt-PT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5</m:t>
                        </m:r>
                      </m:sup>
                    </m:sSup>
                  </m:oMath>
                </a14:m>
                <a:r>
                  <a:rPr lang="pt-PT" sz="2000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na forma algébrica:</a:t>
                </a:r>
                <a:endParaRPr lang="pt-PT" sz="2000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 algn="just"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pt-PT" sz="2000" i="1">
                              <a:latin typeface="Cambria Math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pt-PT" sz="2000" i="1">
                                  <a:latin typeface="Cambria Math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pt-PT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1−</m:t>
                              </m:r>
                              <m:r>
                                <a:rPr lang="pt-PT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𝑖</m:t>
                              </m:r>
                              <m:rad>
                                <m:radPr>
                                  <m:degHide m:val="on"/>
                                  <m:ctrlPr>
                                    <a:rPr lang="pt-PT" sz="2000" i="1">
                                      <a:latin typeface="Cambria Math" charset="0"/>
                                      <a:ea typeface="Cambria Math" panose="02040503050406030204" pitchFamily="18" charset="0"/>
                                    </a:rPr>
                                  </m:ctrlPr>
                                </m:radPr>
                                <m:deg/>
                                <m:e>
                                  <m:r>
                                    <a:rPr lang="pt-PT" sz="20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3</m:t>
                                  </m:r>
                                </m:e>
                              </m:rad>
                            </m:e>
                          </m:d>
                        </m:e>
                        <m:sup>
                          <m:r>
                            <a:rPr lang="pt-PT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5</m:t>
                          </m:r>
                        </m:sup>
                      </m:sSup>
                      <m:r>
                        <a:rPr lang="pt-PT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pt-PT" sz="2000" b="0" i="1" smtClean="0">
                              <a:latin typeface="Cambria Math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pt-PT" sz="2000" b="0" i="1" smtClean="0">
                                  <a:latin typeface="Cambria Math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pt-PT" sz="2000" b="0" i="1" smtClean="0">
                                      <a:latin typeface="Cambria Math" charset="0"/>
                                      <a:ea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d>
                                    <m:dPr>
                                      <m:ctrlPr>
                                        <a:rPr lang="pt-PT" sz="2000" b="0" i="1" smtClean="0">
                                          <a:latin typeface="Cambria Math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pt-PT" sz="20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1−</m:t>
                                      </m:r>
                                      <m:r>
                                        <a:rPr lang="pt-PT" sz="20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𝑖</m:t>
                                      </m:r>
                                      <m:rad>
                                        <m:radPr>
                                          <m:degHide m:val="on"/>
                                          <m:ctrlPr>
                                            <a:rPr lang="pt-PT" sz="2000" i="1">
                                              <a:latin typeface="Cambria Math" charset="0"/>
                                              <a:ea typeface="Cambria Math" panose="02040503050406030204" pitchFamily="18" charset="0"/>
                                            </a:rPr>
                                          </m:ctrlPr>
                                        </m:radPr>
                                        <m:deg/>
                                        <m:e>
                                          <m:r>
                                            <a:rPr lang="pt-PT" sz="2000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3</m:t>
                                          </m:r>
                                        </m:e>
                                      </m:rad>
                                    </m:e>
                                  </m:d>
                                </m:e>
                                <m:sup>
                                  <m:r>
                                    <a:rPr lang="pt-PT" sz="20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e>
                          </m:d>
                        </m:e>
                        <m:sup>
                          <m:r>
                            <a:rPr lang="pt-PT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d>
                        <m:dPr>
                          <m:ctrlPr>
                            <a:rPr lang="pt-PT" sz="2000" i="1" smtClean="0">
                              <a:latin typeface="Cambria Math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pt-PT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1−</m:t>
                          </m:r>
                          <m:r>
                            <a:rPr lang="pt-PT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𝑖</m:t>
                          </m:r>
                          <m:rad>
                            <m:radPr>
                              <m:degHide m:val="on"/>
                              <m:ctrlPr>
                                <a:rPr lang="pt-PT" sz="2000" i="1">
                                  <a:latin typeface="Cambria Math" charset="0"/>
                                  <a:ea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pt-PT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3</m:t>
                              </m:r>
                            </m:e>
                          </m:rad>
                        </m:e>
                      </m:d>
                      <m:r>
                        <a:rPr lang="pt-PT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pt-PT" sz="2000" b="0" i="1" dirty="0" smtClean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 algn="just">
                  <a:lnSpc>
                    <a:spcPct val="150000"/>
                  </a:lnSpc>
                </a:pPr>
                <a:r>
                  <a:rPr lang="pt-PT" sz="2000" dirty="0" smtClean="0">
                    <a:ea typeface="Cambria Math" panose="02040503050406030204" pitchFamily="18" charset="0"/>
                  </a:rPr>
                  <a:t>		          </a:t>
                </a:r>
                <a14:m>
                  <m:oMath xmlns:m="http://schemas.openxmlformats.org/officeDocument/2006/math">
                    <m:r>
                      <a:rPr lang="pt-PT" sz="2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pt-PT" sz="2000" i="1" smtClean="0">
                            <a:latin typeface="Cambria Math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pt-PT" sz="2000" i="1" smtClean="0">
                                <a:latin typeface="Cambria Math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pt-PT" sz="20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1−2</m:t>
                            </m:r>
                            <m:r>
                              <a:rPr lang="pt-PT" sz="20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𝑖</m:t>
                            </m:r>
                            <m:rad>
                              <m:radPr>
                                <m:degHide m:val="on"/>
                                <m:ctrlPr>
                                  <a:rPr lang="pt-PT" sz="2000" b="0" i="1" smtClean="0">
                                    <a:latin typeface="Cambria Math" charset="0"/>
                                    <a:ea typeface="Cambria Math" panose="02040503050406030204" pitchFamily="18" charset="0"/>
                                  </a:rPr>
                                </m:ctrlPr>
                              </m:radPr>
                              <m:deg/>
                              <m:e>
                                <m:r>
                                  <a:rPr lang="pt-PT" sz="20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3</m:t>
                                </m:r>
                              </m:e>
                            </m:rad>
                            <m:r>
                              <a:rPr lang="pt-PT" sz="20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−3</m:t>
                            </m:r>
                          </m:e>
                        </m:d>
                      </m:e>
                      <m:sup>
                        <m:r>
                          <a:rPr lang="pt-PT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sup>
                    </m:sSup>
                    <m:d>
                      <m:dPr>
                        <m:ctrlPr>
                          <a:rPr lang="pt-PT" sz="2000" i="1">
                            <a:latin typeface="Cambria Math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pt-PT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1−</m:t>
                        </m:r>
                        <m:r>
                          <a:rPr lang="pt-PT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𝑖</m:t>
                        </m:r>
                        <m:rad>
                          <m:radPr>
                            <m:degHide m:val="on"/>
                            <m:ctrlPr>
                              <a:rPr lang="pt-PT" sz="2000" i="1">
                                <a:latin typeface="Cambria Math" charset="0"/>
                                <a:ea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pt-PT" sz="20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3</m:t>
                            </m:r>
                          </m:e>
                        </m:rad>
                      </m:e>
                    </m:d>
                    <m:r>
                      <a:rPr lang="pt-PT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</m:oMath>
                </a14:m>
                <a:endParaRPr lang="pt-PT" sz="2000" i="1" dirty="0" smtClean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 algn="just">
                  <a:lnSpc>
                    <a:spcPct val="150000"/>
                  </a:lnSpc>
                </a:pPr>
                <a:r>
                  <a:rPr lang="pt-PT" sz="2000" dirty="0" smtClean="0">
                    <a:ea typeface="Cambria Math" panose="02040503050406030204" pitchFamily="18" charset="0"/>
                  </a:rPr>
                  <a:t>		          </a:t>
                </a:r>
                <a14:m>
                  <m:oMath xmlns:m="http://schemas.openxmlformats.org/officeDocument/2006/math">
                    <m:r>
                      <a:rPr lang="pt-PT" sz="2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pt-PT" sz="2000" i="1">
                            <a:latin typeface="Cambria Math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pt-PT" sz="2000" i="1">
                                <a:latin typeface="Cambria Math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pt-PT" sz="20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−2</m:t>
                            </m:r>
                            <m:r>
                              <a:rPr lang="pt-PT" sz="20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−2</m:t>
                            </m:r>
                            <m:r>
                              <a:rPr lang="pt-PT" sz="20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𝑖</m:t>
                            </m:r>
                            <m:rad>
                              <m:radPr>
                                <m:degHide m:val="on"/>
                                <m:ctrlPr>
                                  <a:rPr lang="pt-PT" sz="2000" i="1">
                                    <a:latin typeface="Cambria Math" charset="0"/>
                                    <a:ea typeface="Cambria Math" panose="02040503050406030204" pitchFamily="18" charset="0"/>
                                  </a:rPr>
                                </m:ctrlPr>
                              </m:radPr>
                              <m:deg/>
                              <m:e>
                                <m:r>
                                  <a:rPr lang="pt-PT" sz="20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3</m:t>
                                </m:r>
                              </m:e>
                            </m:rad>
                          </m:e>
                        </m:d>
                      </m:e>
                      <m:sup>
                        <m:r>
                          <a:rPr lang="pt-PT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sup>
                    </m:sSup>
                    <m:d>
                      <m:dPr>
                        <m:ctrlPr>
                          <a:rPr lang="pt-PT" sz="2000" i="1">
                            <a:latin typeface="Cambria Math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pt-PT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1−</m:t>
                        </m:r>
                        <m:r>
                          <a:rPr lang="pt-PT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𝑖</m:t>
                        </m:r>
                        <m:rad>
                          <m:radPr>
                            <m:degHide m:val="on"/>
                            <m:ctrlPr>
                              <a:rPr lang="pt-PT" sz="2000" i="1">
                                <a:latin typeface="Cambria Math" charset="0"/>
                                <a:ea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pt-PT" sz="20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3</m:t>
                            </m:r>
                          </m:e>
                        </m:rad>
                      </m:e>
                    </m:d>
                    <m:r>
                      <a:rPr lang="pt-PT" sz="2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</m:oMath>
                </a14:m>
                <a:endParaRPr lang="pt-PT" sz="2000" i="1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 algn="just">
                  <a:lnSpc>
                    <a:spcPct val="150000"/>
                  </a:lnSpc>
                </a:pPr>
                <a:r>
                  <a:rPr lang="pt-PT" sz="2000" dirty="0" smtClean="0">
                    <a:ea typeface="Cambria Math" panose="02040503050406030204" pitchFamily="18" charset="0"/>
                  </a:rPr>
                  <a:t>		          </a:t>
                </a:r>
                <a14:m>
                  <m:oMath xmlns:m="http://schemas.openxmlformats.org/officeDocument/2006/math">
                    <m:r>
                      <a:rPr lang="pt-PT" sz="2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d>
                      <m:dPr>
                        <m:ctrlPr>
                          <a:rPr lang="pt-PT" sz="2000" i="1" smtClean="0">
                            <a:latin typeface="Cambria Math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pt-PT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4+8</m:t>
                        </m:r>
                        <m:r>
                          <a:rPr lang="pt-PT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𝑖</m:t>
                        </m:r>
                        <m:rad>
                          <m:radPr>
                            <m:degHide m:val="on"/>
                            <m:ctrlPr>
                              <a:rPr lang="pt-PT" sz="2000" i="1">
                                <a:latin typeface="Cambria Math" charset="0"/>
                                <a:ea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pt-PT" sz="20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3</m:t>
                            </m:r>
                          </m:e>
                        </m:rad>
                        <m:r>
                          <a:rPr lang="pt-PT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−12</m:t>
                        </m:r>
                      </m:e>
                    </m:d>
                    <m:d>
                      <m:dPr>
                        <m:ctrlPr>
                          <a:rPr lang="pt-PT" sz="2000" i="1">
                            <a:latin typeface="Cambria Math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pt-PT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1−</m:t>
                        </m:r>
                        <m:r>
                          <a:rPr lang="pt-PT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𝑖</m:t>
                        </m:r>
                        <m:rad>
                          <m:radPr>
                            <m:degHide m:val="on"/>
                            <m:ctrlPr>
                              <a:rPr lang="pt-PT" sz="2000" i="1">
                                <a:latin typeface="Cambria Math" charset="0"/>
                                <a:ea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pt-PT" sz="20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3</m:t>
                            </m:r>
                          </m:e>
                        </m:rad>
                      </m:e>
                    </m:d>
                    <m:r>
                      <a:rPr lang="pt-PT" sz="2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</m:oMath>
                </a14:m>
                <a:endParaRPr lang="pt-PT" sz="2000" i="1" dirty="0" smtClean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 algn="just">
                  <a:lnSpc>
                    <a:spcPct val="150000"/>
                  </a:lnSpc>
                </a:pPr>
                <a:r>
                  <a:rPr lang="pt-PT" sz="2000" dirty="0" smtClean="0">
                    <a:ea typeface="Cambria Math" panose="02040503050406030204" pitchFamily="18" charset="0"/>
                  </a:rPr>
                  <a:t>		          </a:t>
                </a:r>
                <a14:m>
                  <m:oMath xmlns:m="http://schemas.openxmlformats.org/officeDocument/2006/math">
                    <m:r>
                      <a:rPr lang="pt-PT" sz="2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d>
                      <m:dPr>
                        <m:ctrlPr>
                          <a:rPr lang="pt-PT" sz="2000" i="1">
                            <a:latin typeface="Cambria Math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pt-PT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−8</m:t>
                        </m:r>
                        <m:r>
                          <a:rPr lang="pt-PT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+8</m:t>
                        </m:r>
                        <m:r>
                          <a:rPr lang="pt-PT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𝑖</m:t>
                        </m:r>
                        <m:rad>
                          <m:radPr>
                            <m:degHide m:val="on"/>
                            <m:ctrlPr>
                              <a:rPr lang="pt-PT" sz="2000" i="1">
                                <a:latin typeface="Cambria Math" charset="0"/>
                                <a:ea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pt-PT" sz="20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3</m:t>
                            </m:r>
                          </m:e>
                        </m:rad>
                      </m:e>
                    </m:d>
                    <m:d>
                      <m:dPr>
                        <m:ctrlPr>
                          <a:rPr lang="pt-PT" sz="2000" i="1">
                            <a:latin typeface="Cambria Math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pt-PT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1−</m:t>
                        </m:r>
                        <m:r>
                          <a:rPr lang="pt-PT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𝑖</m:t>
                        </m:r>
                        <m:rad>
                          <m:radPr>
                            <m:degHide m:val="on"/>
                            <m:ctrlPr>
                              <a:rPr lang="pt-PT" sz="2000" i="1">
                                <a:latin typeface="Cambria Math" charset="0"/>
                                <a:ea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pt-PT" sz="20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3</m:t>
                            </m:r>
                          </m:e>
                        </m:rad>
                      </m:e>
                    </m:d>
                    <m:r>
                      <a:rPr lang="pt-PT" sz="2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</m:oMath>
                </a14:m>
                <a:endParaRPr lang="pt-PT" sz="2000" i="1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 algn="just">
                  <a:lnSpc>
                    <a:spcPct val="150000"/>
                  </a:lnSpc>
                </a:pPr>
                <a:r>
                  <a:rPr lang="pt-PT" sz="2000" dirty="0" smtClean="0">
                    <a:ea typeface="Cambria Math" panose="02040503050406030204" pitchFamily="18" charset="0"/>
                  </a:rPr>
                  <a:t>		          </a:t>
                </a:r>
                <a14:m>
                  <m:oMath xmlns:m="http://schemas.openxmlformats.org/officeDocument/2006/math">
                    <m:r>
                      <a:rPr lang="pt-PT" sz="2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r>
                      <a:rPr lang="pt-PT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−8+8</m:t>
                    </m:r>
                    <m:r>
                      <a:rPr lang="pt-PT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𝑖</m:t>
                    </m:r>
                    <m:rad>
                      <m:radPr>
                        <m:degHide m:val="on"/>
                        <m:ctrlPr>
                          <a:rPr lang="pt-PT" sz="2000" i="1">
                            <a:latin typeface="Cambria Math" charset="0"/>
                            <a:ea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pt-PT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3</m:t>
                        </m:r>
                      </m:e>
                    </m:rad>
                    <m:r>
                      <a:rPr lang="pt-PT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+8</m:t>
                    </m:r>
                    <m:r>
                      <a:rPr lang="pt-PT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𝑖</m:t>
                    </m:r>
                    <m:rad>
                      <m:radPr>
                        <m:degHide m:val="on"/>
                        <m:ctrlPr>
                          <a:rPr lang="pt-PT" sz="2000" i="1">
                            <a:latin typeface="Cambria Math" charset="0"/>
                            <a:ea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pt-PT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3</m:t>
                        </m:r>
                      </m:e>
                    </m:rad>
                    <m:r>
                      <a:rPr lang="pt-PT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+24</m:t>
                    </m:r>
                    <m:r>
                      <a:rPr lang="pt-PT" sz="2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</m:oMath>
                </a14:m>
                <a:endParaRPr lang="pt-PT" sz="2000" i="1" dirty="0" smtClean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 algn="just">
                  <a:lnSpc>
                    <a:spcPct val="150000"/>
                  </a:lnSpc>
                </a:pPr>
                <a:r>
                  <a:rPr lang="pt-PT" sz="2000" dirty="0" smtClean="0">
                    <a:ea typeface="Cambria Math" panose="02040503050406030204" pitchFamily="18" charset="0"/>
                  </a:rPr>
                  <a:t>		          </a:t>
                </a:r>
                <a14:m>
                  <m:oMath xmlns:m="http://schemas.openxmlformats.org/officeDocument/2006/math">
                    <m:r>
                      <a:rPr lang="pt-PT" sz="2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r>
                      <a:rPr lang="pt-PT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16+16</m:t>
                    </m:r>
                    <m:rad>
                      <m:radPr>
                        <m:degHide m:val="on"/>
                        <m:ctrlPr>
                          <a:rPr lang="pt-PT" sz="2000" i="1">
                            <a:latin typeface="Cambria Math" charset="0"/>
                            <a:ea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pt-PT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3</m:t>
                        </m:r>
                      </m:e>
                    </m:rad>
                    <m:r>
                      <a:rPr lang="pt-PT" sz="2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𝑖</m:t>
                    </m:r>
                  </m:oMath>
                </a14:m>
                <a:endParaRPr lang="pt-PT" sz="2000" i="1" dirty="0" smtClean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</p:txBody>
          </p:sp>
        </mc:Choice>
        <mc:Fallback>
          <p:sp>
            <p:nvSpPr>
              <p:cNvPr id="9" name="Rectângulo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2000" y="360000"/>
                <a:ext cx="6840320" cy="5805820"/>
              </a:xfrm>
              <a:prstGeom prst="rect">
                <a:avLst/>
              </a:prstGeom>
              <a:blipFill rotWithShape="0">
                <a:blip r:embed="rId3"/>
                <a:stretch>
                  <a:fillRect l="-891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Retângulo 5"/>
          <p:cNvSpPr/>
          <p:nvPr/>
        </p:nvSpPr>
        <p:spPr>
          <a:xfrm>
            <a:off x="7200000" y="5580000"/>
            <a:ext cx="127951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sz="2000" u="sng" dirty="0" smtClean="0">
                <a:solidFill>
                  <a:schemeClr val="accent1">
                    <a:lumMod val="75000"/>
                  </a:schemeClr>
                </a:solidFill>
                <a:latin typeface="Cambria Math" charset="0"/>
                <a:hlinkClick r:id="rId4" action="ppaction://hlinksldjump"/>
              </a:rPr>
              <a:t>Continuar</a:t>
            </a:r>
            <a:endParaRPr lang="pt-PT" sz="2000" dirty="0"/>
          </a:p>
        </p:txBody>
      </p:sp>
    </p:spTree>
    <p:extLst>
      <p:ext uri="{BB962C8B-B14F-4D97-AF65-F5344CB8AC3E}">
        <p14:creationId xmlns:p14="http://schemas.microsoft.com/office/powerpoint/2010/main" val="13211138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9" name="Rectângulo 8"/>
              <p:cNvSpPr/>
              <p:nvPr/>
            </p:nvSpPr>
            <p:spPr>
              <a:xfrm>
                <a:off x="612000" y="360000"/>
                <a:ext cx="6480280" cy="588718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pt-PT" sz="2000" b="1" u="sng" dirty="0">
                    <a:solidFill>
                      <a:schemeClr val="accent1">
                        <a:lumMod val="75000"/>
                      </a:schemeClr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</a:rPr>
                  <a:t>Resolução</a:t>
                </a:r>
                <a:endParaRPr lang="pt-PT" sz="2000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>
                  <a:lnSpc>
                    <a:spcPct val="150000"/>
                  </a:lnSpc>
                </a:pPr>
                <a:endParaRPr lang="pt-PT" sz="2000" dirty="0" smtClean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>
                  <a:spcBef>
                    <a:spcPts val="600"/>
                  </a:spcBef>
                  <a:spcAft>
                    <a:spcPts val="1200"/>
                  </a:spcAft>
                </a:pPr>
                <a:r>
                  <a:rPr lang="pt-PT" sz="2000" b="1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1.2 </a:t>
                </a:r>
                <a:r>
                  <a:rPr lang="pt-PT" sz="2000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Determinemos </a:t>
                </a:r>
                <a:r>
                  <a:rPr lang="pt-PT" sz="20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o módulo de</a:t>
                </a:r>
                <a:r>
                  <a:rPr lang="pt-PT" sz="2000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pt-PT" sz="2000" i="1">
                            <a:latin typeface="Cambria Math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pt-PT" sz="2000" i="1">
                                <a:latin typeface="Cambria Math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pt-PT" sz="20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1−</m:t>
                            </m:r>
                            <m:r>
                              <a:rPr lang="pt-PT" sz="20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𝑖</m:t>
                            </m:r>
                            <m:rad>
                              <m:radPr>
                                <m:degHide m:val="on"/>
                                <m:ctrlPr>
                                  <a:rPr lang="pt-PT" sz="2000" i="1">
                                    <a:latin typeface="Cambria Math" charset="0"/>
                                    <a:ea typeface="Cambria Math" panose="02040503050406030204" pitchFamily="18" charset="0"/>
                                  </a:rPr>
                                </m:ctrlPr>
                              </m:radPr>
                              <m:deg/>
                              <m:e>
                                <m:r>
                                  <a:rPr lang="pt-PT" sz="20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3</m:t>
                                </m:r>
                              </m:e>
                            </m:rad>
                          </m:e>
                        </m:d>
                      </m:e>
                      <m:sup>
                        <m:r>
                          <a:rPr lang="pt-PT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5</m:t>
                        </m:r>
                      </m:sup>
                    </m:sSup>
                  </m:oMath>
                </a14:m>
                <a:r>
                  <a:rPr lang="pt-PT" sz="20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, </a:t>
                </a:r>
                <a14:m>
                  <m:oMath xmlns:m="http://schemas.openxmlformats.org/officeDocument/2006/math">
                    <m:r>
                      <a:rPr lang="pt-PT" sz="200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𝑟</m:t>
                    </m:r>
                  </m:oMath>
                </a14:m>
                <a:r>
                  <a:rPr lang="pt-PT" sz="20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:</a:t>
                </a:r>
              </a:p>
              <a:p>
                <a:pPr>
                  <a:spcBef>
                    <a:spcPts val="60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𝑟</m:t>
                      </m:r>
                      <m:r>
                        <a:rPr lang="pt-PT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lang="pt-PT" sz="2000" i="1">
                              <a:latin typeface="Cambria Math" charset="0"/>
                              <a:ea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sSup>
                            <m:sSupPr>
                              <m:ctrlPr>
                                <a:rPr lang="pt-PT" sz="2000" i="1">
                                  <a:latin typeface="Cambria Math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pt-PT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16</m:t>
                              </m:r>
                            </m:e>
                            <m:sup>
                              <m:r>
                                <a:rPr lang="pt-PT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pt-PT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sSup>
                            <m:sSupPr>
                              <m:ctrlPr>
                                <a:rPr lang="pt-PT" sz="2000" i="1">
                                  <a:latin typeface="Cambria Math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pt-PT" sz="2000" i="1">
                                      <a:latin typeface="Cambria Math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pt-PT" sz="20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16</m:t>
                                  </m:r>
                                  <m:rad>
                                    <m:radPr>
                                      <m:degHide m:val="on"/>
                                      <m:ctrlPr>
                                        <a:rPr lang="pt-PT" sz="2000" b="0" i="1" smtClean="0">
                                          <a:latin typeface="Cambria Math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radPr>
                                    <m:deg/>
                                    <m:e>
                                      <m:r>
                                        <a:rPr lang="pt-PT" sz="20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3</m:t>
                                      </m:r>
                                    </m:e>
                                  </m:rad>
                                </m:e>
                              </m:d>
                            </m:e>
                            <m:sup>
                              <m:r>
                                <a:rPr lang="pt-PT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e>
                      </m:rad>
                      <m:r>
                        <a:rPr lang="pt-PT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lang="pt-PT" sz="2000" i="1">
                              <a:latin typeface="Cambria Math" charset="0"/>
                              <a:ea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pt-PT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1024</m:t>
                          </m:r>
                        </m:e>
                      </m:rad>
                      <m:r>
                        <a:rPr lang="pt-PT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pt-PT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32</m:t>
                      </m:r>
                    </m:oMath>
                  </m:oMathPara>
                </a14:m>
                <a:endParaRPr lang="pt-PT" sz="2000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endParaRPr lang="pt-PT" sz="1000" dirty="0" smtClean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>
                  <a:spcBef>
                    <a:spcPts val="600"/>
                  </a:spcBef>
                  <a:spcAft>
                    <a:spcPts val="600"/>
                  </a:spcAft>
                </a:pPr>
                <a:r>
                  <a:rPr lang="pt-PT" sz="2000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Determinemos um argumento de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pt-PT" sz="2000" i="1">
                            <a:latin typeface="Cambria Math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pt-PT" sz="2000" i="1">
                                <a:latin typeface="Cambria Math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pt-PT" sz="20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1−</m:t>
                            </m:r>
                            <m:r>
                              <a:rPr lang="pt-PT" sz="20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𝑖</m:t>
                            </m:r>
                            <m:rad>
                              <m:radPr>
                                <m:degHide m:val="on"/>
                                <m:ctrlPr>
                                  <a:rPr lang="pt-PT" sz="2000" i="1">
                                    <a:latin typeface="Cambria Math" charset="0"/>
                                    <a:ea typeface="Cambria Math" panose="02040503050406030204" pitchFamily="18" charset="0"/>
                                  </a:rPr>
                                </m:ctrlPr>
                              </m:radPr>
                              <m:deg/>
                              <m:e>
                                <m:r>
                                  <a:rPr lang="pt-PT" sz="20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3</m:t>
                                </m:r>
                              </m:e>
                            </m:rad>
                          </m:e>
                        </m:d>
                      </m:e>
                      <m:sup>
                        <m:r>
                          <a:rPr lang="pt-PT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5</m:t>
                        </m:r>
                      </m:sup>
                    </m:sSup>
                  </m:oMath>
                </a14:m>
                <a:r>
                  <a:rPr lang="pt-PT" sz="2000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, </a:t>
                </a:r>
                <a14:m>
                  <m:oMath xmlns:m="http://schemas.openxmlformats.org/officeDocument/2006/math">
                    <m:r>
                      <a:rPr lang="pt-PT" sz="200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𝜃</m:t>
                    </m:r>
                  </m:oMath>
                </a14:m>
                <a:r>
                  <a:rPr lang="pt-PT" sz="2000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:</a:t>
                </a:r>
              </a:p>
              <a:p>
                <a:pPr>
                  <a:spcBef>
                    <a:spcPts val="600"/>
                  </a:spcBef>
                  <a:spcAft>
                    <a:spcPts val="600"/>
                  </a:spcAft>
                </a:pPr>
                <a:r>
                  <a:rPr lang="pt-PT" sz="2000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O afixo de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pt-PT" sz="2000" i="1">
                            <a:latin typeface="Cambria Math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pt-PT" sz="2000" i="1">
                                <a:latin typeface="Cambria Math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pt-PT" sz="20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1−</m:t>
                            </m:r>
                            <m:r>
                              <a:rPr lang="pt-PT" sz="20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𝑖</m:t>
                            </m:r>
                            <m:rad>
                              <m:radPr>
                                <m:degHide m:val="on"/>
                                <m:ctrlPr>
                                  <a:rPr lang="pt-PT" sz="2000" i="1">
                                    <a:latin typeface="Cambria Math" charset="0"/>
                                    <a:ea typeface="Cambria Math" panose="02040503050406030204" pitchFamily="18" charset="0"/>
                                  </a:rPr>
                                </m:ctrlPr>
                              </m:radPr>
                              <m:deg/>
                              <m:e>
                                <m:r>
                                  <a:rPr lang="pt-PT" sz="20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3</m:t>
                                </m:r>
                              </m:e>
                            </m:rad>
                          </m:e>
                        </m:d>
                      </m:e>
                      <m:sup>
                        <m:r>
                          <a:rPr lang="pt-PT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5</m:t>
                        </m:r>
                      </m:sup>
                    </m:sSup>
                  </m:oMath>
                </a14:m>
                <a:r>
                  <a:rPr lang="pt-PT" sz="2000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pertence ao 1.º quadrante e tem-se </a:t>
                </a:r>
              </a:p>
              <a:p>
                <a:pPr>
                  <a:spcBef>
                    <a:spcPts val="600"/>
                  </a:spcBef>
                  <a:spcAft>
                    <a:spcPts val="6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pt-PT" sz="2000" b="0" i="1" smtClean="0">
                              <a:latin typeface="Cambria Math" charset="0"/>
                              <a:ea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pt-PT" sz="2000" b="0" i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tan</m:t>
                          </m:r>
                        </m:fName>
                        <m:e>
                          <m:r>
                            <a:rPr lang="pt-PT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𝜃</m:t>
                          </m:r>
                        </m:e>
                      </m:func>
                      <m:r>
                        <a:rPr lang="pt-PT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pt-PT" sz="2000" b="0" i="1" smtClean="0">
                              <a:latin typeface="Cambria Math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t-PT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16</m:t>
                          </m:r>
                          <m:rad>
                            <m:radPr>
                              <m:degHide m:val="on"/>
                              <m:ctrlPr>
                                <a:rPr lang="pt-PT" sz="2000" b="0" i="1" smtClean="0">
                                  <a:latin typeface="Cambria Math" charset="0"/>
                                  <a:ea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pt-PT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3</m:t>
                              </m:r>
                            </m:e>
                          </m:rad>
                        </m:num>
                        <m:den>
                          <m:r>
                            <a:rPr lang="pt-PT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16</m:t>
                          </m:r>
                        </m:den>
                      </m:f>
                      <m:r>
                        <a:rPr lang="pt-PT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lang="pt-PT" sz="2000" b="0" i="1" smtClean="0">
                              <a:latin typeface="Cambria Math" charset="0"/>
                              <a:ea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pt-PT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3</m:t>
                          </m:r>
                        </m:e>
                      </m:rad>
                    </m:oMath>
                  </m:oMathPara>
                </a14:m>
                <a:endParaRPr lang="pt-PT" sz="2000" b="0" dirty="0" smtClean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>
                  <a:spcBef>
                    <a:spcPts val="600"/>
                  </a:spcBef>
                  <a:spcAft>
                    <a:spcPts val="600"/>
                  </a:spcAft>
                </a:pPr>
                <a:r>
                  <a:rPr lang="pt-PT" sz="2000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Logo, </a:t>
                </a:r>
                <a14:m>
                  <m:oMath xmlns:m="http://schemas.openxmlformats.org/officeDocument/2006/math">
                    <m:r>
                      <a:rPr lang="pt-PT" sz="20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𝜃</m:t>
                    </m:r>
                    <m:r>
                      <a:rPr lang="pt-PT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pt-PT" sz="2000" b="0" i="1" smtClean="0">
                            <a:latin typeface="Cambria Math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pt-PT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𝜋</m:t>
                        </m:r>
                      </m:num>
                      <m:den>
                        <m:r>
                          <a:rPr lang="pt-PT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3</m:t>
                        </m:r>
                      </m:den>
                    </m:f>
                  </m:oMath>
                </a14:m>
                <a:r>
                  <a:rPr lang="pt-PT" sz="2000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, por exemplo.</a:t>
                </a:r>
              </a:p>
              <a:p>
                <a:pPr>
                  <a:spcBef>
                    <a:spcPts val="600"/>
                  </a:spcBef>
                </a:pPr>
                <a:r>
                  <a:rPr lang="pt-PT" sz="2000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Portanto,</a:t>
                </a:r>
              </a:p>
              <a:p>
                <a:pPr>
                  <a:spcBef>
                    <a:spcPts val="600"/>
                  </a:spcBef>
                  <a:spcAft>
                    <a:spcPts val="6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pt-PT" sz="2000" i="1">
                              <a:latin typeface="Cambria Math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pt-PT" sz="2000" i="1">
                                  <a:latin typeface="Cambria Math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pt-PT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1−</m:t>
                              </m:r>
                              <m:r>
                                <a:rPr lang="pt-PT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𝑖</m:t>
                              </m:r>
                              <m:rad>
                                <m:radPr>
                                  <m:degHide m:val="on"/>
                                  <m:ctrlPr>
                                    <a:rPr lang="pt-PT" sz="2000" i="1">
                                      <a:latin typeface="Cambria Math" charset="0"/>
                                      <a:ea typeface="Cambria Math" panose="02040503050406030204" pitchFamily="18" charset="0"/>
                                    </a:rPr>
                                  </m:ctrlPr>
                                </m:radPr>
                                <m:deg/>
                                <m:e>
                                  <m:r>
                                    <a:rPr lang="pt-PT" sz="20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3</m:t>
                                  </m:r>
                                </m:e>
                              </m:rad>
                            </m:e>
                          </m:d>
                        </m:e>
                        <m:sup>
                          <m:r>
                            <a:rPr lang="pt-PT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5</m:t>
                          </m:r>
                        </m:sup>
                      </m:sSup>
                      <m:r>
                        <a:rPr lang="pt-PT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=32</m:t>
                      </m:r>
                      <m:sSup>
                        <m:sSupPr>
                          <m:ctrlPr>
                            <a:rPr lang="pt-PT" sz="2000" b="0" i="1" smtClean="0">
                              <a:latin typeface="Cambria Math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pt-PT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pt-PT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𝑖</m:t>
                          </m:r>
                          <m:f>
                            <m:fPr>
                              <m:ctrlPr>
                                <a:rPr lang="pt-PT" sz="2000" b="0" i="1" smtClean="0">
                                  <a:latin typeface="Cambria Math" charset="0"/>
                                  <a:ea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pt-PT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𝜋</m:t>
                              </m:r>
                            </m:num>
                            <m:den>
                              <m:r>
                                <a:rPr lang="pt-PT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3</m:t>
                              </m:r>
                            </m:den>
                          </m:f>
                        </m:sup>
                      </m:sSup>
                    </m:oMath>
                  </m:oMathPara>
                </a14:m>
                <a:endParaRPr lang="pt-PT" sz="2000" dirty="0" smtClean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9" name="Rectângulo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2000" y="360000"/>
                <a:ext cx="6480280" cy="5887189"/>
              </a:xfrm>
              <a:prstGeom prst="rect">
                <a:avLst/>
              </a:prstGeom>
              <a:blipFill rotWithShape="0">
                <a:blip r:embed="rId3"/>
                <a:stretch>
                  <a:fillRect l="-94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Retângulo 5"/>
          <p:cNvSpPr/>
          <p:nvPr/>
        </p:nvSpPr>
        <p:spPr>
          <a:xfrm>
            <a:off x="7200000" y="5580000"/>
            <a:ext cx="84523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sz="2000" u="sng" dirty="0" smtClean="0">
                <a:solidFill>
                  <a:schemeClr val="accent1">
                    <a:lumMod val="75000"/>
                  </a:schemeClr>
                </a:solidFill>
                <a:latin typeface="Cambria Math" charset="0"/>
                <a:hlinkClick r:id="rId4" action="ppaction://hlinksldjump"/>
              </a:rPr>
              <a:t>Voltar</a:t>
            </a:r>
            <a:endParaRPr lang="pt-PT" sz="2000" dirty="0"/>
          </a:p>
        </p:txBody>
      </p:sp>
    </p:spTree>
    <p:extLst>
      <p:ext uri="{BB962C8B-B14F-4D97-AF65-F5344CB8AC3E}">
        <p14:creationId xmlns:p14="http://schemas.microsoft.com/office/powerpoint/2010/main" val="27297585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9" name="Rectângulo 8"/>
              <p:cNvSpPr/>
              <p:nvPr/>
            </p:nvSpPr>
            <p:spPr>
              <a:xfrm>
                <a:off x="612000" y="360000"/>
                <a:ext cx="6588000" cy="539372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pt-PT" sz="2000" b="1" u="sng" dirty="0" smtClean="0">
                    <a:solidFill>
                      <a:schemeClr val="accent1">
                        <a:lumMod val="75000"/>
                      </a:schemeClr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</a:rPr>
                  <a:t>Resolução</a:t>
                </a:r>
                <a:endParaRPr lang="pt-PT" sz="2000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>
                  <a:spcAft>
                    <a:spcPts val="600"/>
                  </a:spcAft>
                </a:pPr>
                <a:endParaRPr lang="pt-PT" sz="2000" b="1" dirty="0" smtClean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>
                  <a:spcBef>
                    <a:spcPts val="1200"/>
                  </a:spcBef>
                  <a:spcAft>
                    <a:spcPts val="1800"/>
                  </a:spcAft>
                </a:pPr>
                <a:r>
                  <a:rPr lang="pt-PT" sz="2000" b="1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1.3 </a:t>
                </a:r>
                <a:r>
                  <a:rPr lang="pt-PT" sz="2000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Comecemos por escrever  </a:t>
                </a:r>
                <a14:m>
                  <m:oMath xmlns:m="http://schemas.openxmlformats.org/officeDocument/2006/math">
                    <m:r>
                      <a:rPr lang="pt-PT" sz="2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𝑖</m:t>
                    </m:r>
                    <m:f>
                      <m:fPr>
                        <m:ctrlPr>
                          <a:rPr lang="pt-PT" sz="2000" i="1">
                            <a:latin typeface="Cambria Math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pt-PT" sz="2000" i="1">
                                <a:latin typeface="Cambria Math" charset="0"/>
                                <a:ea typeface="Cambria Math" panose="02040503050406030204" pitchFamily="18" charset="0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lang="pt-PT" sz="2000" i="1">
                                    <a:latin typeface="Cambria Math" charset="0"/>
                                    <a:ea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pt-PT" sz="20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1−</m:t>
                                </m:r>
                                <m:r>
                                  <a:rPr lang="pt-PT" sz="20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𝑖</m:t>
                                </m:r>
                              </m:e>
                            </m:d>
                          </m:e>
                          <m:sup>
                            <m:r>
                              <a:rPr lang="pt-PT" sz="20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num>
                      <m:den>
                        <m:r>
                          <a:rPr lang="pt-PT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1+</m:t>
                        </m:r>
                        <m:r>
                          <a:rPr lang="pt-PT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𝑖</m:t>
                        </m:r>
                        <m:rad>
                          <m:radPr>
                            <m:degHide m:val="on"/>
                            <m:ctrlPr>
                              <a:rPr lang="pt-PT" sz="2000" i="1">
                                <a:latin typeface="Cambria Math" charset="0"/>
                                <a:ea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pt-PT" sz="20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3</m:t>
                            </m:r>
                          </m:e>
                        </m:rad>
                      </m:den>
                    </m:f>
                  </m:oMath>
                </a14:m>
                <a:r>
                  <a:rPr lang="pt-PT" sz="2000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 na forma algébrica:</a:t>
                </a:r>
                <a:endParaRPr lang="pt-PT" sz="2000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>
                  <a:spcAft>
                    <a:spcPts val="12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𝑖</m:t>
                      </m:r>
                      <m:f>
                        <m:fPr>
                          <m:ctrlPr>
                            <a:rPr lang="pt-PT" sz="2000" i="1">
                              <a:latin typeface="Cambria Math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pt-PT" sz="2000" i="1">
                                  <a:latin typeface="Cambria Math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pt-PT" sz="2000" i="1">
                                      <a:latin typeface="Cambria Math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pt-PT" sz="20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1−</m:t>
                                  </m:r>
                                  <m:r>
                                    <a:rPr lang="pt-PT" sz="20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𝑖</m:t>
                                  </m:r>
                                </m:e>
                              </m:d>
                            </m:e>
                            <m:sup>
                              <m:r>
                                <a:rPr lang="pt-PT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pt-PT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1+</m:t>
                          </m:r>
                          <m:r>
                            <a:rPr lang="pt-PT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𝑖</m:t>
                          </m:r>
                          <m:rad>
                            <m:radPr>
                              <m:degHide m:val="on"/>
                              <m:ctrlPr>
                                <a:rPr lang="pt-PT" sz="2000" i="1">
                                  <a:latin typeface="Cambria Math" charset="0"/>
                                  <a:ea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pt-PT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3</m:t>
                              </m:r>
                            </m:e>
                          </m:rad>
                        </m:den>
                      </m:f>
                      <m:r>
                        <a:rPr lang="pt-PT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pt-PT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𝑖</m:t>
                      </m:r>
                      <m:f>
                        <m:fPr>
                          <m:ctrlPr>
                            <a:rPr lang="pt-PT" sz="2000" b="0" i="1" smtClean="0">
                              <a:latin typeface="Cambria Math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t-PT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1−2</m:t>
                          </m:r>
                          <m:r>
                            <a:rPr lang="pt-PT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𝑖</m:t>
                          </m:r>
                          <m:r>
                            <a:rPr lang="pt-PT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−1</m:t>
                          </m:r>
                        </m:num>
                        <m:den>
                          <m:r>
                            <a:rPr lang="pt-PT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1+</m:t>
                          </m:r>
                          <m:r>
                            <a:rPr lang="pt-PT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𝑖</m:t>
                          </m:r>
                          <m:rad>
                            <m:radPr>
                              <m:degHide m:val="on"/>
                              <m:ctrlPr>
                                <a:rPr lang="pt-PT" sz="2000" i="1">
                                  <a:latin typeface="Cambria Math" charset="0"/>
                                  <a:ea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pt-PT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3</m:t>
                              </m:r>
                            </m:e>
                          </m:rad>
                        </m:den>
                      </m:f>
                      <m:r>
                        <a:rPr lang="pt-PT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pt-PT" sz="2000" b="0" i="1" dirty="0" smtClean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>
                  <a:spcAft>
                    <a:spcPts val="1200"/>
                  </a:spcAft>
                </a:pPr>
                <a:r>
                  <a:rPr lang="pt-PT" sz="2000" dirty="0" smtClean="0">
                    <a:ea typeface="Cambria Math" panose="02040503050406030204" pitchFamily="18" charset="0"/>
                  </a:rPr>
                  <a:t>			  </a:t>
                </a:r>
                <a14:m>
                  <m:oMath xmlns:m="http://schemas.openxmlformats.org/officeDocument/2006/math">
                    <m:r>
                      <a:rPr lang="pt-PT" sz="2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pt-PT" sz="2000" i="1" smtClean="0">
                            <a:latin typeface="Cambria Math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pt-PT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−2</m:t>
                        </m:r>
                        <m:sSup>
                          <m:sSupPr>
                            <m:ctrlPr>
                              <a:rPr lang="pt-PT" sz="2000" b="0" i="1" smtClean="0">
                                <a:latin typeface="Cambria Math" charset="0"/>
                                <a:ea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pt-PT" sz="20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𝑖</m:t>
                            </m:r>
                          </m:e>
                          <m:sup>
                            <m:r>
                              <a:rPr lang="pt-PT" sz="20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num>
                      <m:den>
                        <m:r>
                          <a:rPr lang="pt-PT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1+</m:t>
                        </m:r>
                        <m:r>
                          <a:rPr lang="pt-PT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𝑖</m:t>
                        </m:r>
                        <m:rad>
                          <m:radPr>
                            <m:degHide m:val="on"/>
                            <m:ctrlPr>
                              <a:rPr lang="pt-PT" sz="2000" i="1">
                                <a:latin typeface="Cambria Math" charset="0"/>
                                <a:ea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pt-PT" sz="20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3</m:t>
                            </m:r>
                          </m:e>
                        </m:rad>
                      </m:den>
                    </m:f>
                    <m:r>
                      <a:rPr lang="pt-PT" sz="2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</m:oMath>
                </a14:m>
                <a:endParaRPr lang="pt-PT" sz="2000" i="1" dirty="0" smtClean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>
                  <a:spcAft>
                    <a:spcPts val="1200"/>
                  </a:spcAft>
                </a:pPr>
                <a:r>
                  <a:rPr lang="pt-PT" sz="2000" dirty="0" smtClean="0">
                    <a:ea typeface="Cambria Math" panose="02040503050406030204" pitchFamily="18" charset="0"/>
                  </a:rPr>
                  <a:t>			  </a:t>
                </a:r>
                <a14:m>
                  <m:oMath xmlns:m="http://schemas.openxmlformats.org/officeDocument/2006/math">
                    <m:r>
                      <a:rPr lang="pt-PT" sz="2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pt-PT" sz="2000" i="1">
                            <a:latin typeface="Cambria Math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pt-PT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  <m:d>
                          <m:dPr>
                            <m:ctrlPr>
                              <a:rPr lang="pt-PT" sz="2000" b="0" i="1" smtClean="0">
                                <a:latin typeface="Cambria Math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pt-PT" sz="20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1</m:t>
                            </m:r>
                            <m:r>
                              <a:rPr lang="pt-PT" sz="20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pt-PT" sz="20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𝑖</m:t>
                            </m:r>
                            <m:rad>
                              <m:radPr>
                                <m:degHide m:val="on"/>
                                <m:ctrlPr>
                                  <a:rPr lang="pt-PT" sz="2000" i="1">
                                    <a:latin typeface="Cambria Math" charset="0"/>
                                    <a:ea typeface="Cambria Math" panose="02040503050406030204" pitchFamily="18" charset="0"/>
                                  </a:rPr>
                                </m:ctrlPr>
                              </m:radPr>
                              <m:deg/>
                              <m:e>
                                <m:r>
                                  <a:rPr lang="pt-PT" sz="20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3</m:t>
                                </m:r>
                              </m:e>
                            </m:rad>
                          </m:e>
                        </m:d>
                      </m:num>
                      <m:den>
                        <m:d>
                          <m:dPr>
                            <m:ctrlPr>
                              <a:rPr lang="pt-PT" sz="2000" i="1">
                                <a:latin typeface="Cambria Math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pt-PT" sz="20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1</m:t>
                            </m:r>
                            <m:r>
                              <a:rPr lang="pt-PT" sz="20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+</m:t>
                            </m:r>
                            <m:r>
                              <a:rPr lang="pt-PT" sz="20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𝑖</m:t>
                            </m:r>
                            <m:rad>
                              <m:radPr>
                                <m:degHide m:val="on"/>
                                <m:ctrlPr>
                                  <a:rPr lang="pt-PT" sz="2000" i="1">
                                    <a:latin typeface="Cambria Math" charset="0"/>
                                    <a:ea typeface="Cambria Math" panose="02040503050406030204" pitchFamily="18" charset="0"/>
                                  </a:rPr>
                                </m:ctrlPr>
                              </m:radPr>
                              <m:deg/>
                              <m:e>
                                <m:r>
                                  <a:rPr lang="pt-PT" sz="20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3</m:t>
                                </m:r>
                              </m:e>
                            </m:rad>
                          </m:e>
                        </m:d>
                        <m:d>
                          <m:dPr>
                            <m:ctrlPr>
                              <a:rPr lang="pt-PT" sz="2000" i="1">
                                <a:latin typeface="Cambria Math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pt-PT" sz="20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1−</m:t>
                            </m:r>
                            <m:r>
                              <a:rPr lang="pt-PT" sz="20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𝑖</m:t>
                            </m:r>
                            <m:rad>
                              <m:radPr>
                                <m:degHide m:val="on"/>
                                <m:ctrlPr>
                                  <a:rPr lang="pt-PT" sz="2000" i="1">
                                    <a:latin typeface="Cambria Math" charset="0"/>
                                    <a:ea typeface="Cambria Math" panose="02040503050406030204" pitchFamily="18" charset="0"/>
                                  </a:rPr>
                                </m:ctrlPr>
                              </m:radPr>
                              <m:deg/>
                              <m:e>
                                <m:r>
                                  <a:rPr lang="pt-PT" sz="20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3</m:t>
                                </m:r>
                              </m:e>
                            </m:rad>
                          </m:e>
                        </m:d>
                      </m:den>
                    </m:f>
                    <m:r>
                      <a:rPr lang="pt-PT" sz="2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</m:oMath>
                </a14:m>
                <a:endParaRPr lang="pt-PT" sz="2000" i="1" dirty="0" smtClean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>
                  <a:lnSpc>
                    <a:spcPct val="150000"/>
                  </a:lnSpc>
                  <a:spcAft>
                    <a:spcPts val="1200"/>
                  </a:spcAft>
                </a:pPr>
                <a:r>
                  <a:rPr lang="pt-PT" sz="2000" dirty="0" smtClean="0">
                    <a:ea typeface="Cambria Math" panose="02040503050406030204" pitchFamily="18" charset="0"/>
                  </a:rPr>
                  <a:t>		  	  </a:t>
                </a:r>
                <a14:m>
                  <m:oMath xmlns:m="http://schemas.openxmlformats.org/officeDocument/2006/math">
                    <m:r>
                      <a:rPr lang="pt-PT" sz="2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pt-PT" sz="2000" i="1" smtClean="0">
                            <a:latin typeface="Cambria Math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pt-PT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2−2</m:t>
                        </m:r>
                        <m:rad>
                          <m:radPr>
                            <m:degHide m:val="on"/>
                            <m:ctrlPr>
                              <a:rPr lang="pt-PT" sz="2000" b="0" i="1" smtClean="0">
                                <a:latin typeface="Cambria Math" charset="0"/>
                                <a:ea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pt-PT" sz="20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3</m:t>
                            </m:r>
                          </m:e>
                        </m:rad>
                        <m:r>
                          <a:rPr lang="pt-PT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𝑖</m:t>
                        </m:r>
                      </m:num>
                      <m:den>
                        <m:r>
                          <a:rPr lang="pt-PT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1+3</m:t>
                        </m:r>
                      </m:den>
                    </m:f>
                    <m:r>
                      <a:rPr lang="pt-PT" sz="2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</m:oMath>
                </a14:m>
                <a:endParaRPr lang="pt-PT" sz="2000" i="1" dirty="0" smtClean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>
                  <a:spcAft>
                    <a:spcPts val="1200"/>
                  </a:spcAft>
                </a:pPr>
                <a:r>
                  <a:rPr lang="pt-PT" sz="2000" dirty="0" smtClean="0">
                    <a:ea typeface="Cambria Math" panose="02040503050406030204" pitchFamily="18" charset="0"/>
                  </a:rPr>
                  <a:t>		  	  </a:t>
                </a:r>
                <a14:m>
                  <m:oMath xmlns:m="http://schemas.openxmlformats.org/officeDocument/2006/math">
                    <m:r>
                      <a:rPr lang="pt-PT" sz="2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pt-PT" sz="2000" i="1" smtClean="0">
                            <a:latin typeface="Cambria Math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pt-PT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pt-PT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den>
                    </m:f>
                    <m:r>
                      <a:rPr lang="pt-PT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  <m:f>
                      <m:fPr>
                        <m:ctrlPr>
                          <a:rPr lang="pt-PT" sz="2000" b="0" i="1" smtClean="0">
                            <a:latin typeface="Cambria Math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ad>
                          <m:radPr>
                            <m:degHide m:val="on"/>
                            <m:ctrlPr>
                              <a:rPr lang="pt-PT" sz="2000" b="0" i="1" smtClean="0">
                                <a:latin typeface="Cambria Math" charset="0"/>
                                <a:ea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pt-PT" sz="20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3</m:t>
                            </m:r>
                          </m:e>
                        </m:rad>
                      </m:num>
                      <m:den>
                        <m:r>
                          <a:rPr lang="pt-PT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den>
                    </m:f>
                    <m:r>
                      <a:rPr lang="pt-PT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𝑖</m:t>
                    </m:r>
                  </m:oMath>
                </a14:m>
                <a:endParaRPr lang="pt-PT" sz="2000" i="1" dirty="0" smtClean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</p:txBody>
          </p:sp>
        </mc:Choice>
        <mc:Fallback>
          <p:sp>
            <p:nvSpPr>
              <p:cNvPr id="9" name="Rectângulo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2000" y="360000"/>
                <a:ext cx="6588000" cy="5393721"/>
              </a:xfrm>
              <a:prstGeom prst="rect">
                <a:avLst/>
              </a:prstGeom>
              <a:blipFill rotWithShape="0">
                <a:blip r:embed="rId3"/>
                <a:stretch>
                  <a:fillRect l="-925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Retângulo 5"/>
          <p:cNvSpPr/>
          <p:nvPr/>
        </p:nvSpPr>
        <p:spPr>
          <a:xfrm>
            <a:off x="7200000" y="5580000"/>
            <a:ext cx="127951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sz="2000" u="sng" dirty="0" smtClean="0">
                <a:solidFill>
                  <a:schemeClr val="accent1">
                    <a:lumMod val="75000"/>
                  </a:schemeClr>
                </a:solidFill>
                <a:latin typeface="Cambria Math" charset="0"/>
                <a:hlinkClick r:id="rId4" action="ppaction://hlinksldjump"/>
              </a:rPr>
              <a:t>Continuar</a:t>
            </a:r>
            <a:endParaRPr lang="pt-PT" sz="2000" dirty="0"/>
          </a:p>
        </p:txBody>
      </p:sp>
    </p:spTree>
    <p:extLst>
      <p:ext uri="{BB962C8B-B14F-4D97-AF65-F5344CB8AC3E}">
        <p14:creationId xmlns:p14="http://schemas.microsoft.com/office/powerpoint/2010/main" val="8058427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9" name="Rectângulo 8"/>
              <p:cNvSpPr/>
              <p:nvPr/>
            </p:nvSpPr>
            <p:spPr>
              <a:xfrm>
                <a:off x="612000" y="360000"/>
                <a:ext cx="5976224" cy="562583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pt-PT" sz="2000" b="1" u="sng" dirty="0" smtClean="0">
                    <a:solidFill>
                      <a:schemeClr val="accent1">
                        <a:lumMod val="75000"/>
                      </a:schemeClr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</a:rPr>
                  <a:t>Resolução</a:t>
                </a:r>
              </a:p>
              <a:p>
                <a:pPr>
                  <a:lnSpc>
                    <a:spcPct val="150000"/>
                  </a:lnSpc>
                </a:pPr>
                <a:endParaRPr lang="pt-PT" sz="2000" dirty="0" smtClean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>
                  <a:spcBef>
                    <a:spcPts val="600"/>
                  </a:spcBef>
                  <a:spcAft>
                    <a:spcPts val="1800"/>
                  </a:spcAft>
                </a:pPr>
                <a:r>
                  <a:rPr lang="pt-PT" sz="2000" b="1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1.3 </a:t>
                </a:r>
                <a:r>
                  <a:rPr lang="pt-PT" sz="2000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Determinemos </a:t>
                </a:r>
                <a:r>
                  <a:rPr lang="pt-PT" sz="20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o módulo de</a:t>
                </a:r>
                <a:r>
                  <a:rPr lang="pt-PT" sz="2000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pt-PT" sz="2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𝑖</m:t>
                    </m:r>
                    <m:f>
                      <m:fPr>
                        <m:ctrlPr>
                          <a:rPr lang="pt-PT" sz="2000" i="1">
                            <a:latin typeface="Cambria Math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pt-PT" sz="2000" i="1">
                                <a:latin typeface="Cambria Math" charset="0"/>
                                <a:ea typeface="Cambria Math" panose="02040503050406030204" pitchFamily="18" charset="0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lang="pt-PT" sz="2000" i="1">
                                    <a:latin typeface="Cambria Math" charset="0"/>
                                    <a:ea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pt-PT" sz="20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1−</m:t>
                                </m:r>
                                <m:r>
                                  <a:rPr lang="pt-PT" sz="20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𝑖</m:t>
                                </m:r>
                              </m:e>
                            </m:d>
                          </m:e>
                          <m:sup>
                            <m:r>
                              <a:rPr lang="pt-PT" sz="20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num>
                      <m:den>
                        <m:r>
                          <a:rPr lang="pt-PT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1+</m:t>
                        </m:r>
                        <m:r>
                          <a:rPr lang="pt-PT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𝑖</m:t>
                        </m:r>
                        <m:rad>
                          <m:radPr>
                            <m:degHide m:val="on"/>
                            <m:ctrlPr>
                              <a:rPr lang="pt-PT" sz="2000" i="1">
                                <a:latin typeface="Cambria Math" charset="0"/>
                                <a:ea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pt-PT" sz="20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3</m:t>
                            </m:r>
                          </m:e>
                        </m:rad>
                      </m:den>
                    </m:f>
                  </m:oMath>
                </a14:m>
                <a:r>
                  <a:rPr lang="pt-PT" sz="20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, </a:t>
                </a:r>
                <a14:m>
                  <m:oMath xmlns:m="http://schemas.openxmlformats.org/officeDocument/2006/math">
                    <m:r>
                      <a:rPr lang="pt-PT" sz="200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𝑟</m:t>
                    </m:r>
                  </m:oMath>
                </a14:m>
                <a:r>
                  <a:rPr lang="pt-PT" sz="20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:</a:t>
                </a:r>
              </a:p>
              <a:p>
                <a:pPr>
                  <a:spcBef>
                    <a:spcPts val="120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𝑟</m:t>
                      </m:r>
                      <m:r>
                        <a:rPr lang="pt-PT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lang="pt-PT" sz="2000" i="1">
                              <a:latin typeface="Cambria Math" charset="0"/>
                              <a:ea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sSup>
                            <m:sSupPr>
                              <m:ctrlPr>
                                <a:rPr lang="pt-PT" sz="2000" i="1">
                                  <a:latin typeface="Cambria Math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pt-PT" sz="2000" i="1" smtClean="0">
                                      <a:latin typeface="Cambria Math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f>
                                    <m:fPr>
                                      <m:ctrlPr>
                                        <a:rPr lang="pt-PT" sz="2000" i="1" smtClean="0">
                                          <a:latin typeface="Cambria Math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pt-PT" sz="20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1</m:t>
                                      </m:r>
                                    </m:num>
                                    <m:den>
                                      <m:r>
                                        <a:rPr lang="pt-PT" sz="20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2</m:t>
                                      </m:r>
                                    </m:den>
                                  </m:f>
                                </m:e>
                              </m:d>
                            </m:e>
                            <m:sup>
                              <m:r>
                                <a:rPr lang="pt-PT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pt-PT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sSup>
                            <m:sSupPr>
                              <m:ctrlPr>
                                <a:rPr lang="pt-PT" sz="2000" i="1">
                                  <a:latin typeface="Cambria Math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pt-PT" sz="2000" i="1">
                                      <a:latin typeface="Cambria Math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pt-PT" sz="20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−</m:t>
                                  </m:r>
                                  <m:f>
                                    <m:fPr>
                                      <m:ctrlPr>
                                        <a:rPr lang="pt-PT" sz="2000" b="0" i="1" smtClean="0">
                                          <a:latin typeface="Cambria Math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rad>
                                        <m:radPr>
                                          <m:degHide m:val="on"/>
                                          <m:ctrlPr>
                                            <a:rPr lang="pt-PT" sz="2000" b="0" i="1" smtClean="0">
                                              <a:latin typeface="Cambria Math" charset="0"/>
                                              <a:ea typeface="Cambria Math" panose="02040503050406030204" pitchFamily="18" charset="0"/>
                                            </a:rPr>
                                          </m:ctrlPr>
                                        </m:radPr>
                                        <m:deg/>
                                        <m:e>
                                          <m:r>
                                            <a:rPr lang="pt-PT" sz="2000" b="0" i="1" smtClean="0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3</m:t>
                                          </m:r>
                                        </m:e>
                                      </m:rad>
                                    </m:num>
                                    <m:den>
                                      <m:r>
                                        <a:rPr lang="pt-PT" sz="20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2</m:t>
                                      </m:r>
                                    </m:den>
                                  </m:f>
                                </m:e>
                              </m:d>
                            </m:e>
                            <m:sup>
                              <m:r>
                                <a:rPr lang="pt-PT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e>
                      </m:rad>
                      <m:r>
                        <a:rPr lang="pt-PT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lang="pt-PT" sz="2000" i="1">
                              <a:latin typeface="Cambria Math" charset="0"/>
                              <a:ea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pt-PT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e>
                      </m:rad>
                      <m:r>
                        <a:rPr lang="pt-PT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pt-PT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1</m:t>
                      </m:r>
                    </m:oMath>
                  </m:oMathPara>
                </a14:m>
                <a:endParaRPr lang="pt-PT" sz="2000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>
                  <a:lnSpc>
                    <a:spcPct val="150000"/>
                  </a:lnSpc>
                </a:pPr>
                <a:endParaRPr lang="pt-PT" sz="1000" dirty="0" smtClean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>
                  <a:lnSpc>
                    <a:spcPct val="150000"/>
                  </a:lnSpc>
                </a:pPr>
                <a:r>
                  <a:rPr lang="pt-PT" sz="2000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Determinemos um argumento de </a:t>
                </a:r>
                <a14:m>
                  <m:oMath xmlns:m="http://schemas.openxmlformats.org/officeDocument/2006/math">
                    <m:r>
                      <a:rPr lang="pt-PT" sz="2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𝑖</m:t>
                    </m:r>
                    <m:f>
                      <m:fPr>
                        <m:ctrlPr>
                          <a:rPr lang="pt-PT" sz="2000" i="1">
                            <a:latin typeface="Cambria Math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pt-PT" sz="2000" i="1">
                                <a:latin typeface="Cambria Math" charset="0"/>
                                <a:ea typeface="Cambria Math" panose="02040503050406030204" pitchFamily="18" charset="0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lang="pt-PT" sz="2000" i="1">
                                    <a:latin typeface="Cambria Math" charset="0"/>
                                    <a:ea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pt-PT" sz="20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1−</m:t>
                                </m:r>
                                <m:r>
                                  <a:rPr lang="pt-PT" sz="20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𝑖</m:t>
                                </m:r>
                              </m:e>
                            </m:d>
                          </m:e>
                          <m:sup>
                            <m:r>
                              <a:rPr lang="pt-PT" sz="20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num>
                      <m:den>
                        <m:r>
                          <a:rPr lang="pt-PT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1+</m:t>
                        </m:r>
                        <m:r>
                          <a:rPr lang="pt-PT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𝑖</m:t>
                        </m:r>
                        <m:rad>
                          <m:radPr>
                            <m:degHide m:val="on"/>
                            <m:ctrlPr>
                              <a:rPr lang="pt-PT" sz="2000" i="1">
                                <a:latin typeface="Cambria Math" charset="0"/>
                                <a:ea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pt-PT" sz="20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3</m:t>
                            </m:r>
                          </m:e>
                        </m:rad>
                      </m:den>
                    </m:f>
                  </m:oMath>
                </a14:m>
                <a:r>
                  <a:rPr lang="pt-PT" sz="2000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, </a:t>
                </a:r>
                <a14:m>
                  <m:oMath xmlns:m="http://schemas.openxmlformats.org/officeDocument/2006/math">
                    <m:r>
                      <a:rPr lang="pt-PT" sz="200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𝜃</m:t>
                    </m:r>
                  </m:oMath>
                </a14:m>
                <a:r>
                  <a:rPr lang="pt-PT" sz="2000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:</a:t>
                </a:r>
              </a:p>
              <a:p>
                <a:pPr>
                  <a:lnSpc>
                    <a:spcPct val="150000"/>
                  </a:lnSpc>
                </a:pPr>
                <a:r>
                  <a:rPr lang="pt-PT" sz="2000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O afixo de </a:t>
                </a:r>
                <a14:m>
                  <m:oMath xmlns:m="http://schemas.openxmlformats.org/officeDocument/2006/math">
                    <m:r>
                      <a:rPr lang="pt-PT" sz="2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𝑖</m:t>
                    </m:r>
                    <m:f>
                      <m:fPr>
                        <m:ctrlPr>
                          <a:rPr lang="pt-PT" sz="2000" i="1">
                            <a:latin typeface="Cambria Math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pt-PT" sz="2000" i="1">
                                <a:latin typeface="Cambria Math" charset="0"/>
                                <a:ea typeface="Cambria Math" panose="02040503050406030204" pitchFamily="18" charset="0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lang="pt-PT" sz="2000" i="1">
                                    <a:latin typeface="Cambria Math" charset="0"/>
                                    <a:ea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pt-PT" sz="20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1−</m:t>
                                </m:r>
                                <m:r>
                                  <a:rPr lang="pt-PT" sz="20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𝑖</m:t>
                                </m:r>
                              </m:e>
                            </m:d>
                          </m:e>
                          <m:sup>
                            <m:r>
                              <a:rPr lang="pt-PT" sz="20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num>
                      <m:den>
                        <m:r>
                          <a:rPr lang="pt-PT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1+</m:t>
                        </m:r>
                        <m:r>
                          <a:rPr lang="pt-PT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𝑖</m:t>
                        </m:r>
                        <m:rad>
                          <m:radPr>
                            <m:degHide m:val="on"/>
                            <m:ctrlPr>
                              <a:rPr lang="pt-PT" sz="2000" i="1">
                                <a:latin typeface="Cambria Math" charset="0"/>
                                <a:ea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pt-PT" sz="20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3</m:t>
                            </m:r>
                          </m:e>
                        </m:rad>
                      </m:den>
                    </m:f>
                  </m:oMath>
                </a14:m>
                <a:r>
                  <a:rPr lang="pt-PT" sz="2000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pertence ao 4.º quadrante e tem-se </a:t>
                </a:r>
              </a:p>
              <a:p>
                <a:pPr>
                  <a:spcBef>
                    <a:spcPts val="600"/>
                  </a:spcBef>
                  <a:spcAft>
                    <a:spcPts val="6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pt-PT" sz="2000" b="0" i="1" smtClean="0">
                              <a:latin typeface="Cambria Math" charset="0"/>
                              <a:ea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pt-PT" sz="2000" b="0" i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tan</m:t>
                          </m:r>
                        </m:fName>
                        <m:e>
                          <m:r>
                            <a:rPr lang="pt-PT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𝜃</m:t>
                          </m:r>
                        </m:e>
                      </m:func>
                      <m:r>
                        <a:rPr lang="pt-PT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pt-PT" sz="2000" b="0" i="1" smtClean="0">
                              <a:latin typeface="Cambria Math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t-PT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</m:t>
                          </m:r>
                          <m:f>
                            <m:fPr>
                              <m:ctrlPr>
                                <a:rPr lang="pt-PT" sz="2000" b="0" i="1" smtClean="0">
                                  <a:latin typeface="Cambria Math" charset="0"/>
                                  <a:ea typeface="Cambria Math" panose="02040503050406030204" pitchFamily="18" charset="0"/>
                                </a:rPr>
                              </m:ctrlPr>
                            </m:fPr>
                            <m:num>
                              <m:rad>
                                <m:radPr>
                                  <m:degHide m:val="on"/>
                                  <m:ctrlPr>
                                    <a:rPr lang="pt-PT" sz="2000" i="1">
                                      <a:latin typeface="Cambria Math" charset="0"/>
                                      <a:ea typeface="Cambria Math" panose="02040503050406030204" pitchFamily="18" charset="0"/>
                                    </a:rPr>
                                  </m:ctrlPr>
                                </m:radPr>
                                <m:deg/>
                                <m:e>
                                  <m:r>
                                    <a:rPr lang="pt-PT" sz="20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3</m:t>
                                  </m:r>
                                </m:e>
                              </m:rad>
                            </m:num>
                            <m:den>
                              <m:r>
                                <a:rPr lang="pt-PT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</m:num>
                        <m:den>
                          <m:f>
                            <m:fPr>
                              <m:ctrlPr>
                                <a:rPr lang="pt-PT" sz="2000" b="0" i="1" smtClean="0">
                                  <a:latin typeface="Cambria Math" charset="0"/>
                                  <a:ea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pt-PT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pt-PT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</m:den>
                      </m:f>
                      <m:r>
                        <a:rPr lang="pt-PT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=−</m:t>
                      </m:r>
                      <m:rad>
                        <m:radPr>
                          <m:degHide m:val="on"/>
                          <m:ctrlPr>
                            <a:rPr lang="pt-PT" sz="2000" b="0" i="1" smtClean="0">
                              <a:latin typeface="Cambria Math" charset="0"/>
                              <a:ea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pt-PT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3</m:t>
                          </m:r>
                        </m:e>
                      </m:rad>
                    </m:oMath>
                  </m:oMathPara>
                </a14:m>
                <a:endParaRPr lang="pt-PT" sz="2000" b="0" dirty="0" smtClean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9" name="Rectângulo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2000" y="360000"/>
                <a:ext cx="5976224" cy="5625835"/>
              </a:xfrm>
              <a:prstGeom prst="rect">
                <a:avLst/>
              </a:prstGeom>
              <a:blipFill rotWithShape="0">
                <a:blip r:embed="rId3"/>
                <a:stretch>
                  <a:fillRect l="-101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Retângulo 4"/>
          <p:cNvSpPr/>
          <p:nvPr/>
        </p:nvSpPr>
        <p:spPr>
          <a:xfrm>
            <a:off x="7200000" y="5580000"/>
            <a:ext cx="127951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sz="2000" u="sng" dirty="0" smtClean="0">
                <a:solidFill>
                  <a:schemeClr val="accent1">
                    <a:lumMod val="75000"/>
                  </a:schemeClr>
                </a:solidFill>
                <a:latin typeface="Cambria Math" charset="0"/>
                <a:hlinkClick r:id="rId4" action="ppaction://hlinksldjump"/>
              </a:rPr>
              <a:t>Continuar</a:t>
            </a:r>
            <a:endParaRPr lang="pt-PT" sz="2000" dirty="0"/>
          </a:p>
        </p:txBody>
      </p:sp>
    </p:spTree>
    <p:extLst>
      <p:ext uri="{BB962C8B-B14F-4D97-AF65-F5344CB8AC3E}">
        <p14:creationId xmlns:p14="http://schemas.microsoft.com/office/powerpoint/2010/main" val="28005980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9" name="Rectângulo 8"/>
              <p:cNvSpPr/>
              <p:nvPr/>
            </p:nvSpPr>
            <p:spPr>
              <a:xfrm>
                <a:off x="612000" y="360000"/>
                <a:ext cx="3599960" cy="310495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50000"/>
                  </a:lnSpc>
                </a:pPr>
                <a:r>
                  <a:rPr lang="pt-PT" sz="2000" b="1" u="sng" dirty="0">
                    <a:solidFill>
                      <a:schemeClr val="accent1">
                        <a:lumMod val="75000"/>
                      </a:schemeClr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</a:rPr>
                  <a:t>Resolução</a:t>
                </a:r>
                <a:endParaRPr lang="pt-PT" sz="2000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 algn="just">
                  <a:lnSpc>
                    <a:spcPct val="150000"/>
                  </a:lnSpc>
                </a:pPr>
                <a:endParaRPr lang="pt-PT" sz="2000" dirty="0" smtClean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 algn="just">
                  <a:lnSpc>
                    <a:spcPct val="150000"/>
                  </a:lnSpc>
                </a:pPr>
                <a:r>
                  <a:rPr lang="pt-PT" sz="2000" b="1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1.3 </a:t>
                </a:r>
                <a:r>
                  <a:rPr lang="pt-PT" sz="2000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Logo, </a:t>
                </a:r>
                <a14:m>
                  <m:oMath xmlns:m="http://schemas.openxmlformats.org/officeDocument/2006/math">
                    <m:r>
                      <a:rPr lang="pt-PT" sz="20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𝜃</m:t>
                    </m:r>
                    <m:r>
                      <a:rPr lang="pt-PT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=−</m:t>
                    </m:r>
                    <m:f>
                      <m:fPr>
                        <m:ctrlPr>
                          <a:rPr lang="pt-PT" sz="2000" b="0" i="1" smtClean="0">
                            <a:latin typeface="Cambria Math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pt-PT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𝜋</m:t>
                        </m:r>
                      </m:num>
                      <m:den>
                        <m:r>
                          <a:rPr lang="pt-PT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3</m:t>
                        </m:r>
                      </m:den>
                    </m:f>
                  </m:oMath>
                </a14:m>
                <a:r>
                  <a:rPr lang="pt-PT" sz="2000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, por exemplo.</a:t>
                </a:r>
              </a:p>
              <a:p>
                <a:pPr algn="just">
                  <a:lnSpc>
                    <a:spcPct val="150000"/>
                  </a:lnSpc>
                </a:pPr>
                <a:r>
                  <a:rPr lang="pt-PT" sz="2000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Portanto,</a:t>
                </a:r>
              </a:p>
              <a:p>
                <a:pPr algn="just"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𝑖</m:t>
                      </m:r>
                      <m:f>
                        <m:fPr>
                          <m:ctrlPr>
                            <a:rPr lang="pt-PT" sz="2000" i="1">
                              <a:latin typeface="Cambria Math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pt-PT" sz="2000" i="1">
                                  <a:latin typeface="Cambria Math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pt-PT" sz="2000" i="1">
                                      <a:latin typeface="Cambria Math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pt-PT" sz="20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1−</m:t>
                                  </m:r>
                                  <m:r>
                                    <a:rPr lang="pt-PT" sz="20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𝑖</m:t>
                                  </m:r>
                                </m:e>
                              </m:d>
                            </m:e>
                            <m:sup>
                              <m:r>
                                <a:rPr lang="pt-PT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pt-PT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1+</m:t>
                          </m:r>
                          <m:r>
                            <a:rPr lang="pt-PT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𝑖</m:t>
                          </m:r>
                          <m:rad>
                            <m:radPr>
                              <m:degHide m:val="on"/>
                              <m:ctrlPr>
                                <a:rPr lang="pt-PT" sz="2000" i="1">
                                  <a:latin typeface="Cambria Math" charset="0"/>
                                  <a:ea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pt-PT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3</m:t>
                              </m:r>
                            </m:e>
                          </m:rad>
                        </m:den>
                      </m:f>
                      <m:r>
                        <a:rPr lang="pt-PT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pt-PT" sz="2000" b="0" i="1" smtClean="0">
                              <a:latin typeface="Cambria Math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pt-PT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pt-PT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</m:t>
                          </m:r>
                          <m:r>
                            <a:rPr lang="pt-PT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𝑖</m:t>
                          </m:r>
                          <m:f>
                            <m:fPr>
                              <m:ctrlPr>
                                <a:rPr lang="pt-PT" sz="2000" b="0" i="1" smtClean="0">
                                  <a:latin typeface="Cambria Math" charset="0"/>
                                  <a:ea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pt-PT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𝜋</m:t>
                              </m:r>
                            </m:num>
                            <m:den>
                              <m:r>
                                <a:rPr lang="pt-PT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3</m:t>
                              </m:r>
                            </m:den>
                          </m:f>
                        </m:sup>
                      </m:sSup>
                    </m:oMath>
                  </m:oMathPara>
                </a14:m>
                <a:endParaRPr lang="pt-PT" sz="2000" dirty="0" smtClean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9" name="Rectângulo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2000" y="360000"/>
                <a:ext cx="3599960" cy="3104953"/>
              </a:xfrm>
              <a:prstGeom prst="rect">
                <a:avLst/>
              </a:prstGeom>
              <a:blipFill rotWithShape="0">
                <a:blip r:embed="rId3"/>
                <a:stretch>
                  <a:fillRect l="-1692" r="-84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6225213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12000" y="360000"/>
            <a:ext cx="8280000" cy="1143000"/>
          </a:xfrm>
        </p:spPr>
        <p:txBody>
          <a:bodyPr>
            <a:normAutofit/>
          </a:bodyPr>
          <a:lstStyle/>
          <a:p>
            <a:r>
              <a:rPr lang="pt-PT" sz="3200" b="1" dirty="0">
                <a:latin typeface="Cambria"/>
                <a:cs typeface="Cambria"/>
              </a:rPr>
              <a:t>Questão 2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ângulo 5"/>
              <p:cNvSpPr/>
              <p:nvPr/>
            </p:nvSpPr>
            <p:spPr>
              <a:xfrm>
                <a:off x="612000" y="1548000"/>
                <a:ext cx="7200360" cy="161198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pt-PT" sz="2000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Considere </a:t>
                </a:r>
                <a:r>
                  <a:rPr lang="pt-PT" sz="20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o número complexo </a:t>
                </a:r>
                <a14:m>
                  <m:oMath xmlns:m="http://schemas.openxmlformats.org/officeDocument/2006/math">
                    <m:r>
                      <a:rPr lang="pt-PT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𝑧</m:t>
                    </m:r>
                    <m:r>
                      <a:rPr lang="pt-PT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rad>
                      <m:radPr>
                        <m:degHide m:val="on"/>
                        <m:ctrlPr>
                          <a:rPr lang="pt-PT" sz="2000" b="0" i="1" smtClean="0">
                            <a:latin typeface="Cambria Math" charset="0"/>
                            <a:ea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pt-PT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2+</m:t>
                        </m:r>
                        <m:rad>
                          <m:radPr>
                            <m:degHide m:val="on"/>
                            <m:ctrlPr>
                              <a:rPr lang="pt-PT" sz="2000" b="0" i="1" smtClean="0">
                                <a:latin typeface="Cambria Math" charset="0"/>
                                <a:ea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pt-PT" sz="20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3</m:t>
                            </m:r>
                          </m:e>
                        </m:rad>
                      </m:e>
                    </m:rad>
                    <m:r>
                      <a:rPr lang="pt-PT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  <m:r>
                      <a:rPr lang="pt-PT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𝑖</m:t>
                    </m:r>
                    <m:rad>
                      <m:radPr>
                        <m:degHide m:val="on"/>
                        <m:ctrlPr>
                          <a:rPr lang="pt-PT" sz="2000" b="0" i="1" smtClean="0">
                            <a:latin typeface="Cambria Math" charset="0"/>
                            <a:ea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pt-PT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2−</m:t>
                        </m:r>
                        <m:rad>
                          <m:radPr>
                            <m:degHide m:val="on"/>
                            <m:ctrlPr>
                              <a:rPr lang="pt-PT" sz="2000" b="0" i="1" smtClean="0">
                                <a:latin typeface="Cambria Math" charset="0"/>
                                <a:ea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pt-PT" sz="20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3</m:t>
                            </m:r>
                          </m:e>
                        </m:rad>
                      </m:e>
                    </m:rad>
                  </m:oMath>
                </a14:m>
                <a:r>
                  <a:rPr lang="pt-PT" sz="2000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. Calcule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pt-PT" sz="2000" i="1" smtClean="0">
                            <a:latin typeface="Cambria Math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pt-PT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𝑧</m:t>
                        </m:r>
                      </m:e>
                      <m:sup>
                        <m:r>
                          <a:rPr lang="pt-PT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pt-PT" sz="2000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</a:t>
                </a:r>
                <a:r>
                  <a:rPr lang="pt-PT" sz="20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e deduza uma representação </a:t>
                </a:r>
                <a:r>
                  <a:rPr lang="pt-PT" sz="2000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de </a:t>
                </a:r>
                <a14:m>
                  <m:oMath xmlns:m="http://schemas.openxmlformats.org/officeDocument/2006/math">
                    <m:r>
                      <a:rPr lang="pt-PT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𝑧</m:t>
                    </m:r>
                  </m:oMath>
                </a14:m>
                <a:r>
                  <a:rPr lang="pt-PT" sz="2000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</a:t>
                </a:r>
                <a:r>
                  <a:rPr lang="pt-PT" sz="20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na forma trigonométrica</a:t>
                </a:r>
                <a:r>
                  <a:rPr lang="pt-PT" sz="2000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.</a:t>
                </a:r>
                <a:r>
                  <a:rPr lang="pt-PT" sz="20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	</a:t>
                </a:r>
              </a:p>
            </p:txBody>
          </p:sp>
        </mc:Choice>
        <mc:Fallback xmlns="">
          <p:sp>
            <p:nvSpPr>
              <p:cNvPr id="6" name="Rectângulo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2000" y="1548000"/>
                <a:ext cx="7200360" cy="1611980"/>
              </a:xfrm>
              <a:prstGeom prst="rect">
                <a:avLst/>
              </a:prstGeom>
              <a:blipFill rotWithShape="0">
                <a:blip r:embed="rId3"/>
                <a:stretch>
                  <a:fillRect l="-846" r="-76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Retângulo 12"/>
          <p:cNvSpPr/>
          <p:nvPr/>
        </p:nvSpPr>
        <p:spPr>
          <a:xfrm>
            <a:off x="612000" y="2811164"/>
            <a:ext cx="129573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sz="2000" u="sng" dirty="0">
                <a:solidFill>
                  <a:schemeClr val="accent1">
                    <a:lumMod val="75000"/>
                  </a:schemeClr>
                </a:solidFill>
                <a:latin typeface="Cambria Math" charset="0"/>
                <a:hlinkClick r:id="rId4" action="ppaction://hlinksldjump"/>
              </a:rPr>
              <a:t>Resolução</a:t>
            </a:r>
            <a:endParaRPr lang="pt-PT" sz="2000" dirty="0"/>
          </a:p>
        </p:txBody>
      </p:sp>
    </p:spTree>
    <p:extLst>
      <p:ext uri="{BB962C8B-B14F-4D97-AF65-F5344CB8AC3E}">
        <p14:creationId xmlns:p14="http://schemas.microsoft.com/office/powerpoint/2010/main" val="2709923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9" name="Rectângulo 8"/>
              <p:cNvSpPr/>
              <p:nvPr/>
            </p:nvSpPr>
            <p:spPr>
              <a:xfrm>
                <a:off x="612000" y="360000"/>
                <a:ext cx="6048232" cy="570694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pt-PT" sz="2000" b="1" u="sng" dirty="0" smtClean="0">
                    <a:solidFill>
                      <a:schemeClr val="accent1">
                        <a:lumMod val="75000"/>
                      </a:schemeClr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</a:rPr>
                  <a:t>Resolução</a:t>
                </a:r>
                <a:endParaRPr lang="pt-PT" sz="2000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>
                  <a:lnSpc>
                    <a:spcPct val="150000"/>
                  </a:lnSpc>
                </a:pPr>
                <a:endParaRPr lang="pt-PT" sz="2000" dirty="0" smtClean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>
                  <a:lnSpc>
                    <a:spcPct val="150000"/>
                  </a:lnSpc>
                </a:pPr>
                <a:r>
                  <a:rPr lang="pt-PT" sz="2000" b="1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2.</a:t>
                </a:r>
                <a:r>
                  <a:rPr lang="pt-PT" sz="2000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Sendo </a:t>
                </a:r>
                <a14:m>
                  <m:oMath xmlns:m="http://schemas.openxmlformats.org/officeDocument/2006/math">
                    <m:r>
                      <a:rPr lang="pt-PT" sz="2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𝑧</m:t>
                    </m:r>
                    <m:r>
                      <a:rPr lang="pt-PT" sz="2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rad>
                      <m:radPr>
                        <m:degHide m:val="on"/>
                        <m:ctrlPr>
                          <a:rPr lang="pt-PT" sz="2000" i="1">
                            <a:latin typeface="Cambria Math" charset="0"/>
                            <a:ea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pt-PT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2+</m:t>
                        </m:r>
                        <m:rad>
                          <m:radPr>
                            <m:degHide m:val="on"/>
                            <m:ctrlPr>
                              <a:rPr lang="pt-PT" sz="2000" i="1">
                                <a:latin typeface="Cambria Math" charset="0"/>
                                <a:ea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pt-PT" sz="20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3</m:t>
                            </m:r>
                          </m:e>
                        </m:rad>
                      </m:e>
                    </m:rad>
                    <m:r>
                      <a:rPr lang="pt-PT" sz="2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  <m:r>
                      <a:rPr lang="pt-PT" sz="2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𝑖</m:t>
                    </m:r>
                    <m:rad>
                      <m:radPr>
                        <m:degHide m:val="on"/>
                        <m:ctrlPr>
                          <a:rPr lang="pt-PT" sz="2000" i="1">
                            <a:latin typeface="Cambria Math" charset="0"/>
                            <a:ea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pt-PT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2−</m:t>
                        </m:r>
                        <m:rad>
                          <m:radPr>
                            <m:degHide m:val="on"/>
                            <m:ctrlPr>
                              <a:rPr lang="pt-PT" sz="2000" i="1">
                                <a:latin typeface="Cambria Math" charset="0"/>
                                <a:ea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pt-PT" sz="20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3</m:t>
                            </m:r>
                          </m:e>
                        </m:rad>
                      </m:e>
                    </m:rad>
                  </m:oMath>
                </a14:m>
                <a:r>
                  <a:rPr lang="pt-PT" sz="2000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tem-se:</a:t>
                </a:r>
              </a:p>
              <a:p>
                <a:pPr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pt-PT" sz="2000" i="1" smtClean="0">
                              <a:latin typeface="Cambria Math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pt-PT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𝑧</m:t>
                          </m:r>
                        </m:e>
                        <m:sup>
                          <m:r>
                            <a:rPr lang="pt-PT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pt-PT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pt-PT" sz="2000" b="0" i="1" smtClean="0">
                              <a:latin typeface="Cambria Math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pt-PT" sz="2000" b="0" i="1" smtClean="0">
                                  <a:latin typeface="Cambria Math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ad>
                                <m:radPr>
                                  <m:degHide m:val="on"/>
                                  <m:ctrlPr>
                                    <a:rPr lang="pt-PT" sz="2000" i="1">
                                      <a:latin typeface="Cambria Math" charset="0"/>
                                      <a:ea typeface="Cambria Math" panose="02040503050406030204" pitchFamily="18" charset="0"/>
                                    </a:rPr>
                                  </m:ctrlPr>
                                </m:radPr>
                                <m:deg/>
                                <m:e>
                                  <m:r>
                                    <a:rPr lang="pt-PT" sz="20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2+</m:t>
                                  </m:r>
                                  <m:rad>
                                    <m:radPr>
                                      <m:degHide m:val="on"/>
                                      <m:ctrlPr>
                                        <a:rPr lang="pt-PT" sz="2000" i="1">
                                          <a:latin typeface="Cambria Math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radPr>
                                    <m:deg/>
                                    <m:e>
                                      <m:r>
                                        <a:rPr lang="pt-PT" sz="20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3</m:t>
                                      </m:r>
                                    </m:e>
                                  </m:rad>
                                </m:e>
                              </m:rad>
                              <m:r>
                                <a:rPr lang="pt-PT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pt-PT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𝑖</m:t>
                              </m:r>
                              <m:rad>
                                <m:radPr>
                                  <m:degHide m:val="on"/>
                                  <m:ctrlPr>
                                    <a:rPr lang="pt-PT" sz="2000" i="1">
                                      <a:latin typeface="Cambria Math" charset="0"/>
                                      <a:ea typeface="Cambria Math" panose="02040503050406030204" pitchFamily="18" charset="0"/>
                                    </a:rPr>
                                  </m:ctrlPr>
                                </m:radPr>
                                <m:deg/>
                                <m:e>
                                  <m:r>
                                    <a:rPr lang="pt-PT" sz="20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2−</m:t>
                                  </m:r>
                                  <m:rad>
                                    <m:radPr>
                                      <m:degHide m:val="on"/>
                                      <m:ctrlPr>
                                        <a:rPr lang="pt-PT" sz="2000" i="1">
                                          <a:latin typeface="Cambria Math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radPr>
                                    <m:deg/>
                                    <m:e>
                                      <m:r>
                                        <a:rPr lang="pt-PT" sz="20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3</m:t>
                                      </m:r>
                                    </m:e>
                                  </m:rad>
                                </m:e>
                              </m:rad>
                            </m:e>
                          </m:d>
                        </m:e>
                        <m:sup>
                          <m:r>
                            <a:rPr lang="pt-PT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pt-PT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pt-PT" sz="2000" i="1" dirty="0" smtClean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pt-PT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2+</m:t>
                      </m:r>
                      <m:rad>
                        <m:radPr>
                          <m:degHide m:val="on"/>
                          <m:ctrlPr>
                            <a:rPr lang="pt-PT" sz="2000" b="0" i="1" smtClean="0">
                              <a:latin typeface="Cambria Math" charset="0"/>
                              <a:ea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pt-PT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3</m:t>
                          </m:r>
                        </m:e>
                      </m:rad>
                      <m:r>
                        <a:rPr lang="pt-PT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−2</m:t>
                      </m:r>
                      <m:r>
                        <a:rPr lang="pt-PT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𝑖</m:t>
                      </m:r>
                      <m:rad>
                        <m:radPr>
                          <m:degHide m:val="on"/>
                          <m:ctrlPr>
                            <a:rPr lang="pt-PT" sz="2000" i="1">
                              <a:latin typeface="Cambria Math" charset="0"/>
                              <a:ea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pt-PT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2+</m:t>
                          </m:r>
                          <m:rad>
                            <m:radPr>
                              <m:degHide m:val="on"/>
                              <m:ctrlPr>
                                <a:rPr lang="pt-PT" sz="2000" i="1">
                                  <a:latin typeface="Cambria Math" charset="0"/>
                                  <a:ea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pt-PT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3</m:t>
                              </m:r>
                            </m:e>
                          </m:rad>
                        </m:e>
                      </m:rad>
                      <m:rad>
                        <m:radPr>
                          <m:degHide m:val="on"/>
                          <m:ctrlPr>
                            <a:rPr lang="pt-PT" sz="2000" i="1">
                              <a:latin typeface="Cambria Math" charset="0"/>
                              <a:ea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pt-PT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2−</m:t>
                          </m:r>
                          <m:rad>
                            <m:radPr>
                              <m:degHide m:val="on"/>
                              <m:ctrlPr>
                                <a:rPr lang="pt-PT" sz="2000" i="1">
                                  <a:latin typeface="Cambria Math" charset="0"/>
                                  <a:ea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pt-PT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3</m:t>
                              </m:r>
                            </m:e>
                          </m:rad>
                        </m:e>
                      </m:rad>
                      <m:r>
                        <a:rPr lang="pt-PT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  <m:d>
                        <m:dPr>
                          <m:ctrlPr>
                            <a:rPr lang="pt-PT" sz="2000" b="0" i="1" smtClean="0">
                              <a:latin typeface="Cambria Math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pt-PT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2−</m:t>
                          </m:r>
                          <m:rad>
                            <m:radPr>
                              <m:degHide m:val="on"/>
                              <m:ctrlPr>
                                <a:rPr lang="pt-PT" sz="2000" b="0" i="1" smtClean="0">
                                  <a:latin typeface="Cambria Math" charset="0"/>
                                  <a:ea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pt-PT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3</m:t>
                              </m:r>
                            </m:e>
                          </m:rad>
                        </m:e>
                      </m:d>
                      <m:r>
                        <a:rPr lang="pt-PT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pt-PT" sz="2000" i="1" dirty="0" smtClean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=2+</m:t>
                      </m:r>
                      <m:rad>
                        <m:radPr>
                          <m:degHide m:val="on"/>
                          <m:ctrlPr>
                            <a:rPr lang="pt-PT" sz="2000" i="1">
                              <a:latin typeface="Cambria Math" charset="0"/>
                              <a:ea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pt-PT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3</m:t>
                          </m:r>
                        </m:e>
                      </m:rad>
                      <m:r>
                        <a:rPr lang="pt-PT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−2</m:t>
                      </m:r>
                      <m:r>
                        <a:rPr lang="pt-PT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𝑖</m:t>
                      </m:r>
                      <m:rad>
                        <m:radPr>
                          <m:degHide m:val="on"/>
                          <m:ctrlPr>
                            <a:rPr lang="pt-PT" sz="2000" i="1">
                              <a:latin typeface="Cambria Math" charset="0"/>
                              <a:ea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d>
                            <m:dPr>
                              <m:ctrlPr>
                                <a:rPr lang="pt-PT" sz="2000" i="1" smtClean="0">
                                  <a:latin typeface="Cambria Math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pt-PT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2+</m:t>
                              </m:r>
                              <m:rad>
                                <m:radPr>
                                  <m:degHide m:val="on"/>
                                  <m:ctrlPr>
                                    <a:rPr lang="pt-PT" sz="2000" i="1">
                                      <a:latin typeface="Cambria Math" charset="0"/>
                                      <a:ea typeface="Cambria Math" panose="02040503050406030204" pitchFamily="18" charset="0"/>
                                    </a:rPr>
                                  </m:ctrlPr>
                                </m:radPr>
                                <m:deg/>
                                <m:e>
                                  <m:r>
                                    <a:rPr lang="pt-PT" sz="20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3</m:t>
                                  </m:r>
                                </m:e>
                              </m:rad>
                            </m:e>
                          </m:d>
                          <m:d>
                            <m:dPr>
                              <m:ctrlPr>
                                <a:rPr lang="pt-PT" sz="2000" i="1" smtClean="0">
                                  <a:latin typeface="Cambria Math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pt-PT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2−</m:t>
                              </m:r>
                              <m:rad>
                                <m:radPr>
                                  <m:degHide m:val="on"/>
                                  <m:ctrlPr>
                                    <a:rPr lang="pt-PT" sz="2000" i="1">
                                      <a:latin typeface="Cambria Math" charset="0"/>
                                      <a:ea typeface="Cambria Math" panose="02040503050406030204" pitchFamily="18" charset="0"/>
                                    </a:rPr>
                                  </m:ctrlPr>
                                </m:radPr>
                                <m:deg/>
                                <m:e>
                                  <m:r>
                                    <a:rPr lang="pt-PT" sz="20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3</m:t>
                                  </m:r>
                                </m:e>
                              </m:rad>
                            </m:e>
                          </m:d>
                        </m:e>
                      </m:rad>
                      <m:r>
                        <a:rPr lang="pt-PT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−2+</m:t>
                      </m:r>
                      <m:rad>
                        <m:radPr>
                          <m:degHide m:val="on"/>
                          <m:ctrlPr>
                            <a:rPr lang="pt-PT" sz="2000" i="1">
                              <a:latin typeface="Cambria Math" charset="0"/>
                              <a:ea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pt-PT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3</m:t>
                          </m:r>
                        </m:e>
                      </m:rad>
                      <m:r>
                        <a:rPr lang="pt-PT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==2+</m:t>
                      </m:r>
                      <m:rad>
                        <m:radPr>
                          <m:degHide m:val="on"/>
                          <m:ctrlPr>
                            <a:rPr lang="pt-PT" sz="2000" i="1">
                              <a:latin typeface="Cambria Math" charset="0"/>
                              <a:ea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pt-PT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3</m:t>
                          </m:r>
                        </m:e>
                      </m:rad>
                      <m:r>
                        <a:rPr lang="pt-PT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−2</m:t>
                      </m:r>
                      <m:r>
                        <a:rPr lang="pt-PT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𝑖</m:t>
                      </m:r>
                      <m:rad>
                        <m:radPr>
                          <m:degHide m:val="on"/>
                          <m:ctrlPr>
                            <a:rPr lang="pt-PT" sz="2000" i="1">
                              <a:latin typeface="Cambria Math" charset="0"/>
                              <a:ea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pt-PT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4−3</m:t>
                          </m:r>
                        </m:e>
                      </m:rad>
                      <m:r>
                        <a:rPr lang="pt-PT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  <m:r>
                        <a:rPr lang="pt-PT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2+</m:t>
                      </m:r>
                      <m:rad>
                        <m:radPr>
                          <m:degHide m:val="on"/>
                          <m:ctrlPr>
                            <a:rPr lang="pt-PT" sz="2000" b="0" i="1" smtClean="0">
                              <a:latin typeface="Cambria Math" charset="0"/>
                              <a:ea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pt-PT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3</m:t>
                          </m:r>
                        </m:e>
                      </m:rad>
                      <m:r>
                        <a:rPr lang="pt-PT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pt-PT" sz="2000" i="1" dirty="0" smtClean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>
                  <a:lnSpc>
                    <a:spcPct val="150000"/>
                  </a:lnSpc>
                </a:pPr>
                <a:r>
                  <a:rPr lang="pt-PT" sz="2000" dirty="0">
                    <a:ea typeface="Cambria Math" panose="02040503050406030204" pitchFamily="18" charset="0"/>
                  </a:rPr>
                  <a:t> </a:t>
                </a:r>
                <a:r>
                  <a:rPr lang="pt-PT" sz="2000" dirty="0" smtClean="0">
                    <a:ea typeface="Cambria Math" panose="02040503050406030204" pitchFamily="18" charset="0"/>
                  </a:rPr>
                  <a:t>       </a:t>
                </a:r>
                <a14:m>
                  <m:oMath xmlns:m="http://schemas.openxmlformats.org/officeDocument/2006/math">
                    <m:r>
                      <a:rPr lang="pt-PT" sz="2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=2</m:t>
                    </m:r>
                    <m:rad>
                      <m:radPr>
                        <m:degHide m:val="on"/>
                        <m:ctrlPr>
                          <a:rPr lang="pt-PT" sz="2000" i="1">
                            <a:latin typeface="Cambria Math" charset="0"/>
                            <a:ea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pt-PT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3</m:t>
                        </m:r>
                      </m:e>
                    </m:rad>
                    <m:r>
                      <a:rPr lang="pt-PT" sz="2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−2</m:t>
                    </m:r>
                    <m:r>
                      <a:rPr lang="pt-PT" sz="2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𝑖</m:t>
                    </m:r>
                  </m:oMath>
                </a14:m>
                <a:endParaRPr lang="pt-PT" sz="2000" i="1" dirty="0" smtClean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</p:txBody>
          </p:sp>
        </mc:Choice>
        <mc:Fallback>
          <p:sp>
            <p:nvSpPr>
              <p:cNvPr id="9" name="Rectângulo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2000" y="360000"/>
                <a:ext cx="6048232" cy="5706947"/>
              </a:xfrm>
              <a:prstGeom prst="rect">
                <a:avLst/>
              </a:prstGeom>
              <a:blipFill rotWithShape="0">
                <a:blip r:embed="rId3"/>
                <a:stretch>
                  <a:fillRect l="-1007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Retângulo 5"/>
          <p:cNvSpPr/>
          <p:nvPr/>
        </p:nvSpPr>
        <p:spPr>
          <a:xfrm>
            <a:off x="7200000" y="5580000"/>
            <a:ext cx="127951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sz="2000" u="sng" dirty="0" smtClean="0">
                <a:solidFill>
                  <a:schemeClr val="accent1">
                    <a:lumMod val="75000"/>
                  </a:schemeClr>
                </a:solidFill>
                <a:latin typeface="Cambria Math" charset="0"/>
                <a:hlinkClick r:id="rId4" action="ppaction://hlinksldjump"/>
              </a:rPr>
              <a:t>Continuar</a:t>
            </a:r>
            <a:endParaRPr lang="pt-PT" sz="2000" dirty="0"/>
          </a:p>
        </p:txBody>
      </p:sp>
    </p:spTree>
    <p:extLst>
      <p:ext uri="{BB962C8B-B14F-4D97-AF65-F5344CB8AC3E}">
        <p14:creationId xmlns:p14="http://schemas.microsoft.com/office/powerpoint/2010/main" val="27137688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9" name="Rectângulo 8"/>
              <p:cNvSpPr/>
              <p:nvPr/>
            </p:nvSpPr>
            <p:spPr>
              <a:xfrm>
                <a:off x="612000" y="360000"/>
                <a:ext cx="6588000" cy="613308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pt-PT" sz="2000" b="1" u="sng" dirty="0" smtClean="0">
                    <a:solidFill>
                      <a:schemeClr val="accent1">
                        <a:lumMod val="75000"/>
                      </a:schemeClr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</a:rPr>
                  <a:t>Resolução</a:t>
                </a:r>
                <a:endParaRPr lang="pt-PT" sz="2000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endParaRPr lang="pt-PT" sz="2000" dirty="0" smtClean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endParaRPr lang="pt-PT" dirty="0" smtClean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>
                  <a:spcBef>
                    <a:spcPts val="600"/>
                  </a:spcBef>
                </a:pPr>
                <a:r>
                  <a:rPr lang="pt-PT" sz="2000" b="1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2.</a:t>
                </a:r>
                <a:r>
                  <a:rPr lang="pt-PT" sz="20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Escrevamos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pt-PT" sz="2000" i="1">
                            <a:latin typeface="Cambria Math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pt-PT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𝑧</m:t>
                        </m:r>
                      </m:e>
                      <m:sup>
                        <m:r>
                          <a:rPr lang="pt-PT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pt-PT" sz="2000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na forma trigonométrica:</a:t>
                </a:r>
              </a:p>
              <a:p>
                <a:pPr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|"/>
                          <m:endChr m:val="|"/>
                          <m:ctrlPr>
                            <a:rPr lang="pt-PT" sz="2000" b="0" i="1" smtClean="0">
                              <a:latin typeface="Cambria Math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pt-PT" sz="2000" i="1">
                                  <a:latin typeface="Cambria Math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pt-PT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𝑧</m:t>
                              </m:r>
                            </m:e>
                            <m:sup>
                              <m:r>
                                <a:rPr lang="pt-PT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e>
                      </m:d>
                      <m:r>
                        <a:rPr lang="pt-PT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lang="pt-PT" sz="2000" b="0" i="1" smtClean="0">
                              <a:latin typeface="Cambria Math" charset="0"/>
                              <a:ea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sSup>
                            <m:sSupPr>
                              <m:ctrlPr>
                                <a:rPr lang="pt-PT" sz="2000" b="0" i="1" smtClean="0">
                                  <a:latin typeface="Cambria Math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pt-PT" sz="2000" b="0" i="1" smtClean="0">
                                      <a:latin typeface="Cambria Math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pt-PT" sz="20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2</m:t>
                                  </m:r>
                                  <m:rad>
                                    <m:radPr>
                                      <m:degHide m:val="on"/>
                                      <m:ctrlPr>
                                        <a:rPr lang="pt-PT" sz="2000" b="0" i="1" smtClean="0">
                                          <a:latin typeface="Cambria Math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radPr>
                                    <m:deg/>
                                    <m:e>
                                      <m:r>
                                        <a:rPr lang="pt-PT" sz="20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3</m:t>
                                      </m:r>
                                    </m:e>
                                  </m:rad>
                                </m:e>
                              </m:d>
                            </m:e>
                            <m:sup>
                              <m:r>
                                <a:rPr lang="pt-PT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pt-PT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sSup>
                            <m:sSupPr>
                              <m:ctrlPr>
                                <a:rPr lang="pt-PT" sz="2000" b="0" i="1" smtClean="0">
                                  <a:latin typeface="Cambria Math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pt-PT" sz="2000" b="0" i="1" smtClean="0">
                                      <a:latin typeface="Cambria Math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pt-PT" sz="20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−2</m:t>
                                  </m:r>
                                </m:e>
                              </m:d>
                            </m:e>
                            <m:sup>
                              <m:r>
                                <a:rPr lang="pt-PT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e>
                      </m:rad>
                      <m:r>
                        <a:rPr lang="pt-PT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lang="pt-PT" sz="2000" i="1">
                              <a:latin typeface="Cambria Math" charset="0"/>
                              <a:ea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pt-PT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12+4</m:t>
                          </m:r>
                        </m:e>
                      </m:rad>
                      <m:r>
                        <a:rPr lang="pt-PT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lang="pt-PT" sz="2000" i="1">
                              <a:latin typeface="Cambria Math" charset="0"/>
                              <a:ea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pt-PT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  <m:r>
                            <a:rPr lang="pt-PT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6</m:t>
                          </m:r>
                        </m:e>
                      </m:rad>
                      <m:r>
                        <a:rPr lang="pt-PT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pt-PT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4</m:t>
                      </m:r>
                    </m:oMath>
                  </m:oMathPara>
                </a14:m>
                <a:endParaRPr lang="pt-PT" sz="2000" i="1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>
                  <a:lnSpc>
                    <a:spcPct val="150000"/>
                  </a:lnSpc>
                </a:pPr>
                <a:r>
                  <a:rPr lang="pt-PT" sz="2000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O afixo de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pt-PT" sz="2000" i="1">
                            <a:latin typeface="Cambria Math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pt-PT" sz="2000" i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z</m:t>
                        </m:r>
                      </m:e>
                      <m:sup>
                        <m:r>
                          <a:rPr lang="pt-PT" sz="2000" i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pt-PT" sz="2000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pertence ao 4.º quadrante e é tal que, sendo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pt-PT" sz="200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θ</m:t>
                    </m:r>
                  </m:oMath>
                </a14:m>
                <a:r>
                  <a:rPr lang="pt-PT" sz="2000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um argumento, se tem:</a:t>
                </a:r>
              </a:p>
              <a:p>
                <a:pPr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pt-PT" sz="2000" b="0" i="1" smtClean="0">
                              <a:latin typeface="Cambria Math" charset="0"/>
                              <a:ea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pt-PT" sz="2000" b="0" i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tan</m:t>
                          </m:r>
                        </m:fName>
                        <m:e>
                          <m:r>
                            <a:rPr lang="pt-PT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𝜃</m:t>
                          </m:r>
                        </m:e>
                      </m:func>
                      <m:r>
                        <a:rPr lang="pt-PT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pt-PT" sz="2000" b="0" i="1" smtClean="0">
                              <a:latin typeface="Cambria Math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t-PT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−2</m:t>
                          </m:r>
                        </m:num>
                        <m:den>
                          <m:r>
                            <a:rPr lang="pt-PT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  <m:rad>
                            <m:radPr>
                              <m:degHide m:val="on"/>
                              <m:ctrlPr>
                                <a:rPr lang="pt-PT" sz="2000" b="0" i="1" smtClean="0">
                                  <a:latin typeface="Cambria Math" charset="0"/>
                                  <a:ea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pt-PT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3</m:t>
                              </m:r>
                            </m:e>
                          </m:rad>
                        </m:den>
                      </m:f>
                      <m:r>
                        <a:rPr lang="pt-PT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=−</m:t>
                      </m:r>
                      <m:f>
                        <m:fPr>
                          <m:ctrlPr>
                            <a:rPr lang="pt-PT" sz="2000" b="0" i="1" smtClean="0">
                              <a:latin typeface="Cambria Math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ad>
                            <m:radPr>
                              <m:degHide m:val="on"/>
                              <m:ctrlPr>
                                <a:rPr lang="pt-PT" sz="2000" b="0" i="1" smtClean="0">
                                  <a:latin typeface="Cambria Math" charset="0"/>
                                  <a:ea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pt-PT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3</m:t>
                              </m:r>
                            </m:e>
                          </m:rad>
                        </m:num>
                        <m:den>
                          <m:r>
                            <a:rPr lang="pt-PT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3</m:t>
                          </m:r>
                        </m:den>
                      </m:f>
                    </m:oMath>
                  </m:oMathPara>
                </a14:m>
                <a:endParaRPr lang="pt-PT" sz="2000" dirty="0" smtClean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>
                  <a:spcBef>
                    <a:spcPts val="600"/>
                  </a:spcBef>
                  <a:spcAft>
                    <a:spcPts val="600"/>
                  </a:spcAft>
                </a:pPr>
                <a:r>
                  <a:rPr lang="pt-PT" sz="2000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Logo, </a:t>
                </a:r>
                <a14:m>
                  <m:oMath xmlns:m="http://schemas.openxmlformats.org/officeDocument/2006/math">
                    <m:r>
                      <a:rPr lang="pt-PT" sz="20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𝜃</m:t>
                    </m:r>
                    <m:r>
                      <a:rPr lang="pt-PT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=−</m:t>
                    </m:r>
                    <m:f>
                      <m:fPr>
                        <m:ctrlPr>
                          <a:rPr lang="pt-PT" sz="2000" b="0" i="1" smtClean="0">
                            <a:latin typeface="Cambria Math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pt-PT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𝜋</m:t>
                        </m:r>
                      </m:num>
                      <m:den>
                        <m:r>
                          <a:rPr lang="pt-PT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6</m:t>
                        </m:r>
                      </m:den>
                    </m:f>
                  </m:oMath>
                </a14:m>
                <a:r>
                  <a:rPr lang="pt-PT" sz="2000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e, portanto:</a:t>
                </a:r>
              </a:p>
              <a:p>
                <a:pPr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pt-PT" sz="2000" i="1">
                              <a:latin typeface="Cambria Math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pt-PT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𝑧</m:t>
                          </m:r>
                        </m:e>
                        <m:sup>
                          <m:r>
                            <a:rPr lang="pt-PT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pt-PT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=4</m:t>
                      </m:r>
                      <m:sSup>
                        <m:sSupPr>
                          <m:ctrlPr>
                            <a:rPr lang="pt-PT" sz="2000" b="0" i="1" smtClean="0">
                              <a:latin typeface="Cambria Math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pt-PT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pt-PT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</m:t>
                          </m:r>
                          <m:r>
                            <a:rPr lang="pt-PT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𝑖</m:t>
                          </m:r>
                          <m:f>
                            <m:fPr>
                              <m:ctrlPr>
                                <a:rPr lang="pt-PT" sz="2000" b="0" i="1" smtClean="0">
                                  <a:latin typeface="Cambria Math" charset="0"/>
                                  <a:ea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pt-PT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𝜋</m:t>
                              </m:r>
                            </m:num>
                            <m:den>
                              <m:r>
                                <a:rPr lang="pt-PT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6</m:t>
                              </m:r>
                            </m:den>
                          </m:f>
                        </m:sup>
                      </m:sSup>
                      <m:r>
                        <a:rPr lang="pt-PT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.</m:t>
                      </m:r>
                    </m:oMath>
                  </m:oMathPara>
                </a14:m>
                <a:endParaRPr lang="pt-PT" sz="2000" b="0" dirty="0" smtClean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>
                  <a:lnSpc>
                    <a:spcPct val="150000"/>
                  </a:lnSpc>
                </a:pPr>
                <a:r>
                  <a:rPr lang="pt-PT" sz="2000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Portanto, </a:t>
                </a:r>
                <a14:m>
                  <m:oMath xmlns:m="http://schemas.openxmlformats.org/officeDocument/2006/math">
                    <m:r>
                      <a:rPr lang="pt-PT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𝑧</m:t>
                    </m:r>
                  </m:oMath>
                </a14:m>
                <a:r>
                  <a:rPr lang="pt-PT" sz="2000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é uma das duas raízes quadradas de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pt-PT" sz="2000" i="1">
                            <a:latin typeface="Cambria Math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pt-PT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𝑧</m:t>
                        </m:r>
                      </m:e>
                      <m:sup>
                        <m:r>
                          <a:rPr lang="pt-PT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pt-PT" sz="2000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.</a:t>
                </a:r>
              </a:p>
            </p:txBody>
          </p:sp>
        </mc:Choice>
        <mc:Fallback xmlns="">
          <p:sp>
            <p:nvSpPr>
              <p:cNvPr id="9" name="Rectângulo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2000" y="360000"/>
                <a:ext cx="6588000" cy="6133089"/>
              </a:xfrm>
              <a:prstGeom prst="rect">
                <a:avLst/>
              </a:prstGeom>
              <a:blipFill rotWithShape="0">
                <a:blip r:embed="rId3"/>
                <a:stretch>
                  <a:fillRect l="-92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Retângulo 5"/>
          <p:cNvSpPr/>
          <p:nvPr/>
        </p:nvSpPr>
        <p:spPr>
          <a:xfrm>
            <a:off x="7200000" y="5580000"/>
            <a:ext cx="127951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sz="2000" u="sng" dirty="0" smtClean="0">
                <a:solidFill>
                  <a:schemeClr val="accent1">
                    <a:lumMod val="75000"/>
                  </a:schemeClr>
                </a:solidFill>
                <a:latin typeface="Cambria Math" charset="0"/>
                <a:hlinkClick r:id="rId4" action="ppaction://hlinksldjump"/>
              </a:rPr>
              <a:t>Continuar</a:t>
            </a:r>
            <a:endParaRPr lang="pt-PT" sz="2000" dirty="0"/>
          </a:p>
        </p:txBody>
      </p:sp>
    </p:spTree>
    <p:extLst>
      <p:ext uri="{BB962C8B-B14F-4D97-AF65-F5344CB8AC3E}">
        <p14:creationId xmlns:p14="http://schemas.microsoft.com/office/powerpoint/2010/main" val="16825313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9" name="Rectângulo 8"/>
              <p:cNvSpPr/>
              <p:nvPr/>
            </p:nvSpPr>
            <p:spPr>
              <a:xfrm>
                <a:off x="612000" y="360000"/>
                <a:ext cx="6552288" cy="515134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50000"/>
                  </a:lnSpc>
                </a:pPr>
                <a:r>
                  <a:rPr lang="pt-PT" sz="2000" b="1" u="sng" dirty="0">
                    <a:solidFill>
                      <a:schemeClr val="accent1">
                        <a:lumMod val="75000"/>
                      </a:schemeClr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</a:rPr>
                  <a:t>Resolução</a:t>
                </a:r>
                <a:endParaRPr lang="pt-PT" sz="2000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 algn="just">
                  <a:lnSpc>
                    <a:spcPct val="150000"/>
                  </a:lnSpc>
                  <a:spcAft>
                    <a:spcPts val="800"/>
                  </a:spcAft>
                </a:pPr>
                <a:endParaRPr lang="pt-PT" sz="2000" dirty="0" smtClean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 algn="just">
                  <a:lnSpc>
                    <a:spcPct val="150000"/>
                  </a:lnSpc>
                </a:pPr>
                <a:r>
                  <a:rPr lang="pt-PT" sz="2000" b="1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2.</a:t>
                </a:r>
                <a:r>
                  <a:rPr lang="pt-PT" sz="2000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As raízes quadradas de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pt-PT" sz="2000" i="1">
                            <a:latin typeface="Cambria Math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pt-PT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𝑧</m:t>
                        </m:r>
                      </m:e>
                      <m:sup>
                        <m:r>
                          <a:rPr lang="pt-PT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pt-PT" sz="2000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são dadas por:</a:t>
                </a:r>
              </a:p>
              <a:p>
                <a:pPr algn="just"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pt-PT" sz="2000" i="1" smtClean="0">
                              <a:latin typeface="Cambria Math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pt-PT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𝑧</m:t>
                          </m:r>
                        </m:e>
                        <m:sub>
                          <m:r>
                            <a:rPr lang="pt-PT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𝑘</m:t>
                          </m:r>
                        </m:sub>
                      </m:sSub>
                      <m:r>
                        <a:rPr lang="pt-PT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lang="pt-PT" sz="2000" i="1" smtClean="0">
                              <a:latin typeface="Cambria Math" charset="0"/>
                              <a:ea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pt-PT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4</m:t>
                          </m:r>
                        </m:e>
                      </m:rad>
                      <m:sSup>
                        <m:sSupPr>
                          <m:ctrlPr>
                            <a:rPr lang="pt-PT" sz="2000" i="1" smtClean="0">
                              <a:latin typeface="Cambria Math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pt-PT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pt-PT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𝑖</m:t>
                          </m:r>
                          <m:d>
                            <m:dPr>
                              <m:ctrlPr>
                                <a:rPr lang="pt-PT" sz="2000" i="1" smtClean="0">
                                  <a:latin typeface="Cambria Math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pt-PT" sz="2000" i="1" smtClean="0">
                                      <a:latin typeface="Cambria Math" charset="0"/>
                                      <a:ea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pt-PT" sz="20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−</m:t>
                                  </m:r>
                                  <m:f>
                                    <m:fPr>
                                      <m:ctrlPr>
                                        <a:rPr lang="pt-PT" sz="2000" i="1">
                                          <a:latin typeface="Cambria Math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pt-PT" sz="20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𝜋</m:t>
                                      </m:r>
                                    </m:num>
                                    <m:den>
                                      <m:r>
                                        <a:rPr lang="pt-PT" sz="20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6</m:t>
                                      </m:r>
                                    </m:den>
                                  </m:f>
                                  <m:r>
                                    <a:rPr lang="pt-PT" sz="20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+2</m:t>
                                  </m:r>
                                  <m:r>
                                    <a:rPr lang="pt-PT" sz="20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𝑘</m:t>
                                  </m:r>
                                  <m:r>
                                    <a:rPr lang="pt-PT" sz="20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𝜋</m:t>
                                  </m:r>
                                </m:num>
                                <m:den>
                                  <m:r>
                                    <a:rPr lang="pt-PT" sz="20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2</m:t>
                                  </m:r>
                                </m:den>
                              </m:f>
                            </m:e>
                          </m:d>
                        </m:sup>
                      </m:sSup>
                      <m:r>
                        <a:rPr lang="pt-PT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, </m:t>
                      </m:r>
                      <m:r>
                        <a:rPr lang="pt-PT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𝑘</m:t>
                      </m:r>
                      <m:r>
                        <a:rPr lang="pt-PT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∈</m:t>
                      </m:r>
                      <m:d>
                        <m:dPr>
                          <m:begChr m:val="{"/>
                          <m:endChr m:val="}"/>
                          <m:ctrlPr>
                            <a:rPr lang="pt-PT" sz="2000" b="0" i="1" smtClean="0">
                              <a:latin typeface="Cambria Math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pt-PT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0, 1</m:t>
                          </m:r>
                        </m:e>
                      </m:d>
                    </m:oMath>
                  </m:oMathPara>
                </a14:m>
                <a:endParaRPr lang="pt-PT" sz="2000" dirty="0" smtClean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 algn="just">
                  <a:lnSpc>
                    <a:spcPct val="150000"/>
                  </a:lnSpc>
                </a:pPr>
                <a:r>
                  <a:rPr lang="pt-PT" sz="2000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Logo:</a:t>
                </a:r>
              </a:p>
              <a:p>
                <a:pPr algn="ctr">
                  <a:lnSpc>
                    <a:spcPct val="150000"/>
                  </a:lnSpc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pt-PT" sz="2000" i="1">
                            <a:latin typeface="Cambria Math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pt-PT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𝑧</m:t>
                        </m:r>
                      </m:e>
                      <m:sub>
                        <m:r>
                          <a:rPr lang="pt-PT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pt-PT" sz="2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r>
                      <a:rPr lang="pt-PT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2</m:t>
                    </m:r>
                    <m:sSup>
                      <m:sSupPr>
                        <m:ctrlPr>
                          <a:rPr lang="pt-PT" sz="2000" i="1">
                            <a:latin typeface="Cambria Math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pt-PT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𝑒</m:t>
                        </m:r>
                      </m:e>
                      <m:sup>
                        <m:r>
                          <a:rPr lang="pt-PT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−</m:t>
                        </m:r>
                        <m:r>
                          <a:rPr lang="pt-PT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𝑖</m:t>
                        </m:r>
                        <m:f>
                          <m:fPr>
                            <m:ctrlPr>
                              <a:rPr lang="pt-PT" sz="2000" i="1">
                                <a:latin typeface="Cambria Math" charset="0"/>
                                <a:ea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pt-PT" sz="20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𝜋</m:t>
                            </m:r>
                          </m:num>
                          <m:den>
                            <m:r>
                              <a:rPr lang="pt-PT" sz="20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12</m:t>
                            </m:r>
                          </m:den>
                        </m:f>
                      </m:sup>
                    </m:sSup>
                  </m:oMath>
                </a14:m>
                <a:r>
                  <a:rPr lang="pt-PT" sz="2000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pt-PT" sz="2000" i="1">
                            <a:latin typeface="Cambria Math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pt-PT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𝑧</m:t>
                        </m:r>
                      </m:e>
                      <m:sub>
                        <m:r>
                          <a:rPr lang="pt-PT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pt-PT" sz="2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r>
                      <a:rPr lang="pt-PT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2</m:t>
                    </m:r>
                    <m:sSup>
                      <m:sSupPr>
                        <m:ctrlPr>
                          <a:rPr lang="pt-PT" sz="2000" i="1">
                            <a:latin typeface="Cambria Math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pt-PT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𝑒</m:t>
                        </m:r>
                      </m:e>
                      <m:sup>
                        <m:r>
                          <a:rPr lang="pt-PT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𝑖</m:t>
                        </m:r>
                        <m:d>
                          <m:dPr>
                            <m:ctrlPr>
                              <a:rPr lang="pt-PT" sz="2000" i="1">
                                <a:latin typeface="Cambria Math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pt-PT" sz="2000" i="1">
                                    <a:latin typeface="Cambria Math" charset="0"/>
                                    <a:ea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pt-PT" sz="20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−</m:t>
                                </m:r>
                                <m:f>
                                  <m:fPr>
                                    <m:ctrlPr>
                                      <a:rPr lang="pt-PT" sz="2000" i="1">
                                        <a:latin typeface="Cambria Math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pt-PT" sz="20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𝜋</m:t>
                                    </m:r>
                                  </m:num>
                                  <m:den>
                                    <m:r>
                                      <a:rPr lang="pt-PT" sz="20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6</m:t>
                                    </m:r>
                                  </m:den>
                                </m:f>
                                <m:r>
                                  <a:rPr lang="pt-PT" sz="20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+2</m:t>
                                </m:r>
                                <m:r>
                                  <a:rPr lang="pt-PT" sz="20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𝜋</m:t>
                                </m:r>
                              </m:num>
                              <m:den>
                                <m:r>
                                  <a:rPr lang="pt-PT" sz="20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2</m:t>
                                </m:r>
                              </m:den>
                            </m:f>
                          </m:e>
                        </m:d>
                      </m:sup>
                    </m:sSup>
                    <m:r>
                      <a:rPr lang="pt-PT" sz="2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=2</m:t>
                    </m:r>
                    <m:sSup>
                      <m:sSupPr>
                        <m:ctrlPr>
                          <a:rPr lang="pt-PT" sz="2000" i="1">
                            <a:latin typeface="Cambria Math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pt-PT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𝑒</m:t>
                        </m:r>
                      </m:e>
                      <m:sup>
                        <m:r>
                          <a:rPr lang="pt-PT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𝑖</m:t>
                        </m:r>
                        <m:f>
                          <m:fPr>
                            <m:ctrlPr>
                              <a:rPr lang="pt-PT" sz="2000" i="1">
                                <a:latin typeface="Cambria Math" charset="0"/>
                                <a:ea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pt-PT" sz="20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11</m:t>
                            </m:r>
                            <m:r>
                              <a:rPr lang="pt-PT" sz="20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𝜋</m:t>
                            </m:r>
                          </m:num>
                          <m:den>
                            <m:r>
                              <a:rPr lang="pt-PT" sz="20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12</m:t>
                            </m:r>
                          </m:den>
                        </m:f>
                      </m:sup>
                    </m:sSup>
                  </m:oMath>
                </a14:m>
                <a:r>
                  <a:rPr lang="pt-PT" sz="2000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.</a:t>
                </a:r>
              </a:p>
              <a:p>
                <a:pPr>
                  <a:lnSpc>
                    <a:spcPct val="150000"/>
                  </a:lnSpc>
                </a:pPr>
                <a:r>
                  <a:rPr lang="pt-PT" sz="2000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Como o afixo de </a:t>
                </a:r>
                <a14:m>
                  <m:oMath xmlns:m="http://schemas.openxmlformats.org/officeDocument/2006/math">
                    <m:r>
                      <a:rPr lang="pt-PT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𝑧</m:t>
                    </m:r>
                  </m:oMath>
                </a14:m>
                <a:r>
                  <a:rPr lang="pt-PT" sz="2000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pertence 4.º quadrante, conclui-se que:</a:t>
                </a:r>
              </a:p>
              <a:p>
                <a:pPr algn="just"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𝑧</m:t>
                      </m:r>
                      <m:r>
                        <a:rPr lang="pt-PT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lang="pt-PT" sz="2000" i="1">
                              <a:latin typeface="Cambria Math" charset="0"/>
                              <a:ea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pt-PT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2+</m:t>
                          </m:r>
                          <m:rad>
                            <m:radPr>
                              <m:degHide m:val="on"/>
                              <m:ctrlPr>
                                <a:rPr lang="pt-PT" sz="2000" i="1">
                                  <a:latin typeface="Cambria Math" charset="0"/>
                                  <a:ea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pt-PT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3</m:t>
                              </m:r>
                            </m:e>
                          </m:rad>
                        </m:e>
                      </m:rad>
                      <m:r>
                        <a:rPr lang="pt-PT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  <m:r>
                        <a:rPr lang="pt-PT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𝑖</m:t>
                      </m:r>
                      <m:rad>
                        <m:radPr>
                          <m:degHide m:val="on"/>
                          <m:ctrlPr>
                            <a:rPr lang="pt-PT" sz="2000" i="1">
                              <a:latin typeface="Cambria Math" charset="0"/>
                              <a:ea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pt-PT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2−</m:t>
                          </m:r>
                          <m:rad>
                            <m:radPr>
                              <m:degHide m:val="on"/>
                              <m:ctrlPr>
                                <a:rPr lang="pt-PT" sz="2000" i="1">
                                  <a:latin typeface="Cambria Math" charset="0"/>
                                  <a:ea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pt-PT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3</m:t>
                              </m:r>
                            </m:e>
                          </m:rad>
                        </m:e>
                      </m:rad>
                      <m:r>
                        <a:rPr lang="pt-PT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pt-PT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2</m:t>
                      </m:r>
                      <m:sSup>
                        <m:sSupPr>
                          <m:ctrlPr>
                            <a:rPr lang="pt-PT" sz="2000" i="1">
                              <a:latin typeface="Cambria Math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pt-PT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pt-PT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</m:t>
                          </m:r>
                          <m:r>
                            <a:rPr lang="pt-PT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𝑖</m:t>
                          </m:r>
                          <m:f>
                            <m:fPr>
                              <m:ctrlPr>
                                <a:rPr lang="pt-PT" sz="2000" i="1">
                                  <a:latin typeface="Cambria Math" charset="0"/>
                                  <a:ea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pt-PT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𝜋</m:t>
                              </m:r>
                            </m:num>
                            <m:den>
                              <m:r>
                                <a:rPr lang="pt-PT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12</m:t>
                              </m:r>
                            </m:den>
                          </m:f>
                        </m:sup>
                      </m:sSup>
                    </m:oMath>
                  </m:oMathPara>
                </a14:m>
                <a:endParaRPr lang="pt-PT" sz="2000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9" name="Rectângulo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2000" y="360000"/>
                <a:ext cx="6552288" cy="5151347"/>
              </a:xfrm>
              <a:prstGeom prst="rect">
                <a:avLst/>
              </a:prstGeom>
              <a:blipFill rotWithShape="0">
                <a:blip r:embed="rId3"/>
                <a:stretch>
                  <a:fillRect l="-93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8558270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72200" y="1700808"/>
            <a:ext cx="2653828" cy="2552218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12000" y="360000"/>
            <a:ext cx="8280000" cy="1143000"/>
          </a:xfrm>
        </p:spPr>
        <p:txBody>
          <a:bodyPr>
            <a:normAutofit/>
          </a:bodyPr>
          <a:lstStyle/>
          <a:p>
            <a:r>
              <a:rPr lang="pt-PT" sz="3200" b="1" dirty="0">
                <a:latin typeface="Cambria"/>
                <a:cs typeface="Cambria"/>
              </a:rPr>
              <a:t>Questão 3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ângulo 5"/>
              <p:cNvSpPr/>
              <p:nvPr/>
            </p:nvSpPr>
            <p:spPr>
              <a:xfrm>
                <a:off x="612000" y="1548000"/>
                <a:ext cx="6192248" cy="2211888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pt-PT" sz="2000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Considere </a:t>
                </a:r>
                <a:r>
                  <a:rPr lang="pt-PT" sz="20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o hexágono </a:t>
                </a:r>
                <a:r>
                  <a:rPr lang="pt-PT" sz="2000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regular </a:t>
                </a:r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pt-PT" sz="2000" i="1" smtClean="0">
                            <a:latin typeface="Cambria Math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pt-PT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𝐴𝐵𝐶𝐷𝐸𝐹</m:t>
                        </m:r>
                      </m:e>
                    </m:d>
                  </m:oMath>
                </a14:m>
                <a:r>
                  <a:rPr lang="pt-PT" sz="2000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, </a:t>
                </a:r>
                <a:r>
                  <a:rPr lang="pt-PT" sz="20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cujo centro </a:t>
                </a:r>
                <a:endParaRPr lang="pt-PT" sz="2000" dirty="0" smtClean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>
                  <a:lnSpc>
                    <a:spcPct val="150000"/>
                  </a:lnSpc>
                </a:pPr>
                <a:r>
                  <a:rPr lang="pt-PT" sz="2000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é </a:t>
                </a:r>
                <a:r>
                  <a:rPr lang="pt-PT" sz="20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a </a:t>
                </a:r>
                <a:r>
                  <a:rPr lang="pt-PT" sz="2000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origem </a:t>
                </a:r>
                <a14:m>
                  <m:oMath xmlns:m="http://schemas.openxmlformats.org/officeDocument/2006/math">
                    <m:r>
                      <a:rPr lang="pt-PT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𝑂</m:t>
                    </m:r>
                  </m:oMath>
                </a14:m>
                <a:r>
                  <a:rPr lang="pt-PT" sz="2000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</a:t>
                </a:r>
                <a:r>
                  <a:rPr lang="pt-PT" sz="20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do referencial ortonormado representado. </a:t>
                </a:r>
                <a:endParaRPr lang="pt-PT" sz="2000" dirty="0" smtClean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>
                  <a:lnSpc>
                    <a:spcPct val="150000"/>
                  </a:lnSpc>
                </a:pPr>
                <a:r>
                  <a:rPr lang="pt-PT" sz="2000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Sabe-se </a:t>
                </a:r>
                <a:r>
                  <a:rPr lang="pt-PT" sz="20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que o </a:t>
                </a:r>
                <a:r>
                  <a:rPr lang="pt-PT" sz="2000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ponto </a:t>
                </a:r>
                <a14:m>
                  <m:oMath xmlns:m="http://schemas.openxmlformats.org/officeDocument/2006/math">
                    <m:r>
                      <a:rPr lang="pt-PT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𝐶</m:t>
                    </m:r>
                  </m:oMath>
                </a14:m>
                <a:r>
                  <a:rPr lang="pt-PT" sz="2000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</a:t>
                </a:r>
                <a:r>
                  <a:rPr lang="pt-PT" sz="20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é o afixo do número </a:t>
                </a:r>
                <a:r>
                  <a:rPr lang="pt-PT" sz="2000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complexo</a:t>
                </a:r>
              </a:p>
              <a:p>
                <a:pPr algn="ctr">
                  <a:lnSpc>
                    <a:spcPct val="150000"/>
                  </a:lnSpc>
                </a:pPr>
                <a:r>
                  <a:rPr lang="pt-PT" sz="2000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pt-PT" sz="2000" i="1" smtClean="0">
                            <a:latin typeface="Cambria Math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pt-PT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𝑧</m:t>
                        </m:r>
                      </m:e>
                      <m:sub>
                        <m:r>
                          <a:rPr lang="pt-PT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pt-PT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=−3</m:t>
                    </m:r>
                    <m:f>
                      <m:fPr>
                        <m:ctrlPr>
                          <a:rPr lang="pt-PT" sz="2000" b="0" i="1" smtClean="0">
                            <a:latin typeface="Cambria Math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ad>
                          <m:radPr>
                            <m:degHide m:val="on"/>
                            <m:ctrlPr>
                              <a:rPr lang="pt-PT" sz="2000" b="0" i="1" smtClean="0">
                                <a:latin typeface="Cambria Math" charset="0"/>
                                <a:ea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pt-PT" sz="20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3</m:t>
                            </m:r>
                          </m:e>
                        </m:rad>
                      </m:num>
                      <m:den>
                        <m:r>
                          <a:rPr lang="pt-PT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den>
                    </m:f>
                    <m:r>
                      <a:rPr lang="pt-PT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  <m:r>
                      <a:rPr lang="pt-PT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𝑖</m:t>
                    </m:r>
                    <m:f>
                      <m:fPr>
                        <m:ctrlPr>
                          <a:rPr lang="pt-PT" sz="2000" b="0" i="1" smtClean="0">
                            <a:latin typeface="Cambria Math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pt-PT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3</m:t>
                        </m:r>
                      </m:num>
                      <m:den>
                        <m:r>
                          <a:rPr lang="pt-PT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den>
                    </m:f>
                  </m:oMath>
                </a14:m>
                <a:r>
                  <a:rPr lang="pt-PT" sz="2000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. </a:t>
                </a:r>
              </a:p>
            </p:txBody>
          </p:sp>
        </mc:Choice>
        <mc:Fallback xmlns="">
          <p:sp>
            <p:nvSpPr>
              <p:cNvPr id="6" name="Rectângulo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2000" y="1548000"/>
                <a:ext cx="6192248" cy="2211888"/>
              </a:xfrm>
              <a:prstGeom prst="rect">
                <a:avLst/>
              </a:prstGeom>
              <a:blipFill rotWithShape="0">
                <a:blip r:embed="rId5"/>
                <a:stretch>
                  <a:fillRect l="-984" r="-147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Retângulo 12"/>
          <p:cNvSpPr/>
          <p:nvPr/>
        </p:nvSpPr>
        <p:spPr>
          <a:xfrm>
            <a:off x="1835696" y="4613066"/>
            <a:ext cx="129573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sz="2000" u="sng" dirty="0">
                <a:solidFill>
                  <a:schemeClr val="accent1">
                    <a:lumMod val="75000"/>
                  </a:schemeClr>
                </a:solidFill>
                <a:latin typeface="Cambria Math" charset="0"/>
                <a:hlinkClick r:id="rId6" action="ppaction://hlinksldjump"/>
              </a:rPr>
              <a:t>Resolução</a:t>
            </a:r>
            <a:endParaRPr lang="pt-PT" sz="2000" dirty="0"/>
          </a:p>
        </p:txBody>
      </p:sp>
      <p:sp>
        <p:nvSpPr>
          <p:cNvPr id="9" name="Retângulo 12"/>
          <p:cNvSpPr/>
          <p:nvPr/>
        </p:nvSpPr>
        <p:spPr>
          <a:xfrm>
            <a:off x="6365699" y="5517232"/>
            <a:ext cx="129573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sz="2000" u="sng" dirty="0">
                <a:solidFill>
                  <a:schemeClr val="accent1">
                    <a:lumMod val="75000"/>
                  </a:schemeClr>
                </a:solidFill>
                <a:latin typeface="Cambria Math" charset="0"/>
                <a:hlinkClick r:id="rId7" action="ppaction://hlinksldjump"/>
              </a:rPr>
              <a:t>Resolução</a:t>
            </a:r>
            <a:endParaRPr lang="pt-PT" sz="2000" dirty="0"/>
          </a:p>
        </p:txBody>
      </p:sp>
      <p:sp>
        <p:nvSpPr>
          <p:cNvPr id="13" name="Rectangle 11"/>
          <p:cNvSpPr/>
          <p:nvPr/>
        </p:nvSpPr>
        <p:spPr>
          <a:xfrm>
            <a:off x="612000" y="4077072"/>
            <a:ext cx="7153820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pt-PT" sz="2000" b="1" dirty="0">
                <a:latin typeface="Cambria Math" panose="02040503050406030204" pitchFamily="18" charset="0"/>
                <a:ea typeface="Cambria Math" panose="02040503050406030204" pitchFamily="18" charset="0"/>
              </a:rPr>
              <a:t>3.1</a:t>
            </a:r>
            <a:r>
              <a:rPr lang="pt-PT" sz="2000" dirty="0">
                <a:latin typeface="Cambria Math" panose="02040503050406030204" pitchFamily="18" charset="0"/>
                <a:ea typeface="Cambria Math" panose="02040503050406030204" pitchFamily="18" charset="0"/>
              </a:rPr>
              <a:t> Determine as coordenadas dos restantes vértices do hexágono. </a:t>
            </a:r>
          </a:p>
          <a:p>
            <a:pPr algn="just">
              <a:lnSpc>
                <a:spcPct val="150000"/>
              </a:lnSpc>
            </a:pPr>
            <a:r>
              <a:rPr lang="pt-PT" sz="2000" b="1" dirty="0">
                <a:latin typeface="Cambria Math" panose="02040503050406030204" pitchFamily="18" charset="0"/>
                <a:ea typeface="Cambria Math" panose="02040503050406030204" pitchFamily="18" charset="0"/>
              </a:rPr>
              <a:t>3.2</a:t>
            </a:r>
            <a:r>
              <a:rPr lang="pt-PT" sz="2000" dirty="0">
                <a:latin typeface="Cambria Math" panose="02040503050406030204" pitchFamily="18" charset="0"/>
                <a:ea typeface="Cambria Math" panose="02040503050406030204" pitchFamily="18" charset="0"/>
              </a:rPr>
              <a:t> Indique uma equação cujas soluções sejam os números complexos cujos afixos são os vértices do hexágono. </a:t>
            </a:r>
          </a:p>
        </p:txBody>
      </p:sp>
    </p:spTree>
    <p:extLst>
      <p:ext uri="{BB962C8B-B14F-4D97-AF65-F5344CB8AC3E}">
        <p14:creationId xmlns:p14="http://schemas.microsoft.com/office/powerpoint/2010/main" val="18319366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9" name="Rectângulo 8"/>
              <p:cNvSpPr/>
              <p:nvPr/>
            </p:nvSpPr>
            <p:spPr>
              <a:xfrm>
                <a:off x="612000" y="360000"/>
                <a:ext cx="7488392" cy="53489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pt-PT" sz="2000" b="1" u="sng" dirty="0">
                    <a:solidFill>
                      <a:schemeClr val="accent1">
                        <a:lumMod val="75000"/>
                      </a:schemeClr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</a:rPr>
                  <a:t>Resolução</a:t>
                </a:r>
                <a:endParaRPr lang="pt-PT" sz="2000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 algn="just">
                  <a:lnSpc>
                    <a:spcPct val="150000"/>
                  </a:lnSpc>
                  <a:spcAft>
                    <a:spcPts val="600"/>
                  </a:spcAft>
                </a:pPr>
                <a:endParaRPr lang="pt-PT" sz="2000" b="1" dirty="0" smtClean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>
                  <a:lnSpc>
                    <a:spcPct val="150000"/>
                  </a:lnSpc>
                </a:pPr>
                <a:r>
                  <a:rPr lang="pt-PT" sz="2000" b="1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3.1 </a:t>
                </a:r>
                <a:r>
                  <a:rPr lang="pt-PT" sz="20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C</a:t>
                </a:r>
                <a:r>
                  <a:rPr lang="pt-PT" sz="2000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omecemos por escrever o número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pt-PT" sz="2000" i="1" smtClean="0">
                            <a:latin typeface="Cambria Math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pt-PT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𝑧</m:t>
                        </m:r>
                      </m:e>
                      <m:sub>
                        <m:r>
                          <a:rPr lang="pt-PT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pt-PT" sz="2000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na forma trigonométrica</a:t>
                </a:r>
              </a:p>
              <a:p>
                <a:pPr algn="just"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|"/>
                          <m:endChr m:val="|"/>
                          <m:ctrlPr>
                            <a:rPr lang="pt-PT" sz="2000" i="1" smtClean="0">
                              <a:latin typeface="Cambria Math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pt-PT" sz="2000" i="1" smtClean="0">
                                  <a:latin typeface="Cambria Math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pt-PT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𝑧</m:t>
                              </m:r>
                            </m:e>
                            <m:sub>
                              <m:r>
                                <a:rPr lang="pt-PT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e>
                      </m:d>
                      <m:r>
                        <a:rPr lang="pt-PT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lang="pt-PT" sz="2000" b="0" i="1" smtClean="0">
                              <a:latin typeface="Cambria Math" charset="0"/>
                              <a:ea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sSup>
                            <m:sSupPr>
                              <m:ctrlPr>
                                <a:rPr lang="pt-PT" sz="2000" b="0" i="1" smtClean="0">
                                  <a:latin typeface="Cambria Math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pt-PT" sz="2000" b="0" i="1" smtClean="0">
                                      <a:latin typeface="Cambria Math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pt-PT" sz="20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−3</m:t>
                                  </m:r>
                                  <m:f>
                                    <m:fPr>
                                      <m:ctrlPr>
                                        <a:rPr lang="pt-PT" sz="2000" i="1">
                                          <a:latin typeface="Cambria Math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rad>
                                        <m:radPr>
                                          <m:degHide m:val="on"/>
                                          <m:ctrlPr>
                                            <a:rPr lang="pt-PT" sz="2000" i="1">
                                              <a:latin typeface="Cambria Math" charset="0"/>
                                              <a:ea typeface="Cambria Math" panose="02040503050406030204" pitchFamily="18" charset="0"/>
                                            </a:rPr>
                                          </m:ctrlPr>
                                        </m:radPr>
                                        <m:deg/>
                                        <m:e>
                                          <m:r>
                                            <a:rPr lang="pt-PT" sz="2000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3</m:t>
                                          </m:r>
                                        </m:e>
                                      </m:rad>
                                    </m:num>
                                    <m:den>
                                      <m:r>
                                        <a:rPr lang="pt-PT" sz="20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2</m:t>
                                      </m:r>
                                    </m:den>
                                  </m:f>
                                </m:e>
                              </m:d>
                            </m:e>
                            <m:sup>
                              <m:r>
                                <a:rPr lang="pt-PT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pt-PT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sSup>
                            <m:sSupPr>
                              <m:ctrlPr>
                                <a:rPr lang="pt-PT" sz="2000" b="0" i="1" smtClean="0">
                                  <a:latin typeface="Cambria Math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pt-PT" sz="2000" b="0" i="1" smtClean="0">
                                      <a:latin typeface="Cambria Math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f>
                                    <m:fPr>
                                      <m:ctrlPr>
                                        <a:rPr lang="pt-PT" sz="2000" i="1">
                                          <a:latin typeface="Cambria Math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pt-PT" sz="20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3</m:t>
                                      </m:r>
                                    </m:num>
                                    <m:den>
                                      <m:r>
                                        <a:rPr lang="pt-PT" sz="20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2</m:t>
                                      </m:r>
                                    </m:den>
                                  </m:f>
                                </m:e>
                              </m:d>
                            </m:e>
                            <m:sup>
                              <m:r>
                                <a:rPr lang="pt-PT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e>
                      </m:rad>
                      <m:r>
                        <a:rPr lang="pt-PT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lang="pt-PT" sz="2000" i="1">
                              <a:latin typeface="Cambria Math" charset="0"/>
                              <a:ea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f>
                            <m:fPr>
                              <m:ctrlPr>
                                <a:rPr lang="pt-PT" sz="2000" i="1" smtClean="0">
                                  <a:latin typeface="Cambria Math" charset="0"/>
                                  <a:ea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pt-PT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27</m:t>
                              </m:r>
                            </m:num>
                            <m:den>
                              <m:r>
                                <a:rPr lang="pt-PT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4</m:t>
                              </m:r>
                            </m:den>
                          </m:f>
                          <m:r>
                            <a:rPr lang="pt-PT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pt-PT" sz="2000" i="1" smtClean="0">
                                  <a:latin typeface="Cambria Math" charset="0"/>
                                  <a:ea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pt-PT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9</m:t>
                              </m:r>
                            </m:num>
                            <m:den>
                              <m:r>
                                <a:rPr lang="pt-PT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4</m:t>
                              </m:r>
                            </m:den>
                          </m:f>
                        </m:e>
                      </m:rad>
                      <m:r>
                        <a:rPr lang="pt-PT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lang="pt-PT" sz="2000" i="1" smtClean="0">
                              <a:latin typeface="Cambria Math" charset="0"/>
                              <a:ea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pt-PT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9</m:t>
                          </m:r>
                        </m:e>
                      </m:rad>
                      <m:r>
                        <a:rPr lang="pt-PT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=3</m:t>
                      </m:r>
                    </m:oMath>
                  </m:oMathPara>
                </a14:m>
                <a:endParaRPr lang="pt-PT" sz="2000" i="1" dirty="0" smtClean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>
                  <a:lnSpc>
                    <a:spcPct val="150000"/>
                  </a:lnSpc>
                </a:pPr>
                <a:r>
                  <a:rPr lang="pt-PT" sz="2000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Como </a:t>
                </a:r>
                <a14:m>
                  <m:oMath xmlns:m="http://schemas.openxmlformats.org/officeDocument/2006/math">
                    <m:r>
                      <a:rPr lang="pt-PT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𝐶</m:t>
                    </m:r>
                  </m:oMath>
                </a14:m>
                <a:r>
                  <a:rPr lang="pt-PT" sz="2000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pertence ao 2.º quadrante e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pt-PT" sz="2000" b="0" i="1" smtClean="0">
                            <a:latin typeface="Cambria Math" charset="0"/>
                            <a:ea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pt-PT" sz="2000" b="0" i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tan</m:t>
                        </m:r>
                      </m:fName>
                      <m:e>
                        <m:r>
                          <a:rPr lang="pt-PT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𝜃</m:t>
                        </m:r>
                      </m:e>
                    </m:func>
                    <m:r>
                      <a:rPr lang="pt-PT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pt-PT" sz="2000" b="0" i="1" smtClean="0">
                            <a:latin typeface="Cambria Math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f>
                          <m:fPr>
                            <m:ctrlPr>
                              <a:rPr lang="pt-PT" sz="2000" i="1">
                                <a:latin typeface="Cambria Math" charset="0"/>
                                <a:ea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pt-PT" sz="20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3</m:t>
                            </m:r>
                          </m:num>
                          <m:den>
                            <m:r>
                              <a:rPr lang="pt-PT" sz="20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</m:t>
                            </m:r>
                          </m:den>
                        </m:f>
                      </m:num>
                      <m:den>
                        <m:r>
                          <a:rPr lang="pt-PT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−3</m:t>
                        </m:r>
                        <m:f>
                          <m:fPr>
                            <m:ctrlPr>
                              <a:rPr lang="pt-PT" sz="2000" i="1">
                                <a:latin typeface="Cambria Math" charset="0"/>
                                <a:ea typeface="Cambria Math" panose="02040503050406030204" pitchFamily="18" charset="0"/>
                              </a:rPr>
                            </m:ctrlPr>
                          </m:fPr>
                          <m:num>
                            <m:rad>
                              <m:radPr>
                                <m:degHide m:val="on"/>
                                <m:ctrlPr>
                                  <a:rPr lang="pt-PT" sz="2000" i="1">
                                    <a:latin typeface="Cambria Math" charset="0"/>
                                    <a:ea typeface="Cambria Math" panose="02040503050406030204" pitchFamily="18" charset="0"/>
                                  </a:rPr>
                                </m:ctrlPr>
                              </m:radPr>
                              <m:deg/>
                              <m:e>
                                <m:r>
                                  <a:rPr lang="pt-PT" sz="20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3</m:t>
                                </m:r>
                              </m:e>
                            </m:rad>
                          </m:num>
                          <m:den>
                            <m:r>
                              <a:rPr lang="pt-PT" sz="20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</m:t>
                            </m:r>
                          </m:den>
                        </m:f>
                      </m:den>
                    </m:f>
                    <m:r>
                      <a:rPr lang="pt-PT" sz="2000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=−</m:t>
                    </m:r>
                    <m:f>
                      <m:fPr>
                        <m:ctrlPr>
                          <a:rPr lang="pt-PT" sz="2000" i="1">
                            <a:latin typeface="Cambria Math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ad>
                          <m:radPr>
                            <m:degHide m:val="on"/>
                            <m:ctrlPr>
                              <a:rPr lang="pt-PT" sz="2000" i="1">
                                <a:latin typeface="Cambria Math" charset="0"/>
                                <a:ea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pt-PT" sz="20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3</m:t>
                            </m:r>
                          </m:e>
                        </m:rad>
                      </m:num>
                      <m:den>
                        <m:r>
                          <a:rPr lang="pt-PT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3</m:t>
                        </m:r>
                      </m:den>
                    </m:f>
                  </m:oMath>
                </a14:m>
                <a:r>
                  <a:rPr lang="pt-PT" sz="2000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, um argumento de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pt-PT" sz="2000" i="1" smtClean="0">
                            <a:latin typeface="Cambria Math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pt-PT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𝑧</m:t>
                        </m:r>
                      </m:e>
                      <m:sub>
                        <m:r>
                          <a:rPr lang="pt-PT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pt-PT" sz="2000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é, por exemplo, </a:t>
                </a:r>
                <a14:m>
                  <m:oMath xmlns:m="http://schemas.openxmlformats.org/officeDocument/2006/math">
                    <m:r>
                      <a:rPr lang="pt-PT" sz="20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𝜃</m:t>
                    </m:r>
                    <m:r>
                      <a:rPr lang="pt-PT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r>
                      <a:rPr lang="pt-PT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𝜋</m:t>
                    </m:r>
                    <m:r>
                      <a:rPr lang="pt-PT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  <m:f>
                      <m:fPr>
                        <m:ctrlPr>
                          <a:rPr lang="pt-PT" sz="2000" b="0" i="1" smtClean="0">
                            <a:latin typeface="Cambria Math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pt-PT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𝜋</m:t>
                        </m:r>
                      </m:num>
                      <m:den>
                        <m:r>
                          <a:rPr lang="pt-PT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6</m:t>
                        </m:r>
                      </m:den>
                    </m:f>
                    <m:r>
                      <a:rPr lang="pt-PT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pt-PT" sz="2000" b="0" i="1" smtClean="0">
                            <a:latin typeface="Cambria Math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pt-PT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5</m:t>
                        </m:r>
                        <m:r>
                          <a:rPr lang="pt-PT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𝜋</m:t>
                        </m:r>
                      </m:num>
                      <m:den>
                        <m:r>
                          <a:rPr lang="pt-PT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6</m:t>
                        </m:r>
                      </m:den>
                    </m:f>
                  </m:oMath>
                </a14:m>
                <a:r>
                  <a:rPr lang="pt-PT" sz="2000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.</a:t>
                </a:r>
              </a:p>
              <a:p>
                <a:pPr algn="just">
                  <a:lnSpc>
                    <a:spcPct val="150000"/>
                  </a:lnSpc>
                </a:pPr>
                <a:r>
                  <a:rPr lang="pt-PT" sz="2000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Logo,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pt-PT" sz="2000" i="1">
                            <a:latin typeface="Cambria Math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pt-PT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𝑧</m:t>
                        </m:r>
                      </m:e>
                      <m:sub>
                        <m:r>
                          <a:rPr lang="pt-PT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pt-PT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=3</m:t>
                    </m:r>
                    <m:sSup>
                      <m:sSupPr>
                        <m:ctrlPr>
                          <a:rPr lang="pt-PT" sz="2000" b="0" i="1" smtClean="0">
                            <a:latin typeface="Cambria Math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pt-PT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𝑒</m:t>
                        </m:r>
                      </m:e>
                      <m:sup>
                        <m:r>
                          <a:rPr lang="pt-PT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𝑖</m:t>
                        </m:r>
                        <m:f>
                          <m:fPr>
                            <m:ctrlPr>
                              <a:rPr lang="pt-PT" sz="2000" b="0" i="1" smtClean="0">
                                <a:latin typeface="Cambria Math" charset="0"/>
                                <a:ea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pt-PT" sz="20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5</m:t>
                            </m:r>
                            <m:r>
                              <a:rPr lang="pt-PT" sz="20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𝜋</m:t>
                            </m:r>
                          </m:num>
                          <m:den>
                            <m:r>
                              <a:rPr lang="pt-PT" sz="20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6</m:t>
                            </m:r>
                          </m:den>
                        </m:f>
                      </m:sup>
                    </m:sSup>
                  </m:oMath>
                </a14:m>
                <a:r>
                  <a:rPr lang="pt-PT" sz="2000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.</a:t>
                </a:r>
                <a:endParaRPr lang="pt-PT" sz="2000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9" name="Rectângulo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2000" y="360000"/>
                <a:ext cx="7488392" cy="5348965"/>
              </a:xfrm>
              <a:prstGeom prst="rect">
                <a:avLst/>
              </a:prstGeom>
              <a:blipFill rotWithShape="0">
                <a:blip r:embed="rId3"/>
                <a:stretch>
                  <a:fillRect l="-81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Retângulo 5"/>
          <p:cNvSpPr/>
          <p:nvPr/>
        </p:nvSpPr>
        <p:spPr>
          <a:xfrm>
            <a:off x="7200000" y="5580000"/>
            <a:ext cx="127951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sz="2000" u="sng" dirty="0" smtClean="0">
                <a:solidFill>
                  <a:schemeClr val="accent1">
                    <a:lumMod val="75000"/>
                  </a:schemeClr>
                </a:solidFill>
                <a:latin typeface="Cambria Math" charset="0"/>
                <a:hlinkClick r:id="rId4" action="ppaction://hlinksldjump"/>
              </a:rPr>
              <a:t>Continuar</a:t>
            </a:r>
            <a:endParaRPr lang="pt-PT" sz="2000" dirty="0"/>
          </a:p>
        </p:txBody>
      </p:sp>
    </p:spTree>
    <p:extLst>
      <p:ext uri="{BB962C8B-B14F-4D97-AF65-F5344CB8AC3E}">
        <p14:creationId xmlns:p14="http://schemas.microsoft.com/office/powerpoint/2010/main" val="17178962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9" name="Rectângulo 8"/>
              <p:cNvSpPr/>
              <p:nvPr/>
            </p:nvSpPr>
            <p:spPr>
              <a:xfrm>
                <a:off x="612000" y="360000"/>
                <a:ext cx="8136464" cy="570476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50000"/>
                  </a:lnSpc>
                </a:pPr>
                <a:r>
                  <a:rPr lang="pt-PT" sz="2000" b="1" u="sng" dirty="0">
                    <a:solidFill>
                      <a:schemeClr val="accent1">
                        <a:lumMod val="75000"/>
                      </a:schemeClr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</a:rPr>
                  <a:t>Resolução</a:t>
                </a:r>
                <a:endParaRPr lang="pt-PT" sz="2000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 algn="just">
                  <a:lnSpc>
                    <a:spcPct val="150000"/>
                  </a:lnSpc>
                </a:pPr>
                <a:endParaRPr lang="pt-PT" sz="2000" dirty="0" smtClean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 algn="just">
                  <a:spcBef>
                    <a:spcPts val="1200"/>
                  </a:spcBef>
                  <a:spcAft>
                    <a:spcPts val="600"/>
                  </a:spcAft>
                </a:pPr>
                <a:r>
                  <a:rPr lang="pt-PT" sz="2000" b="1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3.1 </a:t>
                </a:r>
                <a:r>
                  <a:rPr lang="pt-PT" sz="2000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Assim:</a:t>
                </a:r>
              </a:p>
              <a:p>
                <a:pPr marL="342900" indent="-342900" algn="just">
                  <a:spcBef>
                    <a:spcPts val="1200"/>
                  </a:spcBef>
                  <a:spcAft>
                    <a:spcPts val="1200"/>
                  </a:spcAft>
                  <a:buFont typeface="Arial" panose="020B0604020202020204" pitchFamily="34" charset="0"/>
                  <a:buChar char="•"/>
                </a:pPr>
                <a:r>
                  <a:rPr lang="pt-PT" sz="2000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O ponto </a:t>
                </a:r>
                <a14:m>
                  <m:oMath xmlns:m="http://schemas.openxmlformats.org/officeDocument/2006/math">
                    <m:r>
                      <a:rPr lang="pt-PT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𝐷</m:t>
                    </m:r>
                  </m:oMath>
                </a14:m>
                <a:r>
                  <a:rPr lang="pt-PT" sz="2000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é o afixo do número:</a:t>
                </a:r>
                <a:endParaRPr lang="pt-PT" sz="2000" i="1" dirty="0" smtClean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 algn="just">
                  <a:spcBef>
                    <a:spcPts val="1200"/>
                  </a:spcBef>
                  <a:spcAft>
                    <a:spcPts val="6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3</m:t>
                      </m:r>
                      <m:sSup>
                        <m:sSupPr>
                          <m:ctrlPr>
                            <a:rPr lang="pt-PT" sz="2000" i="1">
                              <a:latin typeface="Cambria Math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pt-PT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pt-PT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𝑖</m:t>
                          </m:r>
                          <m:d>
                            <m:dPr>
                              <m:ctrlPr>
                                <a:rPr lang="pt-PT" sz="2000" i="1" smtClean="0">
                                  <a:latin typeface="Cambria Math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pt-PT" sz="2000" i="1">
                                      <a:latin typeface="Cambria Math" charset="0"/>
                                      <a:ea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pt-PT" sz="20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5</m:t>
                                  </m:r>
                                  <m:r>
                                    <a:rPr lang="pt-PT" sz="20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𝜋</m:t>
                                  </m:r>
                                </m:num>
                                <m:den>
                                  <m:r>
                                    <a:rPr lang="pt-PT" sz="20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6</m:t>
                                  </m:r>
                                </m:den>
                              </m:f>
                              <m:r>
                                <a:rPr lang="pt-PT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+</m:t>
                              </m:r>
                              <m:f>
                                <m:fPr>
                                  <m:ctrlPr>
                                    <a:rPr lang="pt-PT" sz="2000" i="1">
                                      <a:latin typeface="Cambria Math" charset="0"/>
                                      <a:ea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pt-PT" sz="20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2</m:t>
                                  </m:r>
                                  <m:r>
                                    <a:rPr lang="pt-PT" sz="20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𝜋</m:t>
                                  </m:r>
                                </m:num>
                                <m:den>
                                  <m:r>
                                    <a:rPr lang="pt-PT" sz="20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6</m:t>
                                  </m:r>
                                </m:den>
                              </m:f>
                            </m:e>
                          </m:d>
                        </m:sup>
                      </m:sSup>
                      <m:r>
                        <a:rPr lang="pt-PT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pt-PT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3</m:t>
                      </m:r>
                      <m:sSup>
                        <m:sSupPr>
                          <m:ctrlPr>
                            <a:rPr lang="pt-PT" sz="2000" i="1">
                              <a:latin typeface="Cambria Math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pt-PT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pt-PT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𝑖</m:t>
                          </m:r>
                          <m:f>
                            <m:fPr>
                              <m:ctrlPr>
                                <a:rPr lang="pt-PT" sz="2000" i="1">
                                  <a:latin typeface="Cambria Math" charset="0"/>
                                  <a:ea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pt-PT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7</m:t>
                              </m:r>
                              <m:r>
                                <a:rPr lang="pt-PT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𝜋</m:t>
                              </m:r>
                            </m:num>
                            <m:den>
                              <m:r>
                                <a:rPr lang="pt-PT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6</m:t>
                              </m:r>
                            </m:den>
                          </m:f>
                        </m:sup>
                      </m:sSup>
                      <m:r>
                        <a:rPr lang="pt-PT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=3</m:t>
                      </m:r>
                      <m:d>
                        <m:dPr>
                          <m:ctrlPr>
                            <a:rPr lang="pt-PT" sz="2000" b="0" i="1" smtClean="0">
                              <a:latin typeface="Cambria Math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func>
                            <m:funcPr>
                              <m:ctrlPr>
                                <a:rPr lang="pt-PT" sz="2000" b="0" i="1" smtClean="0">
                                  <a:latin typeface="Cambria Math" charset="0"/>
                                  <a:ea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pt-PT" sz="2000" b="0" i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cos</m:t>
                              </m:r>
                            </m:fName>
                            <m:e>
                              <m:d>
                                <m:dPr>
                                  <m:ctrlPr>
                                    <a:rPr lang="pt-PT" sz="2000" b="0" i="1" smtClean="0">
                                      <a:latin typeface="Cambria Math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f>
                                    <m:fPr>
                                      <m:ctrlPr>
                                        <a:rPr lang="pt-PT" sz="2000" i="1">
                                          <a:latin typeface="Cambria Math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pt-PT" sz="20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7</m:t>
                                      </m:r>
                                      <m:r>
                                        <a:rPr lang="pt-PT" sz="20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𝜋</m:t>
                                      </m:r>
                                    </m:num>
                                    <m:den>
                                      <m:r>
                                        <a:rPr lang="pt-PT" sz="20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6</m:t>
                                      </m:r>
                                    </m:den>
                                  </m:f>
                                </m:e>
                              </m:d>
                              <m:r>
                                <a:rPr lang="pt-PT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+</m:t>
                              </m:r>
                              <m:r>
                                <a:rPr lang="pt-PT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𝑖</m:t>
                              </m:r>
                            </m:e>
                          </m:func>
                          <m:func>
                            <m:funcPr>
                              <m:ctrlPr>
                                <a:rPr lang="pt-PT" sz="2000" b="0" i="1" smtClean="0">
                                  <a:latin typeface="Cambria Math" charset="0"/>
                                  <a:ea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pt-PT" sz="2000" b="0" i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sin</m:t>
                              </m:r>
                            </m:fName>
                            <m:e>
                              <m:d>
                                <m:dPr>
                                  <m:ctrlPr>
                                    <a:rPr lang="pt-PT" sz="2000" i="1">
                                      <a:latin typeface="Cambria Math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f>
                                    <m:fPr>
                                      <m:ctrlPr>
                                        <a:rPr lang="pt-PT" sz="2000" i="1">
                                          <a:latin typeface="Cambria Math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pt-PT" sz="20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7</m:t>
                                      </m:r>
                                      <m:r>
                                        <a:rPr lang="pt-PT" sz="20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𝜋</m:t>
                                      </m:r>
                                    </m:num>
                                    <m:den>
                                      <m:r>
                                        <a:rPr lang="pt-PT" sz="20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6</m:t>
                                      </m:r>
                                    </m:den>
                                  </m:f>
                                </m:e>
                              </m:d>
                            </m:e>
                          </m:func>
                        </m:e>
                      </m:d>
                      <m:r>
                        <a:rPr lang="pt-PT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=−</m:t>
                      </m:r>
                      <m:f>
                        <m:fPr>
                          <m:ctrlPr>
                            <a:rPr lang="pt-PT" sz="2000" i="1">
                              <a:latin typeface="Cambria Math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t-PT" sz="20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3</m:t>
                          </m:r>
                          <m:rad>
                            <m:radPr>
                              <m:degHide m:val="on"/>
                              <m:ctrlPr>
                                <a:rPr lang="pt-PT" sz="2000" i="1">
                                  <a:latin typeface="Cambria Math" charset="0"/>
                                  <a:ea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pt-PT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3</m:t>
                              </m:r>
                            </m:e>
                          </m:rad>
                        </m:num>
                        <m:den>
                          <m:r>
                            <a:rPr lang="pt-PT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pt-PT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pt-PT" sz="2000" b="0" i="1" smtClean="0">
                              <a:latin typeface="Cambria Math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t-PT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3</m:t>
                          </m:r>
                        </m:num>
                        <m:den>
                          <m:r>
                            <a:rPr lang="pt-PT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pt-PT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𝑖</m:t>
                      </m:r>
                    </m:oMath>
                  </m:oMathPara>
                </a14:m>
                <a:endParaRPr lang="pt-PT" sz="2000" b="0" dirty="0" smtClean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 marL="342900" indent="-342900" algn="just">
                  <a:spcBef>
                    <a:spcPts val="1200"/>
                  </a:spcBef>
                  <a:spcAft>
                    <a:spcPts val="1200"/>
                  </a:spcAft>
                  <a:buFont typeface="Arial" panose="020B0604020202020204" pitchFamily="34" charset="0"/>
                  <a:buChar char="•"/>
                </a:pPr>
                <a:r>
                  <a:rPr lang="pt-PT" sz="20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O ponto </a:t>
                </a:r>
                <a14:m>
                  <m:oMath xmlns:m="http://schemas.openxmlformats.org/officeDocument/2006/math">
                    <m:r>
                      <a:rPr lang="pt-PT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𝐸</m:t>
                    </m:r>
                  </m:oMath>
                </a14:m>
                <a:r>
                  <a:rPr lang="pt-PT" sz="2000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</a:t>
                </a:r>
                <a:r>
                  <a:rPr lang="pt-PT" sz="20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é o afixo do </a:t>
                </a:r>
                <a:r>
                  <a:rPr lang="pt-PT" sz="2000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número:</a:t>
                </a:r>
                <a:endParaRPr lang="pt-PT" sz="2000" i="1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 algn="just">
                  <a:spcBef>
                    <a:spcPts val="1200"/>
                  </a:spcBef>
                  <a:spcAft>
                    <a:spcPts val="6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3</m:t>
                      </m:r>
                      <m:sSup>
                        <m:sSupPr>
                          <m:ctrlPr>
                            <a:rPr lang="pt-PT" sz="2000" i="1">
                              <a:latin typeface="Cambria Math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pt-PT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pt-PT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𝑖</m:t>
                          </m:r>
                          <m:d>
                            <m:dPr>
                              <m:ctrlPr>
                                <a:rPr lang="pt-PT" sz="2000" i="1">
                                  <a:latin typeface="Cambria Math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pt-PT" sz="2000" i="1">
                                      <a:latin typeface="Cambria Math" charset="0"/>
                                      <a:ea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pt-PT" sz="200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5</m:t>
                                  </m:r>
                                  <m:r>
                                    <a:rPr lang="pt-PT" sz="20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𝜋</m:t>
                                  </m:r>
                                </m:num>
                                <m:den>
                                  <m:r>
                                    <a:rPr lang="pt-PT" sz="20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6</m:t>
                                  </m:r>
                                </m:den>
                              </m:f>
                              <m:r>
                                <a:rPr lang="pt-PT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+</m:t>
                              </m:r>
                              <m:f>
                                <m:fPr>
                                  <m:ctrlPr>
                                    <a:rPr lang="pt-PT" sz="2000" i="1">
                                      <a:latin typeface="Cambria Math" charset="0"/>
                                      <a:ea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pt-PT" sz="20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4</m:t>
                                  </m:r>
                                  <m:r>
                                    <a:rPr lang="pt-PT" sz="20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𝜋</m:t>
                                  </m:r>
                                </m:num>
                                <m:den>
                                  <m:r>
                                    <a:rPr lang="pt-PT" sz="20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6</m:t>
                                  </m:r>
                                </m:den>
                              </m:f>
                            </m:e>
                          </m:d>
                        </m:sup>
                      </m:sSup>
                      <m:r>
                        <a:rPr lang="pt-PT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=3</m:t>
                      </m:r>
                      <m:sSup>
                        <m:sSupPr>
                          <m:ctrlPr>
                            <a:rPr lang="pt-PT" sz="2000" i="1">
                              <a:latin typeface="Cambria Math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pt-PT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pt-PT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𝑖</m:t>
                          </m:r>
                          <m:f>
                            <m:fPr>
                              <m:ctrlPr>
                                <a:rPr lang="pt-PT" sz="2000" i="1">
                                  <a:latin typeface="Cambria Math" charset="0"/>
                                  <a:ea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pt-PT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3</m:t>
                              </m:r>
                              <m:r>
                                <a:rPr lang="pt-PT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𝜋</m:t>
                              </m:r>
                            </m:num>
                            <m:den>
                              <m:r>
                                <a:rPr lang="pt-PT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</m:sup>
                      </m:sSup>
                      <m:r>
                        <a:rPr lang="pt-PT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=3</m:t>
                      </m:r>
                      <m:d>
                        <m:dPr>
                          <m:ctrlPr>
                            <a:rPr lang="pt-PT" sz="2000" i="1">
                              <a:latin typeface="Cambria Math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func>
                            <m:funcPr>
                              <m:ctrlPr>
                                <a:rPr lang="pt-PT" sz="2000" i="1">
                                  <a:latin typeface="Cambria Math" charset="0"/>
                                  <a:ea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pt-PT" sz="200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cos</m:t>
                              </m:r>
                            </m:fName>
                            <m:e>
                              <m:d>
                                <m:dPr>
                                  <m:ctrlPr>
                                    <a:rPr lang="pt-PT" sz="2000" i="1">
                                      <a:latin typeface="Cambria Math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f>
                                    <m:fPr>
                                      <m:ctrlPr>
                                        <a:rPr lang="pt-PT" sz="2000" i="1">
                                          <a:latin typeface="Cambria Math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pt-PT" sz="20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3</m:t>
                                      </m:r>
                                      <m:r>
                                        <a:rPr lang="pt-PT" sz="200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𝜋</m:t>
                                      </m:r>
                                    </m:num>
                                    <m:den>
                                      <m:r>
                                        <a:rPr lang="pt-PT" sz="20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2</m:t>
                                      </m:r>
                                    </m:den>
                                  </m:f>
                                </m:e>
                              </m:d>
                              <m:r>
                                <a:rPr lang="pt-PT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+</m:t>
                              </m:r>
                              <m:r>
                                <a:rPr lang="pt-PT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𝑖</m:t>
                              </m:r>
                            </m:e>
                          </m:func>
                          <m:func>
                            <m:funcPr>
                              <m:ctrlPr>
                                <a:rPr lang="pt-PT" sz="2000" i="1">
                                  <a:latin typeface="Cambria Math" charset="0"/>
                                  <a:ea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pt-PT" sz="200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sin</m:t>
                              </m:r>
                            </m:fName>
                            <m:e>
                              <m:d>
                                <m:dPr>
                                  <m:ctrlPr>
                                    <a:rPr lang="pt-PT" sz="2000" i="1">
                                      <a:latin typeface="Cambria Math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f>
                                    <m:fPr>
                                      <m:ctrlPr>
                                        <a:rPr lang="pt-PT" sz="2000" i="1">
                                          <a:latin typeface="Cambria Math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pt-PT" sz="20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3</m:t>
                                      </m:r>
                                      <m:r>
                                        <a:rPr lang="pt-PT" sz="20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𝜋</m:t>
                                      </m:r>
                                    </m:num>
                                    <m:den>
                                      <m:r>
                                        <a:rPr lang="pt-PT" sz="20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2</m:t>
                                      </m:r>
                                    </m:den>
                                  </m:f>
                                </m:e>
                              </m:d>
                            </m:e>
                          </m:func>
                        </m:e>
                      </m:d>
                      <m:r>
                        <a:rPr lang="pt-PT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=−</m:t>
                      </m:r>
                      <m:r>
                        <a:rPr lang="pt-PT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3</m:t>
                      </m:r>
                      <m:r>
                        <a:rPr lang="pt-PT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𝑖</m:t>
                      </m:r>
                    </m:oMath>
                  </m:oMathPara>
                </a14:m>
                <a:endParaRPr lang="pt-PT" sz="2000" dirty="0" smtClean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 marL="342900" indent="-342900" algn="just">
                  <a:spcBef>
                    <a:spcPts val="1200"/>
                  </a:spcBef>
                  <a:spcAft>
                    <a:spcPts val="1200"/>
                  </a:spcAft>
                  <a:buFont typeface="Arial" panose="020B0604020202020204" pitchFamily="34" charset="0"/>
                  <a:buChar char="•"/>
                </a:pPr>
                <a:r>
                  <a:rPr lang="pt-PT" sz="20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O ponto </a:t>
                </a:r>
                <a14:m>
                  <m:oMath xmlns:m="http://schemas.openxmlformats.org/officeDocument/2006/math">
                    <m:r>
                      <a:rPr lang="pt-PT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𝐹</m:t>
                    </m:r>
                  </m:oMath>
                </a14:m>
                <a:r>
                  <a:rPr lang="pt-PT" sz="2000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</a:t>
                </a:r>
                <a:r>
                  <a:rPr lang="pt-PT" sz="20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é o afixo do </a:t>
                </a:r>
                <a:r>
                  <a:rPr lang="pt-PT" sz="2000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número:</a:t>
                </a:r>
                <a:endParaRPr lang="pt-PT" sz="2000" i="1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 algn="just">
                  <a:spcBef>
                    <a:spcPts val="1200"/>
                  </a:spcBef>
                  <a:spcAft>
                    <a:spcPts val="6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3</m:t>
                      </m:r>
                      <m:sSup>
                        <m:sSupPr>
                          <m:ctrlPr>
                            <a:rPr lang="pt-PT" sz="2000" i="1">
                              <a:latin typeface="Cambria Math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pt-PT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pt-PT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𝑖</m:t>
                          </m:r>
                          <m:d>
                            <m:dPr>
                              <m:ctrlPr>
                                <a:rPr lang="pt-PT" sz="2000" i="1">
                                  <a:latin typeface="Cambria Math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pt-PT" sz="2000" i="1">
                                      <a:latin typeface="Cambria Math" charset="0"/>
                                      <a:ea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pt-PT" sz="20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5</m:t>
                                  </m:r>
                                  <m:r>
                                    <a:rPr lang="pt-PT" sz="20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𝜋</m:t>
                                  </m:r>
                                </m:num>
                                <m:den>
                                  <m:r>
                                    <a:rPr lang="pt-PT" sz="20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6</m:t>
                                  </m:r>
                                </m:den>
                              </m:f>
                              <m:r>
                                <a:rPr lang="pt-PT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+</m:t>
                              </m:r>
                              <m:f>
                                <m:fPr>
                                  <m:ctrlPr>
                                    <a:rPr lang="pt-PT" sz="2000" i="1">
                                      <a:latin typeface="Cambria Math" charset="0"/>
                                      <a:ea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pt-PT" sz="20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6</m:t>
                                  </m:r>
                                  <m:r>
                                    <a:rPr lang="pt-PT" sz="20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𝜋</m:t>
                                  </m:r>
                                </m:num>
                                <m:den>
                                  <m:r>
                                    <a:rPr lang="pt-PT" sz="20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6</m:t>
                                  </m:r>
                                </m:den>
                              </m:f>
                            </m:e>
                          </m:d>
                        </m:sup>
                      </m:sSup>
                      <m:r>
                        <a:rPr lang="pt-PT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=3</m:t>
                      </m:r>
                      <m:sSup>
                        <m:sSupPr>
                          <m:ctrlPr>
                            <a:rPr lang="pt-PT" sz="2000" i="1">
                              <a:latin typeface="Cambria Math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pt-PT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pt-PT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𝑖</m:t>
                          </m:r>
                          <m:f>
                            <m:fPr>
                              <m:ctrlPr>
                                <a:rPr lang="pt-PT" sz="2000" i="1">
                                  <a:latin typeface="Cambria Math" charset="0"/>
                                  <a:ea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pt-PT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11</m:t>
                              </m:r>
                              <m:r>
                                <a:rPr lang="pt-PT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𝜋</m:t>
                              </m:r>
                            </m:num>
                            <m:den>
                              <m:r>
                                <a:rPr lang="pt-PT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6</m:t>
                              </m:r>
                            </m:den>
                          </m:f>
                        </m:sup>
                      </m:sSup>
                      <m:r>
                        <a:rPr lang="pt-PT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=3</m:t>
                      </m:r>
                      <m:d>
                        <m:dPr>
                          <m:ctrlPr>
                            <a:rPr lang="pt-PT" sz="2000" i="1">
                              <a:latin typeface="Cambria Math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func>
                            <m:funcPr>
                              <m:ctrlPr>
                                <a:rPr lang="pt-PT" sz="2000" i="1">
                                  <a:latin typeface="Cambria Math" charset="0"/>
                                  <a:ea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pt-PT" sz="200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cos</m:t>
                              </m:r>
                            </m:fName>
                            <m:e>
                              <m:d>
                                <m:dPr>
                                  <m:ctrlPr>
                                    <a:rPr lang="pt-PT" sz="2000" i="1">
                                      <a:latin typeface="Cambria Math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f>
                                    <m:fPr>
                                      <m:ctrlPr>
                                        <a:rPr lang="pt-PT" sz="2000" i="1">
                                          <a:latin typeface="Cambria Math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pt-PT" sz="20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11</m:t>
                                      </m:r>
                                      <m:r>
                                        <a:rPr lang="pt-PT" sz="20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𝜋</m:t>
                                      </m:r>
                                    </m:num>
                                    <m:den>
                                      <m:r>
                                        <a:rPr lang="pt-PT" sz="20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6</m:t>
                                      </m:r>
                                    </m:den>
                                  </m:f>
                                </m:e>
                              </m:d>
                              <m:r>
                                <a:rPr lang="pt-PT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+</m:t>
                              </m:r>
                              <m:r>
                                <a:rPr lang="pt-PT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𝑖</m:t>
                              </m:r>
                            </m:e>
                          </m:func>
                          <m:func>
                            <m:funcPr>
                              <m:ctrlPr>
                                <a:rPr lang="pt-PT" sz="2000" i="1">
                                  <a:latin typeface="Cambria Math" charset="0"/>
                                  <a:ea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pt-PT" sz="200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sin</m:t>
                              </m:r>
                            </m:fName>
                            <m:e>
                              <m:d>
                                <m:dPr>
                                  <m:ctrlPr>
                                    <a:rPr lang="pt-PT" sz="2000" i="1">
                                      <a:latin typeface="Cambria Math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f>
                                    <m:fPr>
                                      <m:ctrlPr>
                                        <a:rPr lang="pt-PT" sz="2000" i="1">
                                          <a:latin typeface="Cambria Math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pt-PT" sz="20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11</m:t>
                                      </m:r>
                                      <m:r>
                                        <a:rPr lang="pt-PT" sz="20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𝜋</m:t>
                                      </m:r>
                                    </m:num>
                                    <m:den>
                                      <m:r>
                                        <a:rPr lang="pt-PT" sz="20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6</m:t>
                                      </m:r>
                                    </m:den>
                                  </m:f>
                                </m:e>
                              </m:d>
                            </m:e>
                          </m:func>
                        </m:e>
                      </m:d>
                      <m:r>
                        <a:rPr lang="pt-PT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pt-PT" sz="2000" i="1">
                              <a:latin typeface="Cambria Math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t-PT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3</m:t>
                          </m:r>
                          <m:rad>
                            <m:radPr>
                              <m:degHide m:val="on"/>
                              <m:ctrlPr>
                                <a:rPr lang="pt-PT" sz="2000" i="1">
                                  <a:latin typeface="Cambria Math" charset="0"/>
                                  <a:ea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pt-PT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3</m:t>
                              </m:r>
                            </m:e>
                          </m:rad>
                        </m:num>
                        <m:den>
                          <m:r>
                            <a:rPr lang="pt-PT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pt-PT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pt-PT" sz="2000" i="1">
                              <a:latin typeface="Cambria Math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t-PT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3</m:t>
                          </m:r>
                        </m:num>
                        <m:den>
                          <m:r>
                            <a:rPr lang="pt-PT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pt-PT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𝑖</m:t>
                      </m:r>
                    </m:oMath>
                  </m:oMathPara>
                </a14:m>
                <a:endParaRPr lang="pt-PT" sz="2000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9" name="Rectângulo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2000" y="360000"/>
                <a:ext cx="8136464" cy="5704767"/>
              </a:xfrm>
              <a:prstGeom prst="rect">
                <a:avLst/>
              </a:prstGeom>
              <a:blipFill rotWithShape="0">
                <a:blip r:embed="rId3"/>
                <a:stretch>
                  <a:fillRect l="-749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Retângulo 5"/>
          <p:cNvSpPr/>
          <p:nvPr/>
        </p:nvSpPr>
        <p:spPr>
          <a:xfrm>
            <a:off x="7200000" y="5837202"/>
            <a:ext cx="127951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sz="2000" u="sng" dirty="0" smtClean="0">
                <a:solidFill>
                  <a:schemeClr val="accent1">
                    <a:lumMod val="75000"/>
                  </a:schemeClr>
                </a:solidFill>
                <a:latin typeface="Cambria Math" charset="0"/>
                <a:hlinkClick r:id="rId4" action="ppaction://hlinksldjump"/>
              </a:rPr>
              <a:t>Continuar</a:t>
            </a:r>
            <a:endParaRPr lang="pt-PT" sz="2000" dirty="0"/>
          </a:p>
        </p:txBody>
      </p:sp>
    </p:spTree>
    <p:extLst>
      <p:ext uri="{BB962C8B-B14F-4D97-AF65-F5344CB8AC3E}">
        <p14:creationId xmlns:p14="http://schemas.microsoft.com/office/powerpoint/2010/main" val="22498493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9" name="Rectângulo 8"/>
              <p:cNvSpPr/>
              <p:nvPr/>
            </p:nvSpPr>
            <p:spPr>
              <a:xfrm>
                <a:off x="612000" y="360000"/>
                <a:ext cx="8280000" cy="4421788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pt-PT" sz="2000" b="1" u="sng" dirty="0" smtClean="0">
                    <a:solidFill>
                      <a:schemeClr val="accent1">
                        <a:lumMod val="75000"/>
                      </a:schemeClr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</a:rPr>
                  <a:t>Resolução</a:t>
                </a:r>
                <a:endParaRPr lang="pt-PT" sz="2000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>
                  <a:lnSpc>
                    <a:spcPct val="200000"/>
                  </a:lnSpc>
                </a:pPr>
                <a:endParaRPr lang="pt-PT" sz="2000" dirty="0" smtClean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 marL="342900" indent="-342900">
                  <a:lnSpc>
                    <a:spcPct val="150000"/>
                  </a:lnSpc>
                  <a:buFont typeface="Arial" panose="020B0604020202020204" pitchFamily="34" charset="0"/>
                  <a:buChar char="•"/>
                </a:pPr>
                <a:endParaRPr lang="pt-PT" sz="2000" dirty="0" smtClean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 marL="342900" indent="-342900">
                  <a:lnSpc>
                    <a:spcPct val="150000"/>
                  </a:lnSpc>
                  <a:buFont typeface="Arial" panose="020B0604020202020204" pitchFamily="34" charset="0"/>
                  <a:buChar char="•"/>
                </a:pPr>
                <a:r>
                  <a:rPr lang="pt-PT" sz="2000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O ponto </a:t>
                </a:r>
                <a14:m>
                  <m:oMath xmlns:m="http://schemas.openxmlformats.org/officeDocument/2006/math">
                    <m:r>
                      <a:rPr lang="pt-PT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pt-PT" sz="2000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é o afixo do número:</a:t>
                </a:r>
                <a:endParaRPr lang="pt-PT" sz="2000" i="1" dirty="0" smtClean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3</m:t>
                      </m:r>
                      <m:sSup>
                        <m:sSupPr>
                          <m:ctrlPr>
                            <a:rPr lang="pt-PT" sz="2000" i="1">
                              <a:latin typeface="Cambria Math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pt-PT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pt-PT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𝑖</m:t>
                          </m:r>
                          <m:d>
                            <m:dPr>
                              <m:ctrlPr>
                                <a:rPr lang="pt-PT" sz="2000" i="1" smtClean="0">
                                  <a:latin typeface="Cambria Math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pt-PT" sz="2000" i="1">
                                      <a:latin typeface="Cambria Math" charset="0"/>
                                      <a:ea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pt-PT" sz="20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5</m:t>
                                  </m:r>
                                  <m:r>
                                    <a:rPr lang="pt-PT" sz="20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𝜋</m:t>
                                  </m:r>
                                </m:num>
                                <m:den>
                                  <m:r>
                                    <a:rPr lang="pt-PT" sz="20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6</m:t>
                                  </m:r>
                                </m:den>
                              </m:f>
                              <m:r>
                                <a:rPr lang="pt-PT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+</m:t>
                              </m:r>
                              <m:f>
                                <m:fPr>
                                  <m:ctrlPr>
                                    <a:rPr lang="pt-PT" sz="2000" i="1">
                                      <a:latin typeface="Cambria Math" charset="0"/>
                                      <a:ea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pt-PT" sz="20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8</m:t>
                                  </m:r>
                                  <m:r>
                                    <a:rPr lang="pt-PT" sz="20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𝜋</m:t>
                                  </m:r>
                                </m:num>
                                <m:den>
                                  <m:r>
                                    <a:rPr lang="pt-PT" sz="20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6</m:t>
                                  </m:r>
                                </m:den>
                              </m:f>
                            </m:e>
                          </m:d>
                        </m:sup>
                      </m:sSup>
                      <m:r>
                        <a:rPr lang="pt-PT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pt-PT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3</m:t>
                      </m:r>
                      <m:sSup>
                        <m:sSupPr>
                          <m:ctrlPr>
                            <a:rPr lang="pt-PT" sz="2000" i="1">
                              <a:latin typeface="Cambria Math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pt-PT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pt-PT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𝑖</m:t>
                          </m:r>
                          <m:f>
                            <m:fPr>
                              <m:ctrlPr>
                                <a:rPr lang="pt-PT" sz="2000" i="1">
                                  <a:latin typeface="Cambria Math" charset="0"/>
                                  <a:ea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pt-PT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13</m:t>
                              </m:r>
                              <m:r>
                                <a:rPr lang="pt-PT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𝜋</m:t>
                              </m:r>
                            </m:num>
                            <m:den>
                              <m:r>
                                <a:rPr lang="pt-PT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6</m:t>
                              </m:r>
                            </m:den>
                          </m:f>
                        </m:sup>
                      </m:sSup>
                      <m:r>
                        <a:rPr lang="pt-PT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=3</m:t>
                      </m:r>
                      <m:d>
                        <m:dPr>
                          <m:ctrlPr>
                            <a:rPr lang="pt-PT" sz="2000" b="0" i="1" smtClean="0">
                              <a:latin typeface="Cambria Math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func>
                            <m:funcPr>
                              <m:ctrlPr>
                                <a:rPr lang="pt-PT" sz="2000" b="0" i="1" smtClean="0">
                                  <a:latin typeface="Cambria Math" charset="0"/>
                                  <a:ea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pt-PT" sz="2000" b="0" i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cos</m:t>
                              </m:r>
                            </m:fName>
                            <m:e>
                              <m:d>
                                <m:dPr>
                                  <m:ctrlPr>
                                    <a:rPr lang="pt-PT" sz="2000" b="0" i="1" smtClean="0">
                                      <a:latin typeface="Cambria Math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f>
                                    <m:fPr>
                                      <m:ctrlPr>
                                        <a:rPr lang="pt-PT" sz="2000" i="1">
                                          <a:latin typeface="Cambria Math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pt-PT" sz="20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13</m:t>
                                      </m:r>
                                      <m:r>
                                        <a:rPr lang="pt-PT" sz="20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𝜋</m:t>
                                      </m:r>
                                    </m:num>
                                    <m:den>
                                      <m:r>
                                        <a:rPr lang="pt-PT" sz="20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6</m:t>
                                      </m:r>
                                    </m:den>
                                  </m:f>
                                </m:e>
                              </m:d>
                              <m:r>
                                <a:rPr lang="pt-PT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+</m:t>
                              </m:r>
                              <m:r>
                                <a:rPr lang="pt-PT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𝑖</m:t>
                              </m:r>
                            </m:e>
                          </m:func>
                          <m:func>
                            <m:funcPr>
                              <m:ctrlPr>
                                <a:rPr lang="pt-PT" sz="2000" b="0" i="1" smtClean="0">
                                  <a:latin typeface="Cambria Math" charset="0"/>
                                  <a:ea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pt-PT" sz="2000" b="0" i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sin</m:t>
                              </m:r>
                            </m:fName>
                            <m:e>
                              <m:d>
                                <m:dPr>
                                  <m:ctrlPr>
                                    <a:rPr lang="pt-PT" sz="2000" i="1">
                                      <a:latin typeface="Cambria Math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f>
                                    <m:fPr>
                                      <m:ctrlPr>
                                        <a:rPr lang="pt-PT" sz="2000" i="1">
                                          <a:latin typeface="Cambria Math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pt-PT" sz="20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13</m:t>
                                      </m:r>
                                      <m:r>
                                        <a:rPr lang="pt-PT" sz="20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𝜋</m:t>
                                      </m:r>
                                    </m:num>
                                    <m:den>
                                      <m:r>
                                        <a:rPr lang="pt-PT" sz="20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6</m:t>
                                      </m:r>
                                    </m:den>
                                  </m:f>
                                </m:e>
                              </m:d>
                            </m:e>
                          </m:func>
                        </m:e>
                      </m:d>
                      <m:r>
                        <a:rPr lang="pt-PT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pt-PT" sz="2000" i="1">
                              <a:latin typeface="Cambria Math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t-PT" sz="20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3</m:t>
                          </m:r>
                          <m:rad>
                            <m:radPr>
                              <m:degHide m:val="on"/>
                              <m:ctrlPr>
                                <a:rPr lang="pt-PT" sz="2000" i="1">
                                  <a:latin typeface="Cambria Math" charset="0"/>
                                  <a:ea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pt-PT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3</m:t>
                              </m:r>
                            </m:e>
                          </m:rad>
                        </m:num>
                        <m:den>
                          <m:r>
                            <a:rPr lang="pt-PT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pt-PT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pt-PT" sz="2000" b="0" i="1" smtClean="0">
                              <a:latin typeface="Cambria Math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t-PT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3</m:t>
                          </m:r>
                        </m:num>
                        <m:den>
                          <m:r>
                            <a:rPr lang="pt-PT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pt-PT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𝑖</m:t>
                      </m:r>
                    </m:oMath>
                  </m:oMathPara>
                </a14:m>
                <a:endParaRPr lang="pt-PT" sz="2000" b="0" dirty="0" smtClean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 marL="342900" indent="-342900">
                  <a:lnSpc>
                    <a:spcPct val="150000"/>
                  </a:lnSpc>
                  <a:buFont typeface="Arial" panose="020B0604020202020204" pitchFamily="34" charset="0"/>
                  <a:buChar char="•"/>
                </a:pPr>
                <a:r>
                  <a:rPr lang="pt-PT" sz="20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O ponto </a:t>
                </a:r>
                <a14:m>
                  <m:oMath xmlns:m="http://schemas.openxmlformats.org/officeDocument/2006/math">
                    <m:r>
                      <a:rPr lang="pt-PT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𝐵</m:t>
                    </m:r>
                  </m:oMath>
                </a14:m>
                <a:r>
                  <a:rPr lang="pt-PT" sz="2000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</a:t>
                </a:r>
                <a:r>
                  <a:rPr lang="pt-PT" sz="20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é o afixo do </a:t>
                </a:r>
                <a:r>
                  <a:rPr lang="pt-PT" sz="2000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número:</a:t>
                </a:r>
                <a:endParaRPr lang="pt-PT" sz="2000" i="1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3</m:t>
                      </m:r>
                      <m:sSup>
                        <m:sSupPr>
                          <m:ctrlPr>
                            <a:rPr lang="pt-PT" sz="2000" i="1">
                              <a:latin typeface="Cambria Math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pt-PT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pt-PT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𝑖</m:t>
                          </m:r>
                          <m:d>
                            <m:dPr>
                              <m:ctrlPr>
                                <a:rPr lang="pt-PT" sz="2000" i="1">
                                  <a:latin typeface="Cambria Math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pt-PT" sz="2000" i="1">
                                      <a:latin typeface="Cambria Math" charset="0"/>
                                      <a:ea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pt-PT" sz="200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5</m:t>
                                  </m:r>
                                  <m:r>
                                    <a:rPr lang="pt-PT" sz="20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𝜋</m:t>
                                  </m:r>
                                </m:num>
                                <m:den>
                                  <m:r>
                                    <a:rPr lang="pt-PT" sz="20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6</m:t>
                                  </m:r>
                                </m:den>
                              </m:f>
                              <m:r>
                                <a:rPr lang="pt-PT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+</m:t>
                              </m:r>
                              <m:f>
                                <m:fPr>
                                  <m:ctrlPr>
                                    <a:rPr lang="pt-PT" sz="2000" i="1">
                                      <a:latin typeface="Cambria Math" charset="0"/>
                                      <a:ea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pt-PT" sz="20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10</m:t>
                                  </m:r>
                                  <m:r>
                                    <a:rPr lang="pt-PT" sz="20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𝜋</m:t>
                                  </m:r>
                                </m:num>
                                <m:den>
                                  <m:r>
                                    <a:rPr lang="pt-PT" sz="20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6</m:t>
                                  </m:r>
                                </m:den>
                              </m:f>
                            </m:e>
                          </m:d>
                        </m:sup>
                      </m:sSup>
                      <m:r>
                        <a:rPr lang="pt-PT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=3</m:t>
                      </m:r>
                      <m:sSup>
                        <m:sSupPr>
                          <m:ctrlPr>
                            <a:rPr lang="pt-PT" sz="2000" i="1">
                              <a:latin typeface="Cambria Math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pt-PT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pt-PT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𝑖</m:t>
                          </m:r>
                          <m:f>
                            <m:fPr>
                              <m:ctrlPr>
                                <a:rPr lang="pt-PT" sz="2000" i="1">
                                  <a:latin typeface="Cambria Math" charset="0"/>
                                  <a:ea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pt-PT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5</m:t>
                              </m:r>
                              <m:r>
                                <a:rPr lang="pt-PT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𝜋</m:t>
                              </m:r>
                            </m:num>
                            <m:den>
                              <m:r>
                                <a:rPr lang="pt-PT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</m:sup>
                      </m:sSup>
                      <m:r>
                        <a:rPr lang="pt-PT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=3</m:t>
                      </m:r>
                      <m:d>
                        <m:dPr>
                          <m:ctrlPr>
                            <a:rPr lang="pt-PT" sz="2000" i="1">
                              <a:latin typeface="Cambria Math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func>
                            <m:funcPr>
                              <m:ctrlPr>
                                <a:rPr lang="pt-PT" sz="2000" i="1">
                                  <a:latin typeface="Cambria Math" charset="0"/>
                                  <a:ea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pt-PT" sz="200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cos</m:t>
                              </m:r>
                            </m:fName>
                            <m:e>
                              <m:d>
                                <m:dPr>
                                  <m:ctrlPr>
                                    <a:rPr lang="pt-PT" sz="2000" i="1">
                                      <a:latin typeface="Cambria Math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f>
                                    <m:fPr>
                                      <m:ctrlPr>
                                        <a:rPr lang="pt-PT" sz="2000" i="1">
                                          <a:latin typeface="Cambria Math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pt-PT" sz="20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5</m:t>
                                      </m:r>
                                      <m:r>
                                        <a:rPr lang="pt-PT" sz="200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𝜋</m:t>
                                      </m:r>
                                    </m:num>
                                    <m:den>
                                      <m:r>
                                        <a:rPr lang="pt-PT" sz="20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2</m:t>
                                      </m:r>
                                    </m:den>
                                  </m:f>
                                </m:e>
                              </m:d>
                              <m:r>
                                <a:rPr lang="pt-PT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+</m:t>
                              </m:r>
                              <m:r>
                                <a:rPr lang="pt-PT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𝑖</m:t>
                              </m:r>
                            </m:e>
                          </m:func>
                          <m:func>
                            <m:funcPr>
                              <m:ctrlPr>
                                <a:rPr lang="pt-PT" sz="2000" i="1">
                                  <a:latin typeface="Cambria Math" charset="0"/>
                                  <a:ea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pt-PT" sz="200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sin</m:t>
                              </m:r>
                            </m:fName>
                            <m:e>
                              <m:d>
                                <m:dPr>
                                  <m:ctrlPr>
                                    <a:rPr lang="pt-PT" sz="2000" i="1">
                                      <a:latin typeface="Cambria Math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f>
                                    <m:fPr>
                                      <m:ctrlPr>
                                        <a:rPr lang="pt-PT" sz="2000" i="1">
                                          <a:latin typeface="Cambria Math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pt-PT" sz="20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5</m:t>
                                      </m:r>
                                      <m:r>
                                        <a:rPr lang="pt-PT" sz="20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𝜋</m:t>
                                      </m:r>
                                    </m:num>
                                    <m:den>
                                      <m:r>
                                        <a:rPr lang="pt-PT" sz="20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2</m:t>
                                      </m:r>
                                    </m:den>
                                  </m:f>
                                </m:e>
                              </m:d>
                            </m:e>
                          </m:func>
                        </m:e>
                      </m:d>
                      <m:r>
                        <a:rPr lang="pt-PT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pt-PT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3</m:t>
                      </m:r>
                      <m:r>
                        <a:rPr lang="pt-PT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𝑖</m:t>
                      </m:r>
                    </m:oMath>
                  </m:oMathPara>
                </a14:m>
                <a:endParaRPr lang="pt-PT" sz="2000" dirty="0" smtClean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9" name="Rectângulo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2000" y="360000"/>
                <a:ext cx="8280000" cy="4421788"/>
              </a:xfrm>
              <a:prstGeom prst="rect">
                <a:avLst/>
              </a:prstGeom>
              <a:blipFill rotWithShape="0">
                <a:blip r:embed="rId3"/>
                <a:stretch>
                  <a:fillRect l="-73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Retângulo 4"/>
          <p:cNvSpPr/>
          <p:nvPr/>
        </p:nvSpPr>
        <p:spPr>
          <a:xfrm>
            <a:off x="7200000" y="5580000"/>
            <a:ext cx="84523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sz="2000" u="sng" dirty="0" smtClean="0">
                <a:solidFill>
                  <a:schemeClr val="accent1">
                    <a:lumMod val="75000"/>
                  </a:schemeClr>
                </a:solidFill>
                <a:latin typeface="Cambria Math" charset="0"/>
                <a:hlinkClick r:id="rId4" action="ppaction://hlinksldjump"/>
              </a:rPr>
              <a:t>Voltar</a:t>
            </a:r>
            <a:endParaRPr lang="pt-PT" sz="2000" dirty="0"/>
          </a:p>
        </p:txBody>
      </p:sp>
      <p:sp>
        <p:nvSpPr>
          <p:cNvPr id="4" name="Rectangle 3"/>
          <p:cNvSpPr/>
          <p:nvPr/>
        </p:nvSpPr>
        <p:spPr>
          <a:xfrm>
            <a:off x="612000" y="1444714"/>
            <a:ext cx="52290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sz="2000" b="1" dirty="0">
                <a:latin typeface="Cambria Math" panose="02040503050406030204" pitchFamily="18" charset="0"/>
                <a:ea typeface="Cambria Math" panose="02040503050406030204" pitchFamily="18" charset="0"/>
              </a:rPr>
              <a:t>3.1</a:t>
            </a:r>
            <a:endParaRPr lang="en-US" sz="2000" b="1" dirty="0"/>
          </a:p>
        </p:txBody>
      </p:sp>
    </p:spTree>
    <p:extLst>
      <p:ext uri="{BB962C8B-B14F-4D97-AF65-F5344CB8AC3E}">
        <p14:creationId xmlns:p14="http://schemas.microsoft.com/office/powerpoint/2010/main" val="12514406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9" name="Rectângulo 8"/>
              <p:cNvSpPr/>
              <p:nvPr/>
            </p:nvSpPr>
            <p:spPr>
              <a:xfrm>
                <a:off x="612000" y="360000"/>
                <a:ext cx="7488392" cy="352929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  <a:spcAft>
                    <a:spcPts val="1200"/>
                  </a:spcAft>
                </a:pPr>
                <a:r>
                  <a:rPr lang="pt-PT" sz="2000" b="1" u="sng" dirty="0">
                    <a:solidFill>
                      <a:schemeClr val="accent1">
                        <a:lumMod val="75000"/>
                      </a:schemeClr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</a:rPr>
                  <a:t>Resolução</a:t>
                </a:r>
                <a:endParaRPr lang="pt-PT" sz="2000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>
                  <a:lnSpc>
                    <a:spcPct val="200000"/>
                  </a:lnSpc>
                </a:pPr>
                <a:r>
                  <a:rPr lang="pt-PT" sz="2000" b="1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3.2 </a:t>
                </a:r>
                <a:r>
                  <a:rPr lang="pt-PT" sz="2000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Como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pt-PT" sz="2000" i="1">
                            <a:latin typeface="Cambria Math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pt-PT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𝑧</m:t>
                        </m:r>
                      </m:e>
                      <m:sub>
                        <m:r>
                          <a:rPr lang="pt-PT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pt-PT" sz="2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=3</m:t>
                    </m:r>
                    <m:sSup>
                      <m:sSupPr>
                        <m:ctrlPr>
                          <a:rPr lang="pt-PT" sz="2000" i="1">
                            <a:latin typeface="Cambria Math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pt-PT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𝑒</m:t>
                        </m:r>
                      </m:e>
                      <m:sup>
                        <m:r>
                          <a:rPr lang="pt-PT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𝑖</m:t>
                        </m:r>
                        <m:f>
                          <m:fPr>
                            <m:ctrlPr>
                              <a:rPr lang="pt-PT" sz="2000" i="1">
                                <a:latin typeface="Cambria Math" charset="0"/>
                                <a:ea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pt-PT" sz="20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5</m:t>
                            </m:r>
                            <m:r>
                              <a:rPr lang="pt-PT" sz="20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𝜋</m:t>
                            </m:r>
                          </m:num>
                          <m:den>
                            <m:r>
                              <a:rPr lang="pt-PT" sz="20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6</m:t>
                            </m:r>
                          </m:den>
                        </m:f>
                      </m:sup>
                    </m:sSup>
                  </m:oMath>
                </a14:m>
                <a:r>
                  <a:rPr lang="pt-PT" sz="2000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, então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pt-PT" sz="2000" i="1" smtClean="0">
                            <a:latin typeface="Cambria Math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pt-PT" sz="2000" i="1" smtClean="0">
                                <a:latin typeface="Cambria Math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pt-PT" sz="2000" i="1" smtClean="0">
                                    <a:latin typeface="Cambria Math" charset="0"/>
                                    <a:ea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pt-PT" sz="20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𝑧</m:t>
                                </m:r>
                              </m:e>
                              <m:sub>
                                <m:r>
                                  <a:rPr lang="pt-PT" sz="20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1</m:t>
                                </m:r>
                              </m:sub>
                            </m:sSub>
                          </m:e>
                        </m:d>
                      </m:e>
                      <m:sup>
                        <m:r>
                          <a:rPr lang="pt-PT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6</m:t>
                        </m:r>
                      </m:sup>
                    </m:sSup>
                    <m:r>
                      <a:rPr lang="pt-PT" sz="2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pt-PT" sz="2000" i="1">
                            <a:latin typeface="Cambria Math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pt-PT" sz="2000" i="1">
                                <a:latin typeface="Cambria Math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pt-PT" sz="20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3</m:t>
                            </m:r>
                            <m:sSup>
                              <m:sSupPr>
                                <m:ctrlPr>
                                  <a:rPr lang="pt-PT" sz="2000" i="1">
                                    <a:latin typeface="Cambria Math" charset="0"/>
                                    <a:ea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pt-PT" sz="20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𝑒</m:t>
                                </m:r>
                              </m:e>
                              <m:sup>
                                <m:r>
                                  <a:rPr lang="pt-PT" sz="20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𝑖</m:t>
                                </m:r>
                                <m:f>
                                  <m:fPr>
                                    <m:ctrlPr>
                                      <a:rPr lang="pt-PT" sz="2000" i="1">
                                        <a:latin typeface="Cambria Math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pt-PT" sz="20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5</m:t>
                                    </m:r>
                                    <m:r>
                                      <a:rPr lang="pt-PT" sz="20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𝜋</m:t>
                                    </m:r>
                                  </m:num>
                                  <m:den>
                                    <m:r>
                                      <a:rPr lang="pt-PT" sz="20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6</m:t>
                                    </m:r>
                                  </m:den>
                                </m:f>
                              </m:sup>
                            </m:sSup>
                          </m:e>
                        </m:d>
                      </m:e>
                      <m:sup>
                        <m:r>
                          <a:rPr lang="pt-PT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6</m:t>
                        </m:r>
                      </m:sup>
                    </m:sSup>
                    <m:r>
                      <a:rPr lang="pt-PT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=729</m:t>
                    </m:r>
                    <m:sSup>
                      <m:sSupPr>
                        <m:ctrlPr>
                          <a:rPr lang="pt-PT" sz="2000" b="0" i="1" smtClean="0">
                            <a:latin typeface="Cambria Math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pt-PT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𝑒</m:t>
                        </m:r>
                      </m:e>
                      <m:sup>
                        <m:r>
                          <a:rPr lang="pt-PT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𝑖</m:t>
                        </m:r>
                        <m:r>
                          <a:rPr lang="pt-PT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5</m:t>
                        </m:r>
                        <m:r>
                          <a:rPr lang="pt-PT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𝜋</m:t>
                        </m:r>
                      </m:sup>
                    </m:sSup>
                    <m:r>
                      <a:rPr lang="pt-PT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=−729</m:t>
                    </m:r>
                  </m:oMath>
                </a14:m>
                <a:r>
                  <a:rPr lang="pt-PT" sz="2000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, uma equação cujas soluções são </a:t>
                </a:r>
                <a:r>
                  <a:rPr lang="pt-PT" sz="20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os números complexos cujos afixos são os vértices do hexágono</a:t>
                </a:r>
                <a:r>
                  <a:rPr lang="pt-PT" sz="2000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regular representado na figura é:</a:t>
                </a:r>
              </a:p>
              <a:p>
                <a:pPr>
                  <a:lnSpc>
                    <a:spcPct val="20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pt-PT" sz="2000" i="1" smtClean="0">
                              <a:latin typeface="Cambria Math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pt-PT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𝑧</m:t>
                          </m:r>
                        </m:e>
                        <m:sup>
                          <m:r>
                            <a:rPr lang="pt-PT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6</m:t>
                          </m:r>
                        </m:sup>
                      </m:sSup>
                      <m:r>
                        <a:rPr lang="pt-PT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=−729</m:t>
                      </m:r>
                    </m:oMath>
                  </m:oMathPara>
                </a14:m>
                <a:endParaRPr lang="pt-PT" sz="2000" dirty="0" smtClean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9" name="Rectângulo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2000" y="360000"/>
                <a:ext cx="7488392" cy="3529299"/>
              </a:xfrm>
              <a:prstGeom prst="rect">
                <a:avLst/>
              </a:prstGeom>
              <a:blipFill rotWithShape="0">
                <a:blip r:embed="rId3"/>
                <a:stretch>
                  <a:fillRect l="-814" r="-1302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2712621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12000" y="360000"/>
            <a:ext cx="8280000" cy="1143000"/>
          </a:xfrm>
        </p:spPr>
        <p:txBody>
          <a:bodyPr>
            <a:normAutofit/>
          </a:bodyPr>
          <a:lstStyle/>
          <a:p>
            <a:r>
              <a:rPr lang="pt-PT" sz="3200" b="1" dirty="0">
                <a:latin typeface="Cambria"/>
                <a:cs typeface="Cambria"/>
              </a:rPr>
              <a:t>Questão 4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ângulo 5"/>
              <p:cNvSpPr/>
              <p:nvPr/>
            </p:nvSpPr>
            <p:spPr>
              <a:xfrm>
                <a:off x="612000" y="1548000"/>
                <a:ext cx="8280000" cy="2015936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  <a:spcAft>
                    <a:spcPts val="600"/>
                  </a:spcAft>
                </a:pPr>
                <a:r>
                  <a:rPr lang="pt-PT" sz="2000" dirty="0" smtClean="0">
                    <a:solidFill>
                      <a:schemeClr val="tx1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</a:rPr>
                  <a:t>Considere</a:t>
                </a:r>
                <a:r>
                  <a:rPr lang="pt-PT" sz="2000" dirty="0">
                    <a:solidFill>
                      <a:schemeClr val="tx1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</a:rPr>
                  <a:t>, </a:t>
                </a:r>
                <a:r>
                  <a:rPr lang="pt-PT" sz="2000" dirty="0" smtClean="0">
                    <a:solidFill>
                      <a:schemeClr val="tx1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</a:rPr>
                  <a:t>em </a:t>
                </a:r>
                <a14:m>
                  <m:oMath xmlns:m="http://schemas.openxmlformats.org/officeDocument/2006/math">
                    <m:r>
                      <a:rPr lang="pt-PT" sz="200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ℂ</m:t>
                    </m:r>
                  </m:oMath>
                </a14:m>
                <a:r>
                  <a:rPr lang="pt-PT" sz="2000" dirty="0" smtClean="0">
                    <a:solidFill>
                      <a:schemeClr val="tx1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</a:rPr>
                  <a:t>, </a:t>
                </a:r>
                <a:r>
                  <a:rPr lang="pt-PT" sz="2000" dirty="0">
                    <a:solidFill>
                      <a:schemeClr val="tx1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</a:rPr>
                  <a:t>a equação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pt-PT" sz="2000" i="1" smtClean="0">
                            <a:solidFill>
                              <a:schemeClr val="tx1"/>
                            </a:solidFill>
                            <a:latin typeface="Cambria Math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pt-PT" sz="2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𝑧</m:t>
                        </m:r>
                      </m:e>
                      <m:sup>
                        <m:r>
                          <a:rPr lang="pt-PT" sz="2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6</m:t>
                        </m:r>
                      </m:sup>
                    </m:sSup>
                    <m:r>
                      <a:rPr lang="pt-PT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=2</m:t>
                    </m:r>
                  </m:oMath>
                </a14:m>
                <a:r>
                  <a:rPr lang="pt-PT" sz="2000" dirty="0" smtClean="0">
                    <a:solidFill>
                      <a:schemeClr val="tx1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</a:rPr>
                  <a:t>. </a:t>
                </a:r>
                <a:endParaRPr lang="pt-PT" sz="2000" dirty="0">
                  <a:solidFill>
                    <a:schemeClr val="tx1"/>
                  </a:solidFill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>
                  <a:lnSpc>
                    <a:spcPct val="150000"/>
                  </a:lnSpc>
                </a:pPr>
                <a:r>
                  <a:rPr lang="pt-PT" sz="2000" b="1" dirty="0" smtClean="0">
                    <a:solidFill>
                      <a:schemeClr val="tx1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</a:rPr>
                  <a:t>4.1</a:t>
                </a:r>
                <a:r>
                  <a:rPr lang="pt-PT" sz="2000" dirty="0" smtClean="0">
                    <a:solidFill>
                      <a:schemeClr val="tx1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</a:rPr>
                  <a:t> </a:t>
                </a:r>
                <a:r>
                  <a:rPr lang="pt-PT" sz="2000" dirty="0">
                    <a:solidFill>
                      <a:schemeClr val="tx1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</a:rPr>
                  <a:t>Resolva a equação e mostre que os pontos afixos das respetivas soluções são vértices de um polígono regular. </a:t>
                </a:r>
              </a:p>
              <a:p>
                <a:pPr>
                  <a:lnSpc>
                    <a:spcPct val="150000"/>
                  </a:lnSpc>
                </a:pPr>
                <a:r>
                  <a:rPr lang="pt-PT" sz="2000" b="1" dirty="0" smtClean="0">
                    <a:solidFill>
                      <a:schemeClr val="tx1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</a:rPr>
                  <a:t>4.2</a:t>
                </a:r>
                <a:r>
                  <a:rPr lang="pt-PT" sz="2000" dirty="0" smtClean="0">
                    <a:solidFill>
                      <a:schemeClr val="tx1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</a:rPr>
                  <a:t> </a:t>
                </a:r>
                <a:r>
                  <a:rPr lang="pt-PT" sz="2000" dirty="0">
                    <a:solidFill>
                      <a:schemeClr val="tx1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</a:rPr>
                  <a:t>Determine a área do polígono referido em </a:t>
                </a:r>
                <a:r>
                  <a:rPr lang="pt-PT" sz="2000" dirty="0" smtClean="0">
                    <a:solidFill>
                      <a:schemeClr val="tx1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</a:rPr>
                  <a:t>4.1</a:t>
                </a:r>
                <a:r>
                  <a:rPr lang="pt-PT" sz="2000" dirty="0">
                    <a:solidFill>
                      <a:schemeClr val="tx1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</a:rPr>
                  <a:t>. </a:t>
                </a:r>
              </a:p>
            </p:txBody>
          </p:sp>
        </mc:Choice>
        <mc:Fallback xmlns="">
          <p:sp>
            <p:nvSpPr>
              <p:cNvPr id="6" name="Rectângulo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2000" y="1548000"/>
                <a:ext cx="8280000" cy="2015936"/>
              </a:xfrm>
              <a:prstGeom prst="rect">
                <a:avLst/>
              </a:prstGeom>
              <a:blipFill rotWithShape="0">
                <a:blip r:embed="rId3"/>
                <a:stretch>
                  <a:fillRect l="-736" b="-151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Retângulo 12"/>
          <p:cNvSpPr/>
          <p:nvPr/>
        </p:nvSpPr>
        <p:spPr>
          <a:xfrm>
            <a:off x="5724128" y="2636912"/>
            <a:ext cx="129573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sz="2000" u="sng" dirty="0">
                <a:solidFill>
                  <a:schemeClr val="accent1">
                    <a:lumMod val="75000"/>
                  </a:schemeClr>
                </a:solidFill>
                <a:latin typeface="Cambria Math" charset="0"/>
                <a:hlinkClick r:id="rId4" action="ppaction://hlinksldjump"/>
              </a:rPr>
              <a:t>Resolução</a:t>
            </a:r>
            <a:endParaRPr lang="pt-PT" sz="2000" dirty="0"/>
          </a:p>
        </p:txBody>
      </p:sp>
      <p:sp>
        <p:nvSpPr>
          <p:cNvPr id="9" name="Retângulo 12"/>
          <p:cNvSpPr/>
          <p:nvPr/>
        </p:nvSpPr>
        <p:spPr>
          <a:xfrm>
            <a:off x="6156176" y="3068960"/>
            <a:ext cx="129573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sz="2000" u="sng" dirty="0">
                <a:solidFill>
                  <a:schemeClr val="accent1">
                    <a:lumMod val="75000"/>
                  </a:schemeClr>
                </a:solidFill>
                <a:latin typeface="Cambria Math" charset="0"/>
                <a:hlinkClick r:id="rId5" action="ppaction://hlinksldjump"/>
              </a:rPr>
              <a:t>Resolução</a:t>
            </a:r>
            <a:endParaRPr lang="pt-PT" sz="2000" dirty="0"/>
          </a:p>
        </p:txBody>
      </p:sp>
    </p:spTree>
    <p:extLst>
      <p:ext uri="{BB962C8B-B14F-4D97-AF65-F5344CB8AC3E}">
        <p14:creationId xmlns:p14="http://schemas.microsoft.com/office/powerpoint/2010/main" val="34877985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9" name="Rectângulo 8"/>
              <p:cNvSpPr/>
              <p:nvPr/>
            </p:nvSpPr>
            <p:spPr>
              <a:xfrm>
                <a:off x="612000" y="360000"/>
                <a:ext cx="6912328" cy="605204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pt-PT" sz="2000" b="1" u="sng" dirty="0" smtClean="0">
                    <a:solidFill>
                      <a:schemeClr val="accent1">
                        <a:lumMod val="75000"/>
                      </a:schemeClr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</a:rPr>
                  <a:t>Resolução</a:t>
                </a:r>
              </a:p>
              <a:p>
                <a:pPr>
                  <a:lnSpc>
                    <a:spcPct val="150000"/>
                  </a:lnSpc>
                  <a:spcAft>
                    <a:spcPts val="600"/>
                  </a:spcAft>
                </a:pPr>
                <a:endParaRPr lang="pt-PT" sz="2000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 algn="just">
                  <a:lnSpc>
                    <a:spcPct val="150000"/>
                  </a:lnSpc>
                </a:pPr>
                <a:r>
                  <a:rPr lang="pt-PT" sz="2000" b="1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4.1 </a:t>
                </a:r>
                <a:r>
                  <a:rPr lang="pt-PT" sz="20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C</a:t>
                </a:r>
                <a:r>
                  <a:rPr lang="pt-PT" sz="2000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omecemos por notar que </a:t>
                </a:r>
                <a14:m>
                  <m:oMath xmlns:m="http://schemas.openxmlformats.org/officeDocument/2006/math">
                    <m:r>
                      <a:rPr lang="pt-PT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2=2</m:t>
                    </m:r>
                    <m:sSup>
                      <m:sSupPr>
                        <m:ctrlPr>
                          <a:rPr lang="pt-PT" sz="2000" b="0" i="1" smtClean="0">
                            <a:latin typeface="Cambria Math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pt-PT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𝑒</m:t>
                        </m:r>
                      </m:e>
                      <m:sup>
                        <m:r>
                          <a:rPr lang="pt-PT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𝑖</m:t>
                        </m:r>
                        <m:r>
                          <a:rPr lang="pt-PT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0</m:t>
                        </m:r>
                      </m:sup>
                    </m:sSup>
                  </m:oMath>
                </a14:m>
                <a:r>
                  <a:rPr lang="pt-PT" sz="2000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e</a:t>
                </a:r>
              </a:p>
              <a:p>
                <a:pPr algn="just"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pt-PT" sz="2000" i="1">
                              <a:latin typeface="Cambria Math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pt-PT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𝑧</m:t>
                          </m:r>
                        </m:e>
                        <m:sup>
                          <m:r>
                            <a:rPr lang="pt-PT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6</m:t>
                          </m:r>
                        </m:sup>
                      </m:sSup>
                      <m:r>
                        <a:rPr lang="pt-PT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=2</m:t>
                      </m:r>
                      <m:r>
                        <a:rPr lang="pt-PT" sz="20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⇔</m:t>
                      </m:r>
                      <m:r>
                        <a:rPr lang="pt-PT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𝑧</m:t>
                      </m:r>
                      <m:r>
                        <a:rPr lang="pt-PT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ad>
                        <m:radPr>
                          <m:ctrlPr>
                            <a:rPr lang="pt-PT" sz="2000" b="0" i="1" smtClean="0">
                              <a:latin typeface="Cambria Math" charset="0"/>
                              <a:ea typeface="Cambria Math" panose="02040503050406030204" pitchFamily="18" charset="0"/>
                            </a:rPr>
                          </m:ctrlPr>
                        </m:radPr>
                        <m:deg>
                          <m:r>
                            <m:rPr>
                              <m:brk m:alnAt="7"/>
                            </m:rPr>
                            <a:rPr lang="pt-PT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6</m:t>
                          </m:r>
                        </m:deg>
                        <m:e>
                          <m:r>
                            <a:rPr lang="pt-PT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e>
                      </m:rad>
                    </m:oMath>
                  </m:oMathPara>
                </a14:m>
                <a:endParaRPr lang="pt-PT" sz="2000" dirty="0" smtClean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>
                  <a:lnSpc>
                    <a:spcPct val="150000"/>
                  </a:lnSpc>
                  <a:spcAft>
                    <a:spcPts val="600"/>
                  </a:spcAft>
                </a:pPr>
                <a:r>
                  <a:rPr lang="pt-PT" sz="20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o</a:t>
                </a:r>
                <a:r>
                  <a:rPr lang="pt-PT" sz="2000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u seja, as soluções da equação dada são as raízes de índice 6 do número </a:t>
                </a:r>
                <a14:m>
                  <m:oMath xmlns:m="http://schemas.openxmlformats.org/officeDocument/2006/math">
                    <m:r>
                      <a:rPr lang="pt-PT" sz="2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2</m:t>
                    </m:r>
                    <m:sSup>
                      <m:sSupPr>
                        <m:ctrlPr>
                          <a:rPr lang="pt-PT" sz="2000" i="1">
                            <a:latin typeface="Cambria Math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pt-PT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𝑒</m:t>
                        </m:r>
                      </m:e>
                      <m:sup>
                        <m:r>
                          <a:rPr lang="pt-PT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𝑖</m:t>
                        </m:r>
                        <m:r>
                          <a:rPr lang="pt-PT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0</m:t>
                        </m:r>
                      </m:sup>
                    </m:sSup>
                  </m:oMath>
                </a14:m>
                <a:r>
                  <a:rPr lang="pt-PT" sz="2000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, que são dadas por:</a:t>
                </a:r>
              </a:p>
              <a:p>
                <a:pPr algn="just"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pt-PT" sz="2000" i="1">
                              <a:latin typeface="Cambria Math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pt-PT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𝑧</m:t>
                          </m:r>
                        </m:e>
                        <m:sub>
                          <m:r>
                            <a:rPr lang="pt-PT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𝑘</m:t>
                          </m:r>
                        </m:sub>
                      </m:sSub>
                      <m:r>
                        <a:rPr lang="pt-PT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ad>
                        <m:radPr>
                          <m:ctrlPr>
                            <a:rPr lang="pt-PT" sz="2000" i="1" smtClean="0">
                              <a:latin typeface="Cambria Math" charset="0"/>
                              <a:ea typeface="Cambria Math" panose="02040503050406030204" pitchFamily="18" charset="0"/>
                            </a:rPr>
                          </m:ctrlPr>
                        </m:radPr>
                        <m:deg>
                          <m:r>
                            <m:rPr>
                              <m:brk m:alnAt="7"/>
                            </m:rPr>
                            <a:rPr lang="pt-PT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6</m:t>
                          </m:r>
                        </m:deg>
                        <m:e>
                          <m:r>
                            <a:rPr lang="pt-PT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e>
                      </m:rad>
                      <m:sSup>
                        <m:sSupPr>
                          <m:ctrlPr>
                            <a:rPr lang="pt-PT" sz="2000" i="1">
                              <a:latin typeface="Cambria Math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pt-PT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pt-PT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𝑖</m:t>
                          </m:r>
                          <m:d>
                            <m:dPr>
                              <m:ctrlPr>
                                <a:rPr lang="pt-PT" sz="2000" i="1">
                                  <a:latin typeface="Cambria Math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pt-PT" sz="2000" i="1">
                                      <a:latin typeface="Cambria Math" charset="0"/>
                                      <a:ea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pt-PT" sz="20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0</m:t>
                                  </m:r>
                                  <m:r>
                                    <a:rPr lang="pt-PT" sz="20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+2</m:t>
                                  </m:r>
                                  <m:r>
                                    <a:rPr lang="pt-PT" sz="20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𝑘</m:t>
                                  </m:r>
                                  <m:r>
                                    <a:rPr lang="pt-PT" sz="20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𝜋</m:t>
                                  </m:r>
                                </m:num>
                                <m:den>
                                  <m:r>
                                    <a:rPr lang="pt-PT" sz="20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6</m:t>
                                  </m:r>
                                </m:den>
                              </m:f>
                            </m:e>
                          </m:d>
                        </m:sup>
                      </m:sSup>
                      <m:r>
                        <a:rPr lang="pt-PT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, </m:t>
                      </m:r>
                      <m:r>
                        <a:rPr lang="pt-PT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𝑘</m:t>
                      </m:r>
                      <m:r>
                        <a:rPr lang="pt-PT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∈</m:t>
                      </m:r>
                      <m:d>
                        <m:dPr>
                          <m:begChr m:val="{"/>
                          <m:endChr m:val="}"/>
                          <m:ctrlPr>
                            <a:rPr lang="pt-PT" sz="2000" i="1">
                              <a:latin typeface="Cambria Math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pt-PT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0, 1</m:t>
                          </m:r>
                          <m:r>
                            <a:rPr lang="pt-PT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, 2, 3, 4, 5</m:t>
                          </m:r>
                        </m:e>
                      </m:d>
                    </m:oMath>
                  </m:oMathPara>
                </a14:m>
                <a:endParaRPr lang="pt-PT" sz="2000" dirty="0" smtClean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 algn="just">
                  <a:lnSpc>
                    <a:spcPct val="150000"/>
                  </a:lnSpc>
                </a:pPr>
                <a:r>
                  <a:rPr lang="pt-PT" sz="2000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Logo:</a:t>
                </a:r>
              </a:p>
              <a:p>
                <a:pPr algn="just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pt-PT" sz="2000" i="1" smtClean="0">
                              <a:latin typeface="Cambria Math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pt-PT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𝑧</m:t>
                          </m:r>
                        </m:e>
                        <m:sub>
                          <m:r>
                            <a:rPr lang="pt-PT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pt-PT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ad>
                        <m:radPr>
                          <m:ctrlPr>
                            <a:rPr lang="pt-PT" sz="2000" i="1">
                              <a:latin typeface="Cambria Math" charset="0"/>
                              <a:ea typeface="Cambria Math" panose="02040503050406030204" pitchFamily="18" charset="0"/>
                            </a:rPr>
                          </m:ctrlPr>
                        </m:radPr>
                        <m:deg>
                          <m:r>
                            <m:rPr>
                              <m:brk m:alnAt="7"/>
                            </m:rPr>
                            <a:rPr lang="pt-PT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6</m:t>
                          </m:r>
                        </m:deg>
                        <m:e>
                          <m:r>
                            <a:rPr lang="pt-PT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e>
                      </m:rad>
                      <m:sSup>
                        <m:sSupPr>
                          <m:ctrlPr>
                            <a:rPr lang="pt-PT" sz="2000" i="1">
                              <a:latin typeface="Cambria Math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pt-PT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pt-PT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𝑖</m:t>
                          </m:r>
                          <m:r>
                            <a:rPr lang="pt-PT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0</m:t>
                          </m:r>
                        </m:sup>
                      </m:sSup>
                      <m:r>
                        <a:rPr lang="pt-PT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ad>
                        <m:radPr>
                          <m:ctrlPr>
                            <a:rPr lang="pt-PT" sz="2000" i="1">
                              <a:latin typeface="Cambria Math" charset="0"/>
                              <a:ea typeface="Cambria Math" panose="02040503050406030204" pitchFamily="18" charset="0"/>
                            </a:rPr>
                          </m:ctrlPr>
                        </m:radPr>
                        <m:deg>
                          <m:r>
                            <m:rPr>
                              <m:brk m:alnAt="7"/>
                            </m:rPr>
                            <a:rPr lang="pt-PT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6</m:t>
                          </m:r>
                        </m:deg>
                        <m:e>
                          <m:r>
                            <a:rPr lang="pt-PT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e>
                      </m:rad>
                    </m:oMath>
                  </m:oMathPara>
                </a14:m>
                <a:endParaRPr lang="pt-PT" sz="2000" dirty="0" smtClean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 algn="just"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pt-PT" sz="2000" i="1">
                              <a:latin typeface="Cambria Math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pt-PT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𝑧</m:t>
                          </m:r>
                        </m:e>
                        <m:sub>
                          <m:r>
                            <a:rPr lang="pt-PT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pt-PT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ad>
                        <m:radPr>
                          <m:ctrlPr>
                            <a:rPr lang="pt-PT" sz="2000" i="1">
                              <a:latin typeface="Cambria Math" charset="0"/>
                              <a:ea typeface="Cambria Math" panose="02040503050406030204" pitchFamily="18" charset="0"/>
                            </a:rPr>
                          </m:ctrlPr>
                        </m:radPr>
                        <m:deg>
                          <m:r>
                            <m:rPr>
                              <m:brk m:alnAt="7"/>
                            </m:rPr>
                            <a:rPr lang="pt-PT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6</m:t>
                          </m:r>
                        </m:deg>
                        <m:e>
                          <m:r>
                            <a:rPr lang="pt-PT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e>
                      </m:rad>
                      <m:sSup>
                        <m:sSupPr>
                          <m:ctrlPr>
                            <a:rPr lang="pt-PT" sz="2000" i="1">
                              <a:latin typeface="Cambria Math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pt-PT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pt-PT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𝑖</m:t>
                          </m:r>
                          <m:d>
                            <m:dPr>
                              <m:ctrlPr>
                                <a:rPr lang="pt-PT" sz="2000" i="1">
                                  <a:latin typeface="Cambria Math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pt-PT" sz="2000" i="1">
                                      <a:latin typeface="Cambria Math" charset="0"/>
                                      <a:ea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pt-PT" sz="20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0+2</m:t>
                                  </m:r>
                                  <m:r>
                                    <a:rPr lang="pt-PT" sz="20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𝜋</m:t>
                                  </m:r>
                                </m:num>
                                <m:den>
                                  <m:r>
                                    <a:rPr lang="pt-PT" sz="20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6</m:t>
                                  </m:r>
                                </m:den>
                              </m:f>
                            </m:e>
                          </m:d>
                        </m:sup>
                      </m:sSup>
                      <m:r>
                        <a:rPr lang="pt-PT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ad>
                        <m:radPr>
                          <m:ctrlPr>
                            <a:rPr lang="pt-PT" sz="2000" i="1">
                              <a:latin typeface="Cambria Math" charset="0"/>
                              <a:ea typeface="Cambria Math" panose="02040503050406030204" pitchFamily="18" charset="0"/>
                            </a:rPr>
                          </m:ctrlPr>
                        </m:radPr>
                        <m:deg>
                          <m:r>
                            <m:rPr>
                              <m:brk m:alnAt="7"/>
                            </m:rPr>
                            <a:rPr lang="pt-PT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6</m:t>
                          </m:r>
                        </m:deg>
                        <m:e>
                          <m:r>
                            <a:rPr lang="pt-PT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e>
                      </m:rad>
                      <m:sSup>
                        <m:sSupPr>
                          <m:ctrlPr>
                            <a:rPr lang="pt-PT" sz="2000" i="1">
                              <a:latin typeface="Cambria Math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pt-PT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pt-PT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𝑖</m:t>
                          </m:r>
                          <m:f>
                            <m:fPr>
                              <m:ctrlPr>
                                <a:rPr lang="pt-PT" sz="2000" i="1" smtClean="0">
                                  <a:latin typeface="Cambria Math" charset="0"/>
                                  <a:ea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pt-PT" sz="200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𝜋</m:t>
                              </m:r>
                            </m:num>
                            <m:den>
                              <m:r>
                                <a:rPr lang="pt-PT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3</m:t>
                              </m:r>
                            </m:den>
                          </m:f>
                        </m:sup>
                      </m:sSup>
                    </m:oMath>
                  </m:oMathPara>
                </a14:m>
                <a:endParaRPr lang="pt-PT" sz="2000" dirty="0" smtClean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 algn="just"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pt-PT" sz="2000" i="1">
                              <a:latin typeface="Cambria Math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pt-PT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𝑧</m:t>
                          </m:r>
                        </m:e>
                        <m:sub>
                          <m:r>
                            <a:rPr lang="pt-PT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pt-PT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ad>
                        <m:radPr>
                          <m:ctrlPr>
                            <a:rPr lang="pt-PT" sz="2000" i="1">
                              <a:latin typeface="Cambria Math" charset="0"/>
                              <a:ea typeface="Cambria Math" panose="02040503050406030204" pitchFamily="18" charset="0"/>
                            </a:rPr>
                          </m:ctrlPr>
                        </m:radPr>
                        <m:deg>
                          <m:r>
                            <m:rPr>
                              <m:brk m:alnAt="7"/>
                            </m:rPr>
                            <a:rPr lang="pt-PT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6</m:t>
                          </m:r>
                        </m:deg>
                        <m:e>
                          <m:r>
                            <a:rPr lang="pt-PT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e>
                      </m:rad>
                      <m:sSup>
                        <m:sSupPr>
                          <m:ctrlPr>
                            <a:rPr lang="pt-PT" sz="2000" i="1">
                              <a:latin typeface="Cambria Math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pt-PT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pt-PT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𝑖</m:t>
                          </m:r>
                          <m:d>
                            <m:dPr>
                              <m:ctrlPr>
                                <a:rPr lang="pt-PT" sz="2000" i="1">
                                  <a:latin typeface="Cambria Math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pt-PT" sz="2000" i="1">
                                      <a:latin typeface="Cambria Math" charset="0"/>
                                      <a:ea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pt-PT" sz="20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0+</m:t>
                                  </m:r>
                                  <m:r>
                                    <a:rPr lang="pt-PT" sz="20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4</m:t>
                                  </m:r>
                                  <m:r>
                                    <a:rPr lang="pt-PT" sz="20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𝜋</m:t>
                                  </m:r>
                                </m:num>
                                <m:den>
                                  <m:r>
                                    <a:rPr lang="pt-PT" sz="20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6</m:t>
                                  </m:r>
                                </m:den>
                              </m:f>
                            </m:e>
                          </m:d>
                        </m:sup>
                      </m:sSup>
                      <m:r>
                        <a:rPr lang="pt-PT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ad>
                        <m:radPr>
                          <m:ctrlPr>
                            <a:rPr lang="pt-PT" sz="2000" i="1">
                              <a:latin typeface="Cambria Math" charset="0"/>
                              <a:ea typeface="Cambria Math" panose="02040503050406030204" pitchFamily="18" charset="0"/>
                            </a:rPr>
                          </m:ctrlPr>
                        </m:radPr>
                        <m:deg>
                          <m:r>
                            <m:rPr>
                              <m:brk m:alnAt="7"/>
                            </m:rPr>
                            <a:rPr lang="pt-PT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6</m:t>
                          </m:r>
                        </m:deg>
                        <m:e>
                          <m:r>
                            <a:rPr lang="pt-PT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e>
                      </m:rad>
                      <m:sSup>
                        <m:sSupPr>
                          <m:ctrlPr>
                            <a:rPr lang="pt-PT" sz="2000" i="1">
                              <a:latin typeface="Cambria Math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pt-PT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pt-PT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𝑖</m:t>
                          </m:r>
                          <m:f>
                            <m:fPr>
                              <m:ctrlPr>
                                <a:rPr lang="pt-PT" sz="2000" i="1">
                                  <a:latin typeface="Cambria Math" charset="0"/>
                                  <a:ea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pt-PT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pt-PT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𝜋</m:t>
                              </m:r>
                            </m:num>
                            <m:den>
                              <m:r>
                                <a:rPr lang="pt-PT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3</m:t>
                              </m:r>
                            </m:den>
                          </m:f>
                        </m:sup>
                      </m:sSup>
                    </m:oMath>
                  </m:oMathPara>
                </a14:m>
                <a:endParaRPr lang="pt-PT" sz="2000" dirty="0" smtClean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9" name="Rectângulo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2000" y="360000"/>
                <a:ext cx="6912328" cy="6052041"/>
              </a:xfrm>
              <a:prstGeom prst="rect">
                <a:avLst/>
              </a:prstGeom>
              <a:blipFill rotWithShape="0">
                <a:blip r:embed="rId3"/>
                <a:stretch>
                  <a:fillRect l="-88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Retângulo 5"/>
          <p:cNvSpPr/>
          <p:nvPr/>
        </p:nvSpPr>
        <p:spPr>
          <a:xfrm>
            <a:off x="7200000" y="5580000"/>
            <a:ext cx="127951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sz="2000" u="sng" dirty="0" smtClean="0">
                <a:solidFill>
                  <a:schemeClr val="accent1">
                    <a:lumMod val="75000"/>
                  </a:schemeClr>
                </a:solidFill>
                <a:latin typeface="Cambria Math" charset="0"/>
                <a:hlinkClick r:id="rId4" action="ppaction://hlinksldjump"/>
              </a:rPr>
              <a:t>Continuar</a:t>
            </a:r>
            <a:endParaRPr lang="pt-PT" sz="2000" dirty="0"/>
          </a:p>
        </p:txBody>
      </p:sp>
    </p:spTree>
    <p:extLst>
      <p:ext uri="{BB962C8B-B14F-4D97-AF65-F5344CB8AC3E}">
        <p14:creationId xmlns:p14="http://schemas.microsoft.com/office/powerpoint/2010/main" val="14509466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9" name="Rectângulo 8"/>
              <p:cNvSpPr/>
              <p:nvPr/>
            </p:nvSpPr>
            <p:spPr>
              <a:xfrm>
                <a:off x="612000" y="360000"/>
                <a:ext cx="7704416" cy="585115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50000"/>
                  </a:lnSpc>
                </a:pPr>
                <a:r>
                  <a:rPr lang="pt-PT" sz="2000" b="1" u="sng" dirty="0">
                    <a:solidFill>
                      <a:schemeClr val="accent1">
                        <a:lumMod val="75000"/>
                      </a:schemeClr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</a:rPr>
                  <a:t>Resolução</a:t>
                </a:r>
              </a:p>
              <a:p>
                <a:pPr algn="just">
                  <a:lnSpc>
                    <a:spcPct val="150000"/>
                  </a:lnSpc>
                </a:pPr>
                <a:endParaRPr lang="pt-PT" sz="2000" i="1" dirty="0" smtClean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 algn="just">
                  <a:spcBef>
                    <a:spcPts val="1200"/>
                  </a:spcBef>
                  <a:spcAft>
                    <a:spcPts val="12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pt-PT" sz="2000" i="1" smtClean="0">
                              <a:latin typeface="Cambria Math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pt-PT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𝑧</m:t>
                          </m:r>
                        </m:e>
                        <m:sub>
                          <m:r>
                            <a:rPr lang="pt-PT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  <m:r>
                        <a:rPr lang="pt-PT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ad>
                        <m:radPr>
                          <m:ctrlPr>
                            <a:rPr lang="pt-PT" sz="2000" i="1">
                              <a:latin typeface="Cambria Math" charset="0"/>
                              <a:ea typeface="Cambria Math" panose="02040503050406030204" pitchFamily="18" charset="0"/>
                            </a:rPr>
                          </m:ctrlPr>
                        </m:radPr>
                        <m:deg>
                          <m:r>
                            <m:rPr>
                              <m:brk m:alnAt="7"/>
                            </m:rPr>
                            <a:rPr lang="pt-PT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6</m:t>
                          </m:r>
                        </m:deg>
                        <m:e>
                          <m:r>
                            <a:rPr lang="pt-PT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e>
                      </m:rad>
                      <m:sSup>
                        <m:sSupPr>
                          <m:ctrlPr>
                            <a:rPr lang="pt-PT" sz="2000" i="1">
                              <a:latin typeface="Cambria Math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pt-PT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pt-PT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𝑖</m:t>
                          </m:r>
                          <m:d>
                            <m:dPr>
                              <m:ctrlPr>
                                <a:rPr lang="pt-PT" sz="2000" i="1">
                                  <a:latin typeface="Cambria Math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pt-PT" sz="2000" i="1">
                                      <a:latin typeface="Cambria Math" charset="0"/>
                                      <a:ea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pt-PT" sz="20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0+</m:t>
                                  </m:r>
                                  <m:r>
                                    <a:rPr lang="pt-PT" sz="20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6</m:t>
                                  </m:r>
                                  <m:r>
                                    <a:rPr lang="pt-PT" sz="20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𝜋</m:t>
                                  </m:r>
                                </m:num>
                                <m:den>
                                  <m:r>
                                    <a:rPr lang="pt-PT" sz="20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6</m:t>
                                  </m:r>
                                </m:den>
                              </m:f>
                            </m:e>
                          </m:d>
                        </m:sup>
                      </m:sSup>
                      <m:r>
                        <a:rPr lang="pt-PT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ad>
                        <m:radPr>
                          <m:ctrlPr>
                            <a:rPr lang="pt-PT" sz="2000" i="1">
                              <a:latin typeface="Cambria Math" charset="0"/>
                              <a:ea typeface="Cambria Math" panose="02040503050406030204" pitchFamily="18" charset="0"/>
                            </a:rPr>
                          </m:ctrlPr>
                        </m:radPr>
                        <m:deg>
                          <m:r>
                            <m:rPr>
                              <m:brk m:alnAt="7"/>
                            </m:rPr>
                            <a:rPr lang="pt-PT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6</m:t>
                          </m:r>
                        </m:deg>
                        <m:e>
                          <m:r>
                            <a:rPr lang="pt-PT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e>
                      </m:rad>
                      <m:sSup>
                        <m:sSupPr>
                          <m:ctrlPr>
                            <a:rPr lang="pt-PT" sz="2000" i="1">
                              <a:latin typeface="Cambria Math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pt-PT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pt-PT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𝑖</m:t>
                          </m:r>
                          <m:r>
                            <a:rPr lang="pt-PT" sz="20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𝜋</m:t>
                          </m:r>
                        </m:sup>
                      </m:sSup>
                      <m:r>
                        <a:rPr lang="pt-PT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=−</m:t>
                      </m:r>
                      <m:rad>
                        <m:radPr>
                          <m:ctrlPr>
                            <a:rPr lang="pt-PT" sz="2000" i="1">
                              <a:latin typeface="Cambria Math" charset="0"/>
                              <a:ea typeface="Cambria Math" panose="02040503050406030204" pitchFamily="18" charset="0"/>
                            </a:rPr>
                          </m:ctrlPr>
                        </m:radPr>
                        <m:deg>
                          <m:r>
                            <m:rPr>
                              <m:brk m:alnAt="7"/>
                            </m:rPr>
                            <a:rPr lang="pt-PT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6</m:t>
                          </m:r>
                        </m:deg>
                        <m:e>
                          <m:r>
                            <a:rPr lang="pt-PT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e>
                      </m:rad>
                    </m:oMath>
                  </m:oMathPara>
                </a14:m>
                <a:endParaRPr lang="pt-PT" sz="2000" dirty="0" smtClean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 algn="just">
                  <a:spcBef>
                    <a:spcPts val="1200"/>
                  </a:spcBef>
                  <a:spcAft>
                    <a:spcPts val="12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pt-PT" sz="2000" i="1">
                              <a:latin typeface="Cambria Math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pt-PT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𝑧</m:t>
                          </m:r>
                        </m:e>
                        <m:sub>
                          <m:r>
                            <a:rPr lang="pt-PT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4</m:t>
                          </m:r>
                        </m:sub>
                      </m:sSub>
                      <m:r>
                        <a:rPr lang="pt-PT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ad>
                        <m:radPr>
                          <m:ctrlPr>
                            <a:rPr lang="pt-PT" sz="2000" i="1">
                              <a:latin typeface="Cambria Math" charset="0"/>
                              <a:ea typeface="Cambria Math" panose="02040503050406030204" pitchFamily="18" charset="0"/>
                            </a:rPr>
                          </m:ctrlPr>
                        </m:radPr>
                        <m:deg>
                          <m:r>
                            <m:rPr>
                              <m:brk m:alnAt="7"/>
                            </m:rPr>
                            <a:rPr lang="pt-PT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6</m:t>
                          </m:r>
                        </m:deg>
                        <m:e>
                          <m:r>
                            <a:rPr lang="pt-PT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e>
                      </m:rad>
                      <m:sSup>
                        <m:sSupPr>
                          <m:ctrlPr>
                            <a:rPr lang="pt-PT" sz="2000" i="1">
                              <a:latin typeface="Cambria Math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pt-PT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pt-PT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𝑖</m:t>
                          </m:r>
                          <m:d>
                            <m:dPr>
                              <m:ctrlPr>
                                <a:rPr lang="pt-PT" sz="2000" i="1">
                                  <a:latin typeface="Cambria Math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pt-PT" sz="2000" i="1">
                                      <a:latin typeface="Cambria Math" charset="0"/>
                                      <a:ea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pt-PT" sz="20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0+</m:t>
                                  </m:r>
                                  <m:r>
                                    <a:rPr lang="pt-PT" sz="20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8</m:t>
                                  </m:r>
                                  <m:r>
                                    <a:rPr lang="pt-PT" sz="20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𝜋</m:t>
                                  </m:r>
                                </m:num>
                                <m:den>
                                  <m:r>
                                    <a:rPr lang="pt-PT" sz="20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6</m:t>
                                  </m:r>
                                </m:den>
                              </m:f>
                            </m:e>
                          </m:d>
                        </m:sup>
                      </m:sSup>
                      <m:r>
                        <a:rPr lang="pt-PT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ad>
                        <m:radPr>
                          <m:ctrlPr>
                            <a:rPr lang="pt-PT" sz="2000" i="1">
                              <a:latin typeface="Cambria Math" charset="0"/>
                              <a:ea typeface="Cambria Math" panose="02040503050406030204" pitchFamily="18" charset="0"/>
                            </a:rPr>
                          </m:ctrlPr>
                        </m:radPr>
                        <m:deg>
                          <m:r>
                            <m:rPr>
                              <m:brk m:alnAt="7"/>
                            </m:rPr>
                            <a:rPr lang="pt-PT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6</m:t>
                          </m:r>
                        </m:deg>
                        <m:e>
                          <m:r>
                            <a:rPr lang="pt-PT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e>
                      </m:rad>
                      <m:sSup>
                        <m:sSupPr>
                          <m:ctrlPr>
                            <a:rPr lang="pt-PT" sz="2000" i="1">
                              <a:latin typeface="Cambria Math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pt-PT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pt-PT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𝑖</m:t>
                          </m:r>
                          <m:f>
                            <m:fPr>
                              <m:ctrlPr>
                                <a:rPr lang="pt-PT" sz="2000" i="1">
                                  <a:latin typeface="Cambria Math" charset="0"/>
                                  <a:ea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pt-PT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4</m:t>
                              </m:r>
                              <m:r>
                                <a:rPr lang="pt-PT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𝜋</m:t>
                              </m:r>
                            </m:num>
                            <m:den>
                              <m:r>
                                <a:rPr lang="pt-PT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3</m:t>
                              </m:r>
                            </m:den>
                          </m:f>
                        </m:sup>
                      </m:sSup>
                    </m:oMath>
                  </m:oMathPara>
                </a14:m>
                <a:endParaRPr lang="pt-PT" sz="2000" dirty="0" smtClean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 algn="just">
                  <a:spcBef>
                    <a:spcPts val="1200"/>
                  </a:spcBef>
                  <a:spcAft>
                    <a:spcPts val="12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pt-PT" sz="2000" i="1">
                              <a:latin typeface="Cambria Math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pt-PT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𝑧</m:t>
                          </m:r>
                        </m:e>
                        <m:sub>
                          <m:r>
                            <a:rPr lang="pt-PT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5</m:t>
                          </m:r>
                        </m:sub>
                      </m:sSub>
                      <m:r>
                        <a:rPr lang="pt-PT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ad>
                        <m:radPr>
                          <m:ctrlPr>
                            <a:rPr lang="pt-PT" sz="2000" i="1">
                              <a:latin typeface="Cambria Math" charset="0"/>
                              <a:ea typeface="Cambria Math" panose="02040503050406030204" pitchFamily="18" charset="0"/>
                            </a:rPr>
                          </m:ctrlPr>
                        </m:radPr>
                        <m:deg>
                          <m:r>
                            <m:rPr>
                              <m:brk m:alnAt="7"/>
                            </m:rPr>
                            <a:rPr lang="pt-PT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6</m:t>
                          </m:r>
                        </m:deg>
                        <m:e>
                          <m:r>
                            <a:rPr lang="pt-PT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e>
                      </m:rad>
                      <m:sSup>
                        <m:sSupPr>
                          <m:ctrlPr>
                            <a:rPr lang="pt-PT" sz="2000" i="1">
                              <a:latin typeface="Cambria Math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pt-PT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pt-PT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𝑖</m:t>
                          </m:r>
                          <m:d>
                            <m:dPr>
                              <m:ctrlPr>
                                <a:rPr lang="pt-PT" sz="2000" i="1">
                                  <a:latin typeface="Cambria Math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pt-PT" sz="2000" i="1">
                                      <a:latin typeface="Cambria Math" charset="0"/>
                                      <a:ea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pt-PT" sz="20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0+</m:t>
                                  </m:r>
                                  <m:r>
                                    <a:rPr lang="pt-PT" sz="20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10</m:t>
                                  </m:r>
                                  <m:r>
                                    <a:rPr lang="pt-PT" sz="20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𝜋</m:t>
                                  </m:r>
                                </m:num>
                                <m:den>
                                  <m:r>
                                    <a:rPr lang="pt-PT" sz="20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6</m:t>
                                  </m:r>
                                </m:den>
                              </m:f>
                            </m:e>
                          </m:d>
                        </m:sup>
                      </m:sSup>
                      <m:r>
                        <a:rPr lang="pt-PT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ad>
                        <m:radPr>
                          <m:ctrlPr>
                            <a:rPr lang="pt-PT" sz="2000" i="1">
                              <a:latin typeface="Cambria Math" charset="0"/>
                              <a:ea typeface="Cambria Math" panose="02040503050406030204" pitchFamily="18" charset="0"/>
                            </a:rPr>
                          </m:ctrlPr>
                        </m:radPr>
                        <m:deg>
                          <m:r>
                            <m:rPr>
                              <m:brk m:alnAt="7"/>
                            </m:rPr>
                            <a:rPr lang="pt-PT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6</m:t>
                          </m:r>
                        </m:deg>
                        <m:e>
                          <m:r>
                            <a:rPr lang="pt-PT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e>
                      </m:rad>
                      <m:sSup>
                        <m:sSupPr>
                          <m:ctrlPr>
                            <a:rPr lang="pt-PT" sz="2000" i="1">
                              <a:latin typeface="Cambria Math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pt-PT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pt-PT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𝑖</m:t>
                          </m:r>
                          <m:f>
                            <m:fPr>
                              <m:ctrlPr>
                                <a:rPr lang="pt-PT" sz="2000" i="1">
                                  <a:latin typeface="Cambria Math" charset="0"/>
                                  <a:ea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pt-PT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5</m:t>
                              </m:r>
                              <m:r>
                                <a:rPr lang="pt-PT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𝜋</m:t>
                              </m:r>
                            </m:num>
                            <m:den>
                              <m:r>
                                <a:rPr lang="pt-PT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3</m:t>
                              </m:r>
                            </m:den>
                          </m:f>
                        </m:sup>
                      </m:sSup>
                    </m:oMath>
                  </m:oMathPara>
                </a14:m>
                <a:endParaRPr lang="pt-PT" sz="2000" dirty="0" smtClean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>
                  <a:lnSpc>
                    <a:spcPct val="150000"/>
                  </a:lnSpc>
                </a:pPr>
                <a:r>
                  <a:rPr lang="pt-PT" sz="2000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Como os pontos afixos das soluções da equação são pontos de uma circunferência de centro na origem do referencial e raio </a:t>
                </a:r>
                <a14:m>
                  <m:oMath xmlns:m="http://schemas.openxmlformats.org/officeDocument/2006/math">
                    <m:rad>
                      <m:radPr>
                        <m:ctrlPr>
                          <a:rPr lang="pt-PT" sz="2000" i="1">
                            <a:latin typeface="Cambria Math" charset="0"/>
                            <a:ea typeface="Cambria Math" panose="02040503050406030204" pitchFamily="18" charset="0"/>
                          </a:rPr>
                        </m:ctrlPr>
                      </m:radPr>
                      <m:deg>
                        <m:r>
                          <m:rPr>
                            <m:brk m:alnAt="7"/>
                          </m:rPr>
                          <a:rPr lang="pt-PT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6</m:t>
                        </m:r>
                      </m:deg>
                      <m:e>
                        <m:r>
                          <a:rPr lang="pt-PT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e>
                    </m:rad>
                  </m:oMath>
                </a14:m>
                <a:r>
                  <a:rPr lang="pt-PT" sz="2000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e dividem a circunferência em seis arcos de circunferência com amplitude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pt-PT" sz="2000" i="1" smtClean="0">
                            <a:latin typeface="Cambria Math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pt-PT" sz="20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𝜋</m:t>
                        </m:r>
                      </m:num>
                      <m:den>
                        <m:r>
                          <a:rPr lang="pt-PT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3</m:t>
                        </m:r>
                      </m:den>
                    </m:f>
                  </m:oMath>
                </a14:m>
                <a:r>
                  <a:rPr lang="pt-PT" sz="2000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, conclui-se que os pontos afixos das soluções da equação definem um hexágono regular inscrito numa circunferência de centro na origem do referencial e raio </a:t>
                </a:r>
                <a14:m>
                  <m:oMath xmlns:m="http://schemas.openxmlformats.org/officeDocument/2006/math">
                    <m:rad>
                      <m:radPr>
                        <m:ctrlPr>
                          <a:rPr lang="pt-PT" sz="2000" i="1">
                            <a:latin typeface="Cambria Math" charset="0"/>
                            <a:ea typeface="Cambria Math" panose="02040503050406030204" pitchFamily="18" charset="0"/>
                          </a:rPr>
                        </m:ctrlPr>
                      </m:radPr>
                      <m:deg>
                        <m:r>
                          <m:rPr>
                            <m:brk m:alnAt="7"/>
                          </m:rPr>
                          <a:rPr lang="pt-PT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6</m:t>
                        </m:r>
                      </m:deg>
                      <m:e>
                        <m:r>
                          <a:rPr lang="pt-PT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e>
                    </m:rad>
                  </m:oMath>
                </a14:m>
                <a:r>
                  <a:rPr lang="pt-PT" sz="2000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. </a:t>
                </a:r>
              </a:p>
            </p:txBody>
          </p:sp>
        </mc:Choice>
        <mc:Fallback xmlns="">
          <p:sp>
            <p:nvSpPr>
              <p:cNvPr id="9" name="Rectângulo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2000" y="360000"/>
                <a:ext cx="7704416" cy="5851154"/>
              </a:xfrm>
              <a:prstGeom prst="rect">
                <a:avLst/>
              </a:prstGeom>
              <a:blipFill rotWithShape="0">
                <a:blip r:embed="rId3"/>
                <a:stretch>
                  <a:fillRect l="-791" r="-118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Retângulo 5"/>
          <p:cNvSpPr/>
          <p:nvPr/>
        </p:nvSpPr>
        <p:spPr>
          <a:xfrm>
            <a:off x="7200000" y="5693186"/>
            <a:ext cx="84523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sz="2000" u="sng" dirty="0" smtClean="0">
                <a:solidFill>
                  <a:schemeClr val="accent1">
                    <a:lumMod val="75000"/>
                  </a:schemeClr>
                </a:solidFill>
                <a:latin typeface="Cambria Math" charset="0"/>
                <a:hlinkClick r:id="rId4" action="ppaction://hlinksldjump"/>
              </a:rPr>
              <a:t>Voltar</a:t>
            </a:r>
            <a:endParaRPr lang="pt-PT" sz="2000" dirty="0"/>
          </a:p>
        </p:txBody>
      </p:sp>
      <p:sp>
        <p:nvSpPr>
          <p:cNvPr id="5" name="Rectangle 4"/>
          <p:cNvSpPr/>
          <p:nvPr/>
        </p:nvSpPr>
        <p:spPr>
          <a:xfrm>
            <a:off x="612000" y="1444714"/>
            <a:ext cx="579005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sz="2000" b="1" dirty="0">
                <a:latin typeface="Cambria Math" panose="02040503050406030204" pitchFamily="18" charset="0"/>
                <a:ea typeface="Cambria Math" panose="02040503050406030204" pitchFamily="18" charset="0"/>
              </a:rPr>
              <a:t>4.1 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19910800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9" name="Rectângulo 8"/>
              <p:cNvSpPr/>
              <p:nvPr/>
            </p:nvSpPr>
            <p:spPr>
              <a:xfrm>
                <a:off x="612000" y="360000"/>
                <a:ext cx="7560400" cy="5748048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pt-PT" sz="2000" b="1" u="sng" dirty="0" smtClean="0">
                    <a:solidFill>
                      <a:schemeClr val="accent1">
                        <a:lumMod val="75000"/>
                      </a:schemeClr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</a:rPr>
                  <a:t>Resolução</a:t>
                </a:r>
              </a:p>
              <a:p>
                <a:pPr>
                  <a:lnSpc>
                    <a:spcPct val="150000"/>
                  </a:lnSpc>
                  <a:spcAft>
                    <a:spcPts val="600"/>
                  </a:spcAft>
                </a:pPr>
                <a:endParaRPr lang="pt-PT" sz="2000" b="1" dirty="0" smtClean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>
                  <a:lnSpc>
                    <a:spcPct val="150000"/>
                  </a:lnSpc>
                </a:pPr>
                <a:r>
                  <a:rPr lang="pt-PT" sz="2000" b="1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4.2 </a:t>
                </a:r>
                <a:r>
                  <a:rPr lang="pt-PT" sz="2000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Os </a:t>
                </a:r>
                <a:r>
                  <a:rPr lang="pt-PT" sz="20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pontos afixos das soluções da equação definem um hexágono regular inscrito numa circunferência de centro na origem do referencial e raio </a:t>
                </a:r>
                <a14:m>
                  <m:oMath xmlns:m="http://schemas.openxmlformats.org/officeDocument/2006/math">
                    <m:rad>
                      <m:radPr>
                        <m:ctrlPr>
                          <a:rPr lang="pt-PT" sz="2000" i="1">
                            <a:latin typeface="Cambria Math" charset="0"/>
                            <a:ea typeface="Cambria Math" panose="02040503050406030204" pitchFamily="18" charset="0"/>
                          </a:rPr>
                        </m:ctrlPr>
                      </m:radPr>
                      <m:deg>
                        <m:r>
                          <m:rPr>
                            <m:brk m:alnAt="7"/>
                          </m:rPr>
                          <a:rPr lang="pt-PT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6</m:t>
                        </m:r>
                      </m:deg>
                      <m:e>
                        <m:r>
                          <a:rPr lang="pt-PT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  <m:r>
                          <a:rPr lang="pt-PT" sz="2000" b="0" i="1" smtClean="0">
                            <a:latin typeface="Cambria Math" charset="0"/>
                            <a:ea typeface="Cambria Math" panose="02040503050406030204" pitchFamily="18" charset="0"/>
                          </a:rPr>
                          <m:t>,</m:t>
                        </m:r>
                      </m:e>
                    </m:rad>
                  </m:oMath>
                </a14:m>
                <a:r>
                  <a:rPr lang="pt-PT" sz="2000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que, portanto, pode dividir-se em seis triângulos equiláteros de lado </a:t>
                </a:r>
                <a14:m>
                  <m:oMath xmlns:m="http://schemas.openxmlformats.org/officeDocument/2006/math">
                    <m:rad>
                      <m:radPr>
                        <m:ctrlPr>
                          <a:rPr lang="pt-PT" sz="2000" i="1">
                            <a:latin typeface="Cambria Math" charset="0"/>
                            <a:ea typeface="Cambria Math" panose="02040503050406030204" pitchFamily="18" charset="0"/>
                          </a:rPr>
                        </m:ctrlPr>
                      </m:radPr>
                      <m:deg>
                        <m:r>
                          <m:rPr>
                            <m:brk m:alnAt="7"/>
                          </m:rPr>
                          <a:rPr lang="pt-PT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6</m:t>
                        </m:r>
                      </m:deg>
                      <m:e>
                        <m:r>
                          <a:rPr lang="pt-PT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e>
                    </m:rad>
                  </m:oMath>
                </a14:m>
                <a:r>
                  <a:rPr lang="pt-PT" sz="2000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e altura igual a:</a:t>
                </a:r>
              </a:p>
              <a:p>
                <a:pPr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pt-PT" sz="2000" i="1" smtClean="0">
                              <a:latin typeface="Cambria Math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ad>
                            <m:radPr>
                              <m:degHide m:val="on"/>
                              <m:ctrlPr>
                                <a:rPr lang="pt-PT" sz="2000" i="1" smtClean="0">
                                  <a:latin typeface="Cambria Math" charset="0"/>
                                  <a:ea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pt-PT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3</m:t>
                              </m:r>
                            </m:e>
                          </m:rad>
                        </m:num>
                        <m:den>
                          <m:r>
                            <a:rPr lang="pt-PT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pt-PT" sz="20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ad>
                        <m:radPr>
                          <m:ctrlPr>
                            <a:rPr lang="pt-PT" sz="2000" i="1">
                              <a:latin typeface="Cambria Math" charset="0"/>
                              <a:ea typeface="Cambria Math" panose="02040503050406030204" pitchFamily="18" charset="0"/>
                            </a:rPr>
                          </m:ctrlPr>
                        </m:radPr>
                        <m:deg>
                          <m:r>
                            <m:rPr>
                              <m:brk m:alnAt="7"/>
                            </m:rPr>
                            <a:rPr lang="pt-PT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6</m:t>
                          </m:r>
                        </m:deg>
                        <m:e>
                          <m:r>
                            <a:rPr lang="pt-PT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e>
                      </m:rad>
                      <m:r>
                        <a:rPr lang="pt-PT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pt-PT" sz="2000" b="0" i="1" smtClean="0">
                              <a:latin typeface="Cambria Math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ad>
                            <m:radPr>
                              <m:ctrlPr>
                                <a:rPr lang="pt-PT" sz="2000" b="0" i="1" smtClean="0">
                                  <a:latin typeface="Cambria Math" charset="0"/>
                                  <a:ea typeface="Cambria Math" panose="02040503050406030204" pitchFamily="18" charset="0"/>
                                </a:rPr>
                              </m:ctrlPr>
                            </m:radPr>
                            <m:deg>
                              <m:r>
                                <m:rPr>
                                  <m:brk m:alnAt="7"/>
                                </m:rPr>
                                <a:rPr lang="pt-PT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6</m:t>
                              </m:r>
                            </m:deg>
                            <m:e>
                              <m:sSup>
                                <m:sSupPr>
                                  <m:ctrlPr>
                                    <a:rPr lang="pt-PT" sz="2000" b="0" i="1" smtClean="0">
                                      <a:latin typeface="Cambria Math" charset="0"/>
                                      <a:ea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pt-PT" sz="20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3</m:t>
                                  </m:r>
                                </m:e>
                                <m:sup>
                                  <m:r>
                                    <a:rPr lang="pt-PT" sz="20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3</m:t>
                                  </m:r>
                                </m:sup>
                              </m:sSup>
                            </m:e>
                          </m:rad>
                          <m:r>
                            <a:rPr lang="pt-PT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×</m:t>
                          </m:r>
                          <m:rad>
                            <m:radPr>
                              <m:ctrlPr>
                                <a:rPr lang="pt-PT" sz="2000" b="0" i="1" smtClean="0">
                                  <a:latin typeface="Cambria Math" charset="0"/>
                                  <a:ea typeface="Cambria Math" panose="02040503050406030204" pitchFamily="18" charset="0"/>
                                </a:rPr>
                              </m:ctrlPr>
                            </m:radPr>
                            <m:deg>
                              <m:r>
                                <m:rPr>
                                  <m:brk m:alnAt="7"/>
                                </m:rPr>
                                <a:rPr lang="pt-PT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6</m:t>
                              </m:r>
                            </m:deg>
                            <m:e>
                              <m:r>
                                <a:rPr lang="pt-PT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e>
                          </m:rad>
                        </m:num>
                        <m:den>
                          <m:r>
                            <a:rPr lang="pt-PT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pt-PT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pt-PT" sz="2000" b="0" i="1" smtClean="0">
                              <a:latin typeface="Cambria Math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ad>
                            <m:radPr>
                              <m:ctrlPr>
                                <a:rPr lang="pt-PT" sz="2000" i="1">
                                  <a:latin typeface="Cambria Math" charset="0"/>
                                  <a:ea typeface="Cambria Math" panose="02040503050406030204" pitchFamily="18" charset="0"/>
                                </a:rPr>
                              </m:ctrlPr>
                            </m:radPr>
                            <m:deg>
                              <m:r>
                                <m:rPr>
                                  <m:brk m:alnAt="7"/>
                                </m:rPr>
                                <a:rPr lang="pt-PT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6</m:t>
                              </m:r>
                            </m:deg>
                            <m:e>
                              <m:r>
                                <a:rPr lang="pt-PT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54</m:t>
                              </m:r>
                            </m:e>
                          </m:rad>
                        </m:num>
                        <m:den>
                          <m:r>
                            <a:rPr lang="pt-PT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pt-PT" sz="2000" dirty="0" smtClean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>
                  <a:lnSpc>
                    <a:spcPct val="150000"/>
                  </a:lnSpc>
                </a:pPr>
                <a:r>
                  <a:rPr lang="pt-PT" sz="2000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Logo, a área do hexágono é dada por:</a:t>
                </a:r>
              </a:p>
              <a:p>
                <a:pPr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6×</m:t>
                      </m:r>
                      <m:f>
                        <m:fPr>
                          <m:ctrlPr>
                            <a:rPr lang="pt-PT" sz="2000" b="0" i="1" smtClean="0">
                              <a:latin typeface="Cambria Math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ad>
                            <m:radPr>
                              <m:ctrlPr>
                                <a:rPr lang="pt-PT" sz="2000" i="1">
                                  <a:latin typeface="Cambria Math" charset="0"/>
                                  <a:ea typeface="Cambria Math" panose="02040503050406030204" pitchFamily="18" charset="0"/>
                                </a:rPr>
                              </m:ctrlPr>
                            </m:radPr>
                            <m:deg>
                              <m:r>
                                <m:rPr>
                                  <m:brk m:alnAt="7"/>
                                </m:rPr>
                                <a:rPr lang="pt-PT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6</m:t>
                              </m:r>
                            </m:deg>
                            <m:e>
                              <m:r>
                                <a:rPr lang="pt-PT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e>
                          </m:rad>
                          <m:r>
                            <a:rPr lang="pt-PT" sz="20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×</m:t>
                          </m:r>
                          <m:f>
                            <m:fPr>
                              <m:ctrlPr>
                                <a:rPr lang="pt-PT" sz="2000" i="1">
                                  <a:latin typeface="Cambria Math" charset="0"/>
                                  <a:ea typeface="Cambria Math" panose="02040503050406030204" pitchFamily="18" charset="0"/>
                                </a:rPr>
                              </m:ctrlPr>
                            </m:fPr>
                            <m:num>
                              <m:rad>
                                <m:radPr>
                                  <m:ctrlPr>
                                    <a:rPr lang="pt-PT" sz="2000" i="1">
                                      <a:latin typeface="Cambria Math" charset="0"/>
                                      <a:ea typeface="Cambria Math" panose="02040503050406030204" pitchFamily="18" charset="0"/>
                                    </a:rPr>
                                  </m:ctrlPr>
                                </m:radPr>
                                <m:deg>
                                  <m:r>
                                    <m:rPr>
                                      <m:brk m:alnAt="7"/>
                                    </m:rPr>
                                    <a:rPr lang="pt-PT" sz="20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6</m:t>
                                  </m:r>
                                </m:deg>
                                <m:e>
                                  <m:r>
                                    <a:rPr lang="pt-PT" sz="20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54</m:t>
                                  </m:r>
                                </m:e>
                              </m:rad>
                            </m:num>
                            <m:den>
                              <m:r>
                                <a:rPr lang="pt-PT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</m:num>
                        <m:den>
                          <m:r>
                            <a:rPr lang="pt-PT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pt-PT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pt-PT" sz="2000" b="0" i="1" smtClean="0">
                              <a:latin typeface="Cambria Math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t-PT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3</m:t>
                          </m:r>
                        </m:num>
                        <m:den>
                          <m:r>
                            <a:rPr lang="pt-PT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ad>
                        <m:radPr>
                          <m:ctrlPr>
                            <a:rPr lang="pt-PT" sz="2000" i="1">
                              <a:latin typeface="Cambria Math" charset="0"/>
                              <a:ea typeface="Cambria Math" panose="02040503050406030204" pitchFamily="18" charset="0"/>
                            </a:rPr>
                          </m:ctrlPr>
                        </m:radPr>
                        <m:deg>
                          <m:r>
                            <m:rPr>
                              <m:brk m:alnAt="7"/>
                            </m:rPr>
                            <a:rPr lang="pt-PT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6</m:t>
                          </m:r>
                        </m:deg>
                        <m:e>
                          <m:r>
                            <a:rPr lang="pt-PT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108</m:t>
                          </m:r>
                        </m:e>
                      </m:rad>
                      <m:r>
                        <a:rPr lang="pt-PT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pt-PT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𝑢</m:t>
                      </m:r>
                      <m:r>
                        <a:rPr lang="pt-PT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. </m:t>
                      </m:r>
                      <m:r>
                        <a:rPr lang="pt-PT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𝑎</m:t>
                      </m:r>
                      <m:r>
                        <a:rPr lang="pt-PT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.</m:t>
                      </m:r>
                    </m:oMath>
                  </m:oMathPara>
                </a14:m>
                <a:endParaRPr lang="pt-PT" sz="2000" dirty="0" smtClean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9" name="Rectângulo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2000" y="360000"/>
                <a:ext cx="7560400" cy="5748048"/>
              </a:xfrm>
              <a:prstGeom prst="rect">
                <a:avLst/>
              </a:prstGeom>
              <a:blipFill rotWithShape="0">
                <a:blip r:embed="rId3"/>
                <a:stretch>
                  <a:fillRect l="-806" r="-48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8531846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2121</TotalTime>
  <Words>2089</Words>
  <Application>Microsoft Macintosh PowerPoint</Application>
  <PresentationFormat>Apresentação no Ecrã (4:3)</PresentationFormat>
  <Paragraphs>182</Paragraphs>
  <Slides>23</Slides>
  <Notes>1</Notes>
  <HiddenSlides>0</HiddenSlides>
  <MMClips>0</MMClips>
  <ScaleCrop>false</ScaleCrop>
  <HeadingPairs>
    <vt:vector size="6" baseType="variant">
      <vt:variant>
        <vt:lpstr>Tipos de letra usados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dos Diapositivos</vt:lpstr>
      </vt:variant>
      <vt:variant>
        <vt:i4>23</vt:i4>
      </vt:variant>
    </vt:vector>
  </HeadingPairs>
  <TitlesOfParts>
    <vt:vector size="29" baseType="lpstr">
      <vt:lpstr>Calibri</vt:lpstr>
      <vt:lpstr>Calibri Light</vt:lpstr>
      <vt:lpstr>Cambria</vt:lpstr>
      <vt:lpstr>Cambria Math</vt:lpstr>
      <vt:lpstr>Arial</vt:lpstr>
      <vt:lpstr>Office Theme</vt:lpstr>
      <vt:lpstr>Números complexos</vt:lpstr>
      <vt:lpstr>Apresentação do PowerPoint</vt:lpstr>
      <vt:lpstr>Questão 1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Questão 2</vt:lpstr>
      <vt:lpstr>Apresentação do PowerPoint</vt:lpstr>
      <vt:lpstr>Apresentação do PowerPoint</vt:lpstr>
      <vt:lpstr>Apresentação do PowerPoint</vt:lpstr>
      <vt:lpstr>Questão 3</vt:lpstr>
      <vt:lpstr>Apresentação do PowerPoint</vt:lpstr>
      <vt:lpstr>Apresentação do PowerPoint</vt:lpstr>
      <vt:lpstr>Apresentação do PowerPoint</vt:lpstr>
      <vt:lpstr>Apresentação do PowerPoint</vt:lpstr>
      <vt:lpstr>Questão 4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15.0035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Lógica e Teoria dos Conjuntos</dc:title>
  <dc:creator>Rui</dc:creator>
  <cp:lastModifiedBy>Nuno Manoel</cp:lastModifiedBy>
  <cp:revision>170</cp:revision>
  <dcterms:created xsi:type="dcterms:W3CDTF">2014-11-16T14:55:38Z</dcterms:created>
  <dcterms:modified xsi:type="dcterms:W3CDTF">2017-06-27T15:59:06Z</dcterms:modified>
</cp:coreProperties>
</file>