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09" r:id="rId4"/>
    <p:sldId id="316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8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1" autoAdjust="0"/>
    <p:restoredTop sz="94670"/>
  </p:normalViewPr>
  <p:slideViewPr>
    <p:cSldViewPr>
      <p:cViewPr varScale="1">
        <p:scale>
          <a:sx n="141" d="100"/>
          <a:sy n="141" d="100"/>
        </p:scale>
        <p:origin x="219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139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  <a:latin typeface="Cambria Math" charset="0"/>
              </a:rPr>
              <a:t>Números complexos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789462"/>
            <a:ext cx="6858000" cy="1655762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Números complexos na forma trigonométrica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Números complexos unitários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34437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Um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módulo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 diz-se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 </a:t>
                </a:r>
                <a:r>
                  <a:rPr lang="pt-PT" sz="2000" b="1" dirty="0" smtClean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unitário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Um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unitário se, e somente se, existir um número real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tal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Neste caso,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real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designa-se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argumento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344376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830" b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Conjugado de um número complexo unitário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272368" cy="15542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um número complexo unitário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argumento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se, e somente se,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argumento de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;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dito de </a:t>
                </a:r>
                <a:r>
                  <a:rPr lang="pt-PT" sz="200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outra </a:t>
                </a:r>
                <a:r>
                  <a:rPr lang="pt-PT" sz="20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forma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</a:t>
                </a: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acc>
                        <m:accPr>
                          <m:chr m:val="̅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272368" cy="1554272"/>
              </a:xfrm>
              <a:prstGeom prst="rect">
                <a:avLst/>
              </a:prstGeom>
              <a:blipFill rotWithShape="0">
                <a:blip r:embed="rId3"/>
                <a:stretch>
                  <a:fillRect l="-838" r="-92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Exponencial de um número complexo unitário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056344" cy="20567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um número real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pode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ser representado na forma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designando-se esta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representação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exponencial complexa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056344" cy="2056717"/>
              </a:xfrm>
              <a:prstGeom prst="rect">
                <a:avLst/>
              </a:prstGeom>
              <a:blipFill rotWithShape="0">
                <a:blip r:embed="rId3"/>
                <a:stretch>
                  <a:fillRect l="-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Forma trigonométrica ou polar de um número complexo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416384" cy="1979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Qualquer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pode ser representado na forma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em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um argumento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representação de um número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complexo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na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forma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designa-se por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forma trigonométrica  de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𝒛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ou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forma polar de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𝒛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416384" cy="1979773"/>
              </a:xfrm>
              <a:prstGeom prst="rect">
                <a:avLst/>
              </a:prstGeom>
              <a:blipFill rotWithShape="0">
                <a:blip r:embed="rId3"/>
                <a:stretch>
                  <a:fillRect l="-822" r="-1726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064456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Igualdade de números complexos na forma trigonométrica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128352" cy="29216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dois números complexos não nulos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argumentos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respetivamente,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d>
                        <m:dPr>
                          <m:begChr m:val="|"/>
                          <m:endChr m:val="|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Dito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outra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forma: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d>
                        <m:dPr>
                          <m:begChr m:val="|"/>
                          <m:endChr m:val="|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128352" cy="2921634"/>
              </a:xfrm>
              <a:prstGeom prst="rect">
                <a:avLst/>
              </a:prstGeom>
              <a:blipFill rotWithShape="0">
                <a:blip r:embed="rId3"/>
                <a:stretch>
                  <a:fillRect l="-855" r="-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32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ítulo 1"/>
              <p:cNvSpPr>
                <a:spLocks noGrp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</p:spPr>
            <p:txBody>
              <a:bodyPr>
                <a:normAutofit/>
              </a:bodyPr>
              <a:lstStyle/>
              <a:p>
                <a:r>
                  <a:rPr lang="pt-PT" sz="3200" b="1" dirty="0" smtClean="0">
                    <a:latin typeface="Cambria"/>
                    <a:cs typeface="Cambria"/>
                  </a:rPr>
                  <a:t>Calcular um argumento de um número complexo dado na forma </a:t>
                </a:r>
                <a14:m>
                  <m:oMath xmlns:m="http://schemas.openxmlformats.org/officeDocument/2006/math">
                    <m:r>
                      <a:rPr lang="pt-PT" sz="3200" b="1">
                        <a:latin typeface="Cambria Math" charset="0"/>
                        <a:cs typeface="Cambria"/>
                      </a:rPr>
                      <m:t>𝑎</m:t>
                    </m:r>
                    <m:r>
                      <a:rPr lang="pt-PT" sz="3200" b="1">
                        <a:latin typeface="Cambria Math" charset="0"/>
                        <a:cs typeface="Cambria"/>
                      </a:rPr>
                      <m:t>+</m:t>
                    </m:r>
                    <m:r>
                      <a:rPr lang="pt-PT" sz="3200" b="1">
                        <a:latin typeface="Cambria Math" charset="0"/>
                        <a:cs typeface="Cambria"/>
                      </a:rPr>
                      <m:t>𝑏𝑖</m:t>
                    </m:r>
                    <m:r>
                      <a:rPr lang="pt-PT" sz="3200" b="1">
                        <a:latin typeface="Cambria Math" charset="0"/>
                        <a:cs typeface="Cambria"/>
                      </a:rPr>
                      <m:t>, </m:t>
                    </m:r>
                    <m:r>
                      <a:rPr lang="pt-PT" sz="3200" b="1">
                        <a:latin typeface="Cambria Math" charset="0"/>
                        <a:cs typeface="Cambria"/>
                      </a:rPr>
                      <m:t>𝑎</m:t>
                    </m:r>
                    <m:r>
                      <a:rPr lang="pt-PT" sz="3200" b="1">
                        <a:latin typeface="Cambria Math" charset="0"/>
                        <a:cs typeface="Cambria"/>
                      </a:rPr>
                      <m:t>,</m:t>
                    </m:r>
                    <m:r>
                      <a:rPr lang="pt-PT" sz="3200" b="1">
                        <a:latin typeface="Cambria Math" charset="0"/>
                        <a:cs typeface="Cambria"/>
                      </a:rPr>
                      <m:t>𝑏</m:t>
                    </m:r>
                    <m:r>
                      <a:rPr lang="pt-PT" sz="3200" b="1">
                        <a:latin typeface="Cambria Math" charset="0"/>
                        <a:cs typeface="Cambria"/>
                      </a:rPr>
                      <m:t>∈ </m:t>
                    </m:r>
                  </m:oMath>
                </a14:m>
                <a:r>
                  <a:rPr lang="pt-PT" sz="3200" b="1" dirty="0" smtClean="0">
                    <a:latin typeface="Cambria"/>
                    <a:cs typeface="Cambria"/>
                  </a:rPr>
                  <a:t>IR</a:t>
                </a:r>
                <a:endParaRPr lang="pt-PT" sz="3200" b="1" dirty="0">
                  <a:latin typeface="Cambria"/>
                  <a:cs typeface="Cambria"/>
                </a:endParaRPr>
              </a:p>
            </p:txBody>
          </p:sp>
        </mc:Choice>
        <mc:Fallback>
          <p:sp>
            <p:nvSpPr>
              <p:cNvPr id="2" name="Títu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  <a:blipFill rotWithShape="0">
                <a:blip r:embed="rId3"/>
                <a:stretch>
                  <a:fillRect l="-1840" t="-3723" b="-957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200360" cy="3066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Um número real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argumento do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se, e somente se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que, se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implica que: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200360" cy="3066545"/>
              </a:xfrm>
              <a:prstGeom prst="rect">
                <a:avLst/>
              </a:prstGeom>
              <a:blipFill rotWithShape="0">
                <a:blip r:embed="rId4"/>
                <a:stretch>
                  <a:fillRect l="-8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44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Argumento principal de um número complexo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704416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um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existe um único argumento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tal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]"/>
                        <m:endChr m:val="]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designando-se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tal argumento por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argumento principal de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𝒛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argumento principal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representa-se 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𝐴𝑟𝑔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704416" cy="1477328"/>
              </a:xfrm>
              <a:prstGeom prst="rect">
                <a:avLst/>
              </a:prstGeom>
              <a:blipFill rotWithShape="0">
                <a:blip r:embed="rId3"/>
                <a:stretch>
                  <a:fillRect l="-791" r="-1187" b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341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Produto e quociente de números complexos na forma trigonométrica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344376" cy="28447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dois números complexos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tem-se: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15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|"/>
                          <m:endChr m:val="|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344376" cy="2844753"/>
              </a:xfrm>
              <a:prstGeom prst="rect">
                <a:avLst/>
              </a:prstGeom>
              <a:blipFill rotWithShape="0">
                <a:blip r:embed="rId3"/>
                <a:stretch>
                  <a:fillRect l="-830" r="-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814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Fórmula de De Moivre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5328152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 que: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5328152" cy="1015663"/>
              </a:xfrm>
              <a:prstGeom prst="rect">
                <a:avLst/>
              </a:prstGeom>
              <a:blipFill rotWithShape="0">
                <a:blip r:embed="rId3"/>
                <a:stretch>
                  <a:fillRect l="-114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73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Potência de expoente natural de um número complexo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696304" cy="11844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um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 que: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696304" cy="1184491"/>
              </a:xfrm>
              <a:prstGeom prst="rect">
                <a:avLst/>
              </a:prstGeom>
              <a:blipFill rotWithShape="0">
                <a:blip r:embed="rId3"/>
                <a:stretch>
                  <a:fillRect l="-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2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ítulo 1"/>
              <p:cNvSpPr>
                <a:spLocks noGrp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</p:spPr>
            <p:txBody>
              <a:bodyPr>
                <a:normAutofit/>
              </a:bodyPr>
              <a:lstStyle/>
              <a:p>
                <a:r>
                  <a:rPr lang="pt-PT" sz="3200" b="1" dirty="0">
                    <a:latin typeface="Cambria"/>
                    <a:cs typeface="Cambria"/>
                  </a:rPr>
                  <a:t>Raízes índice </a:t>
                </a:r>
                <a14:m>
                  <m:oMath xmlns:m="http://schemas.openxmlformats.org/officeDocument/2006/math">
                    <m:r>
                      <a:rPr lang="pt-PT" sz="3200" b="1">
                        <a:latin typeface="Cambria Math" charset="0"/>
                        <a:cs typeface="Cambria"/>
                      </a:rPr>
                      <m:t>𝑛</m:t>
                    </m:r>
                    <m:r>
                      <a:rPr lang="pt-PT" sz="3200" b="1">
                        <a:latin typeface="Cambria Math" charset="0"/>
                        <a:cs typeface="Cambria"/>
                      </a:rPr>
                      <m:t>∈</m:t>
                    </m:r>
                    <m:r>
                      <a:rPr lang="pt-PT" sz="3200" b="1">
                        <a:latin typeface="Cambria Math" charset="0"/>
                        <a:cs typeface="Cambria"/>
                      </a:rPr>
                      <m:t>ℕ</m:t>
                    </m:r>
                  </m:oMath>
                </a14:m>
                <a:r>
                  <a:rPr lang="pt-PT" sz="3200" b="1" dirty="0">
                    <a:latin typeface="Cambria"/>
                    <a:cs typeface="Cambria"/>
                  </a:rPr>
                  <a:t> de um número complexo</a:t>
                </a:r>
              </a:p>
            </p:txBody>
          </p:sp>
        </mc:Choice>
        <mc:Fallback xmlns="">
          <p:sp>
            <p:nvSpPr>
              <p:cNvPr id="2" name="Títu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  <a:blipFill>
                <a:blip r:embed="rId3"/>
                <a:stretch>
                  <a:fillRect l="-1840" t="-3723" b="-957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056344" cy="34160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um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um número natural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a equação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em exatamente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soluções, a saber: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g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 1, …,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em que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 um argumento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Estes números denominam-se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raízes índice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𝒏</m:t>
                    </m:r>
                  </m:oMath>
                </a14:m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𝒘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056344" cy="3416063"/>
              </a:xfrm>
              <a:prstGeom prst="rect">
                <a:avLst/>
              </a:prstGeom>
              <a:blipFill rotWithShape="0">
                <a:blip r:embed="rId4"/>
                <a:stretch>
                  <a:fillRect l="-864" r="-173" b="-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211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Transformações do plano complexo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42677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um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e, números reais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b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tal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translação de vetor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acc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tal que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rotação de centro na origem e ângulo generalizado  de medida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 a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homotetia de centro na origem e razão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 a reflexão de eixo coincidente com o eixo real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 a reflexão deslizante de eixo coincidente com o eixo real e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vetor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acc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0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4267707"/>
              </a:xfrm>
              <a:prstGeom prst="rect">
                <a:avLst/>
              </a:prstGeom>
              <a:blipFill rotWithShape="0">
                <a:blip r:embed="rId3"/>
                <a:stretch>
                  <a:fillRect l="-736" t="-6857" b="-2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185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2244</TotalTime>
  <Words>811</Words>
  <Application>Microsoft Macintosh PowerPoint</Application>
  <PresentationFormat>Apresentação no Ecrã (4:3)</PresentationFormat>
  <Paragraphs>53</Paragraphs>
  <Slides>13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9" baseType="lpstr">
      <vt:lpstr>Calibri</vt:lpstr>
      <vt:lpstr>Calibri Light</vt:lpstr>
      <vt:lpstr>Cambria</vt:lpstr>
      <vt:lpstr>Cambria Math</vt:lpstr>
      <vt:lpstr>Arial</vt:lpstr>
      <vt:lpstr>Office Theme</vt:lpstr>
      <vt:lpstr>Números complexos</vt:lpstr>
      <vt:lpstr>Números complexos unitários</vt:lpstr>
      <vt:lpstr>Conjugado de um número complexo unitário</vt:lpstr>
      <vt:lpstr>Exponencial de um número complexo unitário</vt:lpstr>
      <vt:lpstr>Forma trigonométrica ou polar de um número complexo</vt:lpstr>
      <vt:lpstr>Igualdade de números complexos na forma trigonométrica</vt:lpstr>
      <vt:lpstr>Calcular um argumento de um número complexo dado na forma a+bi, a,b∈ IR</vt:lpstr>
      <vt:lpstr>Argumento principal de um número complexo</vt:lpstr>
      <vt:lpstr>Produto e quociente de números complexos na forma trigonométrica</vt:lpstr>
      <vt:lpstr>Fórmula de De Moivre</vt:lpstr>
      <vt:lpstr>Potência de expoente natural de um número complexo</vt:lpstr>
      <vt:lpstr>Raízes índice n∈N de um número complexo</vt:lpstr>
      <vt:lpstr>Transformações do plano complexo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147</cp:revision>
  <dcterms:created xsi:type="dcterms:W3CDTF">2014-11-16T14:55:38Z</dcterms:created>
  <dcterms:modified xsi:type="dcterms:W3CDTF">2017-06-27T16:06:53Z</dcterms:modified>
</cp:coreProperties>
</file>