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7"/>
  </p:notesMasterIdLst>
  <p:sldIdLst>
    <p:sldId id="256" r:id="rId2"/>
    <p:sldId id="352" r:id="rId3"/>
    <p:sldId id="258" r:id="rId4"/>
    <p:sldId id="299" r:id="rId5"/>
    <p:sldId id="305" r:id="rId6"/>
    <p:sldId id="306" r:id="rId7"/>
    <p:sldId id="310" r:id="rId8"/>
    <p:sldId id="307" r:id="rId9"/>
    <p:sldId id="308" r:id="rId10"/>
    <p:sldId id="311" r:id="rId11"/>
    <p:sldId id="312" r:id="rId12"/>
    <p:sldId id="357" r:id="rId13"/>
    <p:sldId id="313" r:id="rId14"/>
    <p:sldId id="358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53" r:id="rId34"/>
    <p:sldId id="334" r:id="rId35"/>
    <p:sldId id="321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42" r:id="rId44"/>
    <p:sldId id="343" r:id="rId45"/>
    <p:sldId id="354" r:id="rId46"/>
    <p:sldId id="345" r:id="rId47"/>
    <p:sldId id="355" r:id="rId48"/>
    <p:sldId id="346" r:id="rId49"/>
    <p:sldId id="356" r:id="rId50"/>
    <p:sldId id="344" r:id="rId51"/>
    <p:sldId id="347" r:id="rId52"/>
    <p:sldId id="348" r:id="rId53"/>
    <p:sldId id="349" r:id="rId54"/>
    <p:sldId id="350" r:id="rId55"/>
    <p:sldId id="351" r:id="rId5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87" autoAdjust="0"/>
    <p:restoredTop sz="89214"/>
  </p:normalViewPr>
  <p:slideViewPr>
    <p:cSldViewPr>
      <p:cViewPr varScale="1">
        <p:scale>
          <a:sx n="112" d="100"/>
          <a:sy n="112" d="100"/>
        </p:scale>
        <p:origin x="232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92F75-D7C2-458D-BC9C-4D5E58512F08}" type="datetimeFigureOut">
              <a:rPr lang="pt-PT" smtClean="0"/>
              <a:t>27/06/17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562F6-BED6-46BB-8C55-D70FA53FB502}" type="slidenum">
              <a:rPr lang="pt-PT" smtClean="0"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5066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562F6-BED6-46BB-8C55-D70FA53FB502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0234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562F6-BED6-46BB-8C55-D70FA53FB502}" type="slidenum">
              <a:rPr lang="pt-PT" smtClean="0"/>
              <a:t>48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8666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562F6-BED6-46BB-8C55-D70FA53FB502}" type="slidenum">
              <a:rPr lang="pt-PT" smtClean="0"/>
              <a:t>52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699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020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91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115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620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4147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048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591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096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262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5954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425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2184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4" Type="http://schemas.openxmlformats.org/officeDocument/2006/relationships/slide" Target="slide12.xml"/><Relationship Id="rId5" Type="http://schemas.openxmlformats.org/officeDocument/2006/relationships/slide" Target="slide13.xml"/><Relationship Id="rId6" Type="http://schemas.openxmlformats.org/officeDocument/2006/relationships/slide" Target="slide14.xml"/><Relationship Id="rId7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0.png"/><Relationship Id="rId3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4" Type="http://schemas.openxmlformats.org/officeDocument/2006/relationships/slide" Target="slide51.xml"/><Relationship Id="rId5" Type="http://schemas.openxmlformats.org/officeDocument/2006/relationships/slide" Target="slide52.xml"/><Relationship Id="rId6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slide" Target="slide4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slide" Target="slide4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slide" Target="slide4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slide" Target="slide4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Cálculo combinatório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Introdução ao cálculo combinatório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</a:p>
        </p:txBody>
      </p:sp>
    </p:spTree>
    <p:extLst>
      <p:ext uri="{BB962C8B-B14F-4D97-AF65-F5344CB8AC3E}">
        <p14:creationId xmlns:p14="http://schemas.microsoft.com/office/powerpoint/2010/main" val="162031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586533" y="1547664"/>
            <a:ext cx="71538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Conte quantas sequências diferentes se podem formar inserindo 4 missangas num fio, sabendo que as missangas têm 3 cores possíveis: vermelho, verde e azul. 	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>
                <a:latin typeface="Cambria"/>
                <a:cs typeface="Cambria"/>
              </a:rPr>
              <a:t>Questão 1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69348" y="31409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159" y="1242538"/>
                <a:ext cx="6885161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</a:t>
                </a:r>
                <a:r>
                  <a:rPr lang="pt-PT" sz="2000" dirty="0">
                    <a:latin typeface="Cambria Math" charset="0"/>
                  </a:rPr>
                  <a:t> O número de sequências diferentes que se podem formar inserindo 4 missangas num fio, sabendo que as missangas têm 3 cores possíveis, 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=81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59" y="1242538"/>
                <a:ext cx="6885161" cy="1477328"/>
              </a:xfrm>
              <a:prstGeom prst="rect">
                <a:avLst/>
              </a:prstGeom>
              <a:blipFill>
                <a:blip r:embed="rId2"/>
                <a:stretch>
                  <a:fillRect l="-886" b="-24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3749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7664"/>
                <a:ext cx="8036669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*Prove, por indução, que, para qualquer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ℕ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um conjunto com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tem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subconjuntos.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8036669" cy="1015663"/>
              </a:xfrm>
              <a:prstGeom prst="rect">
                <a:avLst/>
              </a:prstGeom>
              <a:blipFill>
                <a:blip r:embed="rId2"/>
                <a:stretch>
                  <a:fillRect l="-758" b="-42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2</a:t>
            </a:r>
          </a:p>
        </p:txBody>
      </p:sp>
      <p:sp>
        <p:nvSpPr>
          <p:cNvPr id="4" name="Retângulo 3"/>
          <p:cNvSpPr/>
          <p:nvPr/>
        </p:nvSpPr>
        <p:spPr>
          <a:xfrm>
            <a:off x="611560" y="281286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9995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8036669" cy="4247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2.</a:t>
                </a:r>
                <a:r>
                  <a:rPr lang="pt-PT" sz="2000" dirty="0">
                    <a:latin typeface="Cambria Math" charset="0"/>
                  </a:rPr>
                  <a:t> 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Um conjunto sem elementos é o conjunto vazio que tem apenas um subconjunto (ele próprio)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ℕ</m:t>
                        </m:r>
                      </m:e>
                      <m:sub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um conjunto 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um conjunto que resulta da união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com outro conjunto com apenas um elemento (denominemos este elemento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), ou seja,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#</m:t>
                    </m:r>
                    <m:r>
                      <a:rPr lang="pt-PT" sz="2000" b="0" i="1" smtClean="0">
                        <a:latin typeface="Cambria Math"/>
                      </a:rPr>
                      <m:t>𝐵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 conjunto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tem todos os subconjuntos do conjunto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ainda todos os que resultam da união dos subconjuntos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com o elemento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seja,</a:t>
                </a: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4247317"/>
              </a:xfrm>
              <a:prstGeom prst="rect">
                <a:avLst/>
              </a:prstGeom>
              <a:blipFill>
                <a:blip r:embed="rId3"/>
                <a:stretch>
                  <a:fillRect l="-759" r="-1366" b="-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tângulo 3"/>
          <p:cNvSpPr/>
          <p:nvPr/>
        </p:nvSpPr>
        <p:spPr>
          <a:xfrm>
            <a:off x="7308709" y="5625969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9652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6596509" cy="3323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#</m:t>
                      </m:r>
                      <m:phant>
                        <m:phantPr>
                          <m:transp m:val="on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phant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𝑠𝑢𝑏𝑐𝑜𝑛𝑗𝑢𝑛𝑡𝑜𝑠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𝑑𝑒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phant>
                    </m:oMath>
                  </m:oMathPara>
                </a14:m>
                <a:endParaRPr lang="pt-PT" sz="2000" b="0" i="1" dirty="0">
                  <a:latin typeface="Cambria Math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#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𝑠𝑢𝑏𝑐𝑜𝑛𝑗𝑢𝑛𝑡𝑜𝑠</m:t>
                          </m:r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𝑑𝑒</m:t>
                          </m:r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#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𝑠𝑢𝑏𝑐𝑜𝑛𝑗𝑢𝑛𝑡𝑜𝑠</m:t>
                          </m:r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i="1">
                              <a:latin typeface="Cambria Math"/>
                            </a:rPr>
                            <m:t>𝑑𝑒</m:t>
                          </m:r>
                          <m:r>
                            <a:rPr lang="pt-PT" sz="2000" i="1">
                              <a:latin typeface="Cambria Math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p>
                      </m:sSup>
                      <m:r>
                        <a:rPr lang="pt-PT" sz="200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2×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pt-PT" sz="200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+1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Portanto, pelo princípio de indução, para qualquer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ℕ</m:t>
                        </m:r>
                      </m:e>
                      <m:sub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um conjunto 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elementos tem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subconjuntos.</a:t>
                </a:r>
              </a:p>
            </p:txBody>
          </p:sp>
        </mc:Choice>
        <mc:Fallback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596509" cy="3323987"/>
              </a:xfrm>
              <a:prstGeom prst="rect">
                <a:avLst/>
              </a:prstGeom>
              <a:blipFill rotWithShape="0">
                <a:blip r:embed="rId2"/>
                <a:stretch>
                  <a:fillRect l="-924" r="-92" b="-5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2063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547664"/>
            <a:ext cx="75608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Dez atletas vão fazer uma corrida. Conte de quantas maneiras diferentes se poderão colocar três deles no pódio. 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3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271604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5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316589" cy="24098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3.</a:t>
                </a:r>
                <a:r>
                  <a:rPr lang="pt-PT" sz="2000" dirty="0">
                    <a:latin typeface="Cambria Math" charset="0"/>
                  </a:rPr>
                  <a:t> O número de formas diferentes em que se poderão colocar três dos 10 atletas no pódio é: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1" i="1" smtClean="0">
                              <a:latin typeface="Cambria Math"/>
                            </a:rPr>
                            <m:t>𝟏𝟎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 smtClean="0">
                                  <a:latin typeface="Cambria Math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pt-PT" sz="2000" b="1" i="1" smtClean="0">
                                  <a:latin typeface="Cambria Math"/>
                                </a:rPr>
                                <m:t>𝟑</m:t>
                              </m:r>
                            </m:sub>
                          </m:sSub>
                        </m:e>
                      </m:sPre>
                      <m:r>
                        <a:rPr lang="pt-PT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 smtClean="0">
                              <a:latin typeface="Cambria Math"/>
                            </a:rPr>
                            <m:t>𝟏𝟎</m:t>
                          </m:r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t-PT" sz="2000" b="1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1" i="1" smtClean="0">
                                  <a:latin typeface="Cambria Math"/>
                                </a:rPr>
                                <m:t>𝟏𝟎</m:t>
                              </m:r>
                              <m:r>
                                <a:rPr lang="pt-PT" sz="2000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b="1" i="1" smtClean="0"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/>
                            </a:rPr>
                            <m:t>𝟏𝟎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b="1" i="1" smtClean="0">
                              <a:latin typeface="Cambria Math"/>
                              <a:ea typeface="Cambria Math"/>
                            </a:rPr>
                            <m:t>𝟕</m:t>
                          </m:r>
                          <m:r>
                            <a:rPr lang="pt-PT" sz="2000" b="1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1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𝟏𝟎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𝟗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𝟖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1" i="1" smtClean="0">
                          <a:latin typeface="Cambria Math"/>
                          <a:ea typeface="Cambria Math"/>
                        </a:rPr>
                        <m:t>𝟕𝟐𝟎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316589" cy="2409890"/>
              </a:xfrm>
              <a:prstGeom prst="rect">
                <a:avLst/>
              </a:prstGeom>
              <a:blipFill rotWithShape="0">
                <a:blip r:embed="rId2"/>
                <a:stretch>
                  <a:fillRect l="-833" r="-1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33205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2108"/>
                <a:ext cx="8036669" cy="4403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Exprima cada uma das seguintes somas algébricas como uma única </a:t>
                </a:r>
                <a:r>
                  <a:rPr lang="pt-PT" sz="2000" dirty="0" err="1">
                    <a:latin typeface="Cambria Math" charset="0"/>
                  </a:rPr>
                  <a:t>fração</a:t>
                </a:r>
                <a:r>
                  <a:rPr lang="pt-PT" sz="2000" dirty="0">
                    <a:latin typeface="Cambria Math" charset="0"/>
                  </a:rPr>
                  <a:t> e simplifique-a tanto quanto possível.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4.1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4.2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!6!</m:t>
                        </m:r>
                      </m:den>
                    </m:f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!5!</m:t>
                        </m:r>
                      </m:den>
                    </m:f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4.3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pt-PT" sz="200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+1</m:t>
                            </m:r>
                          </m:e>
                        </m:d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, 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número natural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4.4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d>
                          <m:dPr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+1</m:t>
                            </m:r>
                          </m:e>
                        </m:d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num>
                      <m:den>
                        <m:d>
                          <m:dPr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+2</m:t>
                            </m:r>
                          </m:e>
                        </m:d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, para </a:t>
                </a:r>
                <a14:m>
                  <m:oMath xmlns:m="http://schemas.openxmlformats.org/officeDocument/2006/math">
                    <m:r>
                      <a:rPr lang="pt-PT" sz="2000" i="1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número natural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chemeClr val="tx1"/>
                    </a:solidFill>
                    <a:latin typeface="Cambria Math" charset="0"/>
                  </a:rPr>
                  <a:t>4.5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+1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, para </a:t>
                </a:r>
                <a14:m>
                  <m:oMath xmlns:m="http://schemas.openxmlformats.org/officeDocument/2006/math">
                    <m:r>
                      <a:rPr lang="pt-PT" sz="2000" i="1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charset="0"/>
                  </a:rPr>
                  <a:t> número natural superior a 1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2108"/>
                <a:ext cx="8036669" cy="4403513"/>
              </a:xfrm>
              <a:prstGeom prst="rect">
                <a:avLst/>
              </a:prstGeom>
              <a:blipFill rotWithShape="0">
                <a:blip r:embed="rId2"/>
                <a:stretch>
                  <a:fillRect l="-7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4</a:t>
            </a:r>
          </a:p>
        </p:txBody>
      </p:sp>
      <p:sp>
        <p:nvSpPr>
          <p:cNvPr id="5" name="Rectângulo 8"/>
          <p:cNvSpPr/>
          <p:nvPr/>
        </p:nvSpPr>
        <p:spPr>
          <a:xfrm>
            <a:off x="1907704" y="2685108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6" name="Rectângulo 8"/>
          <p:cNvSpPr/>
          <p:nvPr/>
        </p:nvSpPr>
        <p:spPr>
          <a:xfrm>
            <a:off x="2195736" y="3292109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8" name="Rectângulo 8"/>
          <p:cNvSpPr/>
          <p:nvPr/>
        </p:nvSpPr>
        <p:spPr>
          <a:xfrm>
            <a:off x="4860032" y="400506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10" name="Rectângulo 8"/>
          <p:cNvSpPr/>
          <p:nvPr/>
        </p:nvSpPr>
        <p:spPr>
          <a:xfrm>
            <a:off x="5724128" y="4726876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11" name="Rectângulo 8"/>
          <p:cNvSpPr/>
          <p:nvPr/>
        </p:nvSpPr>
        <p:spPr>
          <a:xfrm>
            <a:off x="6472435" y="5336248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63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5804421" cy="2046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4.1</a:t>
                </a:r>
                <a:endParaRPr lang="pt-PT" sz="2000" b="1" i="1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25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5!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120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804421" cy="2046329"/>
              </a:xfrm>
              <a:prstGeom prst="rect">
                <a:avLst/>
              </a:prstGeom>
              <a:blipFill rotWithShape="0">
                <a:blip r:embed="rId2"/>
                <a:stretch>
                  <a:fillRect l="-10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236296" y="5229200"/>
            <a:ext cx="936104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546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604621" cy="18830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4.2</a:t>
                </a:r>
                <a:endParaRPr lang="pt-PT" sz="2000" b="1" i="1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!6!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!5!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!6!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!5!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!6!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18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26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!6!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8640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604621" cy="1883016"/>
              </a:xfrm>
              <a:prstGeom prst="rect">
                <a:avLst/>
              </a:prstGeom>
              <a:blipFill rotWithShape="0">
                <a:blip r:embed="rId2"/>
                <a:stretch>
                  <a:fillRect l="-8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236296" y="5229200"/>
            <a:ext cx="936104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235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36669" cy="1976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4.3</a:t>
                </a:r>
                <a:endParaRPr lang="pt-PT" sz="2000" b="1" i="1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2−3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−3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−3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1976888"/>
              </a:xfrm>
              <a:prstGeom prst="rect">
                <a:avLst/>
              </a:prstGeom>
              <a:blipFill rotWithShape="0">
                <a:blip r:embed="rId2"/>
                <a:stretch>
                  <a:fillRect l="-7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236296" y="5229200"/>
            <a:ext cx="936104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1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36669" cy="42477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4.4</a:t>
                </a:r>
                <a:endParaRPr lang="pt-PT" sz="2000" b="1" i="1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 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+2</m:t>
                            </m:r>
                          </m:e>
                        </m:d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+1</m:t>
                            </m:r>
                          </m:e>
                        </m:d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+2</m:t>
                            </m:r>
                          </m:e>
                        </m:d>
                      </m:num>
                      <m:den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+2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 		  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+4−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+3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+2</m:t>
                        </m:r>
                      </m:num>
                      <m:den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+2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   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+</m:t>
                        </m:r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i="1">
                            <a:latin typeface="Cambria Math"/>
                          </a:rPr>
                          <m:t>+6</m:t>
                        </m:r>
                      </m:num>
                      <m:den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+2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4247701"/>
              </a:xfrm>
              <a:prstGeom prst="rect">
                <a:avLst/>
              </a:prstGeom>
              <a:blipFill rotWithShape="0">
                <a:blip r:embed="rId2"/>
                <a:stretch>
                  <a:fillRect l="-7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236296" y="5229200"/>
            <a:ext cx="936104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18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283" y="1242538"/>
                <a:ext cx="7605117" cy="3909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4.5</a:t>
                </a:r>
                <a:endParaRPr lang="pt-PT" sz="2000" b="1" i="1" dirty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−2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+1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+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+1</m:t>
                            </m:r>
                          </m:e>
                        </m:d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den>
                    </m:f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𝑛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+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i="1">
                            <a:latin typeface="Cambria Math"/>
                          </a:rPr>
                          <m:t>+1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283" y="1242538"/>
                <a:ext cx="7605117" cy="3909596"/>
              </a:xfrm>
              <a:prstGeom prst="rect">
                <a:avLst/>
              </a:prstGeom>
              <a:blipFill rotWithShape="0">
                <a:blip r:embed="rId2"/>
                <a:stretch>
                  <a:fillRect l="-8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51923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41589" y="1547664"/>
                <a:ext cx="8036669" cy="1479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PT" sz="2000" dirty="0" smtClean="0">
                          <a:latin typeface="Cambria Math" charset="0"/>
                        </a:rPr>
                        <m:t>Justifique</m:t>
                      </m:r>
                      <m:r>
                        <m:rPr>
                          <m:nor/>
                        </m:rPr>
                        <a:rPr lang="pt-PT" sz="2000" dirty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dirty="0" smtClean="0">
                          <a:latin typeface="Cambria Math" charset="0"/>
                        </a:rPr>
                        <m:t>que</m:t>
                      </m:r>
                      <m:r>
                        <a:rPr lang="pt-PT" sz="20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180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×179×…×142×141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40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m:rPr>
                          <m:nor/>
                        </m:rPr>
                        <a:rPr lang="pt-PT" sz="2000" b="0" i="0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é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um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ú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mero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natural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. 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89" y="1547664"/>
                <a:ext cx="8036669" cy="147970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5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07148" y="2442198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07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956549" cy="32782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5.</a:t>
                </a: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180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×179×…×142×141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180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!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140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!</m:t>
                              </m:r>
                            </m:den>
                          </m:f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180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140!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180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40</m:t>
                              </m:r>
                            </m:sub>
                          </m:sSub>
                        </m:e>
                      </m:sPre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Logo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o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ú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mero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180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×179×…×142×141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é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o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ú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mero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de</m:t>
                      </m:r>
                      <m:r>
                        <m:rPr>
                          <m:nor/>
                        </m:rPr>
                        <a:rPr lang="pt-PT" sz="2000" dirty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PT" sz="2000" dirty="0">
                        <a:latin typeface="Cambria Math" charset="0"/>
                      </a:rPr>
                      <m:t>subconjuntos</m:t>
                    </m:r>
                    <m:r>
                      <m:rPr>
                        <m:nor/>
                      </m:rPr>
                      <a:rPr lang="pt-PT" sz="2000" b="0" i="0" dirty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diferentes com 40 elementos de um conjunto com 180 elementos e, portanto, é um número natural.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956549" cy="3278270"/>
              </a:xfrm>
              <a:prstGeom prst="rect">
                <a:avLst/>
              </a:prstGeom>
              <a:blipFill>
                <a:blip r:embed="rId2"/>
                <a:stretch>
                  <a:fillRect l="-876" b="-5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79629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99283" y="1547664"/>
                <a:ext cx="6380485" cy="958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Prove, 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números naturais tais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  <m:r>
                      <a:rPr lang="pt-PT" sz="2000" b="0" i="1" smtClean="0">
                        <a:latin typeface="Cambria Math"/>
                      </a:rPr>
                      <m:t>&lt;</m:t>
                    </m:r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×…×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+1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é múltiplo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𝑝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!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	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83" y="1547664"/>
                <a:ext cx="6380485" cy="958596"/>
              </a:xfrm>
              <a:prstGeom prst="rect">
                <a:avLst/>
              </a:prstGeom>
              <a:blipFill>
                <a:blip r:embed="rId2"/>
                <a:stretch>
                  <a:fillRect l="-955" b="-101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6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271604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530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36669" cy="36385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6.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×…×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+1</m:t>
                          </m:r>
                        </m:e>
                      </m:d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…×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×…×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!=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!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!</m:t>
                              </m:r>
                            </m:den>
                          </m:f>
                        </m:num>
                        <m:den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!=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!=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!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</a:rPr>
                      <m:t>&gt;</m:t>
                    </m:r>
                    <m:r>
                      <a:rPr lang="pt-PT" sz="2000" b="0" i="1" smtClean="0">
                        <a:latin typeface="Cambria Math"/>
                      </a:rPr>
                      <m:t>𝑝</m:t>
                    </m:r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</m:sPre>
                    <m:r>
                      <a:rPr lang="pt-PT" sz="20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ℕ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e, portanto,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i="1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×…×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+1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é múltiplo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𝑝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!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3638560"/>
              </a:xfrm>
              <a:prstGeom prst="rect">
                <a:avLst/>
              </a:prstGeom>
              <a:blipFill>
                <a:blip r:embed="rId2"/>
                <a:stretch>
                  <a:fillRect l="-759" b="-33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969784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6048671" cy="16039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Determine para que valor natural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se verifica que: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6048671" cy="1603901"/>
              </a:xfrm>
              <a:prstGeom prst="rect">
                <a:avLst/>
              </a:prstGeom>
              <a:blipFill>
                <a:blip r:embed="rId2"/>
                <a:stretch>
                  <a:fillRect l="-1007" r="-10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7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315156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090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1561" y="1412776"/>
                <a:ext cx="5544616" cy="3459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7.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=6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=6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=6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+3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+2=6⇔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+3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−4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=1∨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=−4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Logo, o número natural é 1.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412776"/>
                <a:ext cx="5544616" cy="3459665"/>
              </a:xfrm>
              <a:prstGeom prst="rect">
                <a:avLst/>
              </a:prstGeom>
              <a:blipFill>
                <a:blip r:embed="rId2"/>
                <a:stretch>
                  <a:fillRect l="-1099" b="-5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680867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0" y="1547664"/>
            <a:ext cx="8036669" cy="2959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t-PT" sz="2000" dirty="0">
                <a:latin typeface="Cambria Math" charset="0"/>
              </a:rPr>
              <a:t>Um conjunto tem 8 elementos. Determine o número de subconjuntos que pode definir a partir deste conjunto que tenham: </a:t>
            </a:r>
          </a:p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8.1</a:t>
            </a:r>
            <a:r>
              <a:rPr lang="pt-PT" sz="2000" dirty="0">
                <a:latin typeface="Cambria Math" charset="0"/>
              </a:rPr>
              <a:t> dois elementos; </a:t>
            </a:r>
          </a:p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8.2</a:t>
            </a:r>
            <a:r>
              <a:rPr lang="pt-PT" sz="2000" dirty="0">
                <a:latin typeface="Cambria Math" charset="0"/>
              </a:rPr>
              <a:t> seis elementos; </a:t>
            </a:r>
          </a:p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8.3</a:t>
            </a:r>
            <a:r>
              <a:rPr lang="pt-PT" sz="2000" dirty="0">
                <a:latin typeface="Cambria Math" charset="0"/>
              </a:rPr>
              <a:t> oito elementos. </a:t>
            </a:r>
          </a:p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	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8</a:t>
            </a:r>
          </a:p>
        </p:txBody>
      </p:sp>
      <p:sp>
        <p:nvSpPr>
          <p:cNvPr id="8" name="Rectângulo 8"/>
          <p:cNvSpPr/>
          <p:nvPr/>
        </p:nvSpPr>
        <p:spPr>
          <a:xfrm>
            <a:off x="611560" y="415620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81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3788197" cy="3892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>
                    <a:latin typeface="Cambria Math" charset="0"/>
                  </a:rPr>
                  <a:t>8.1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6!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×7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=28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>
                    <a:latin typeface="Cambria Math" charset="0"/>
                  </a:rPr>
                  <a:t>8.2</a:t>
                </a:r>
                <a:r>
                  <a:rPr lang="pt-PT" sz="2000" dirty="0">
                    <a:latin typeface="Cambria Math" charset="0"/>
                  </a:rPr>
                  <a:t>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8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6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8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=28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>
                    <a:latin typeface="Cambria Math" charset="0"/>
                  </a:rPr>
                  <a:t>8.3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8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8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3788197" cy="3892219"/>
              </a:xfrm>
              <a:prstGeom prst="rect">
                <a:avLst/>
              </a:prstGeom>
              <a:blipFill>
                <a:blip r:embed="rId2"/>
                <a:stretch>
                  <a:fillRect l="-16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526388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06004" y="1547664"/>
            <a:ext cx="735037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Seis jovens — a Ana, a Beatriz, o Carlos, a Dália, o Eduardo e a Filipa — vão concorrer a um sorteio de seis viagens a seis cidades diferentes, a saber, Barcelona, Berlim, Londres, Madrid, Paris e Roma. Supondo que cada jovem vai ganhar uma viagem, de quantas maneiras diferentes pode resultar este sorteio? 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9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06004" y="4102209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20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5804421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b="1" dirty="0">
                    <a:latin typeface="Cambria Math"/>
                  </a:rPr>
                  <a:t>9.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6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!=720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Este sorteio pode resultar em 720 formas distintas.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804421" cy="1477328"/>
              </a:xfrm>
              <a:prstGeom prst="rect">
                <a:avLst/>
              </a:prstGeom>
              <a:blipFill>
                <a:blip r:embed="rId2"/>
                <a:stretch>
                  <a:fillRect l="-1050" b="-24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942010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547664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Os 25 alunos de uma turma vão participar num torneio de andebol de cinco, sendo distribuídos por cinco equipas, identificadas pelas letras A, B, C, D e </a:t>
            </a:r>
            <a:r>
              <a:rPr lang="pt-PT" sz="2000" dirty="0" err="1">
                <a:latin typeface="Cambria Math" charset="0"/>
              </a:rPr>
              <a:t>E</a:t>
            </a:r>
            <a:r>
              <a:rPr lang="pt-PT" sz="2000" dirty="0">
                <a:latin typeface="Cambria Math" charset="0"/>
              </a:rPr>
              <a:t>. De quantas maneiras diferentes poderá ser feita a distribuição dos alunos pelas equipas? 	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10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3717032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660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6092453" cy="38736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10</a:t>
                </a:r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5</m:t>
                              </m:r>
                            </m:sub>
                          </m:sSub>
                        </m:e>
                      </m:sPre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25!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5!20!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5!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15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5!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5!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0!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5!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25!</m:t>
                        </m:r>
                      </m:num>
                      <m:den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 smtClean="0">
                                    <a:latin typeface="Cambria Math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5!</m:t>
                                </m:r>
                              </m:e>
                            </m:d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5</m:t>
                            </m:r>
                          </m:sup>
                        </m:sSup>
                      </m:den>
                    </m:f>
                    <m:r>
                      <a:rPr lang="pt-PT" sz="2000" i="1">
                        <a:latin typeface="Cambria Math"/>
                        <a:ea typeface="Cambria Math"/>
                      </a:rPr>
                      <m:t>=623360743125120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 distribuição dos alunos pelas equipas pode ser feita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623360743125120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formas diferentes.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092453" cy="3873689"/>
              </a:xfrm>
              <a:prstGeom prst="rect">
                <a:avLst/>
              </a:prstGeom>
              <a:blipFill rotWithShape="0">
                <a:blip r:embed="rId2"/>
                <a:stretch>
                  <a:fillRect l="-1000" b="-47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163659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547664"/>
            <a:ext cx="669674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Lançou-se um dado cúbico com as faces numeradas de 1 a 6 e um dado octaédrico com as faces numeradas de 1 a 8 e registaram-se os números das faces que ficaram voltadas para cima. Identifique o número de resultados possíveis para esta experiência. 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11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4106532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073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8" y="1245614"/>
                <a:ext cx="7028557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11.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8</m:t>
                      </m:r>
                      <m:r>
                        <a:rPr lang="pt-PT" sz="2000" b="0" i="1" smtClean="0">
                          <a:latin typeface="Cambria Math"/>
                        </a:rPr>
                        <m:t>=48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O número de resultados possíveis para esta experiência é 48.</a:t>
                </a: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8" y="1245614"/>
                <a:ext cx="7028557" cy="1477328"/>
              </a:xfrm>
              <a:prstGeom prst="rect">
                <a:avLst/>
              </a:prstGeom>
              <a:blipFill>
                <a:blip r:embed="rId2"/>
                <a:stretch>
                  <a:fillRect l="-867" b="-20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575239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567779" y="1459336"/>
            <a:ext cx="74606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*Um conjunto tem 4096 subconjuntos. Quantos destes subconjuntos têm exatamente 6 elementos? 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12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270892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37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8036669" cy="27801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12. </a:t>
                </a:r>
                <a:r>
                  <a:rPr lang="pt-PT" sz="2000" dirty="0">
                    <a:latin typeface="Cambria Math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o cardinal do conjunto cujo número de subconjuntos é 4096. Então,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=4096.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4096=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12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, então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</a:rPr>
                      <m:t>=12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Assim, o número de subconjuntos com 6 elementos é de: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b="1" i="1" smtClean="0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b="1" i="1" smtClean="0">
                              <a:latin typeface="Cambria Math"/>
                            </a:rPr>
                            <m:t>𝟏𝟐</m:t>
                          </m:r>
                        </m:sup>
                        <m:e>
                          <m:sSub>
                            <m:sSubPr>
                              <m:ctrlPr>
                                <a:rPr lang="pt-PT" b="1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b="1" i="1" smtClean="0">
                                  <a:latin typeface="Cambria Math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pt-PT" b="1" i="1" smtClean="0">
                                  <a:latin typeface="Cambria Math"/>
                                </a:rPr>
                                <m:t>𝟔</m:t>
                              </m:r>
                            </m:sub>
                          </m:sSub>
                        </m:e>
                      </m:sPre>
                      <m:r>
                        <a:rPr lang="pt-PT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b="1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b="1" i="1" smtClean="0">
                              <a:latin typeface="Cambria Math"/>
                            </a:rPr>
                            <m:t>𝟏𝟐</m:t>
                          </m:r>
                          <m:r>
                            <a:rPr lang="pt-PT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b="1" i="1" smtClean="0">
                              <a:latin typeface="Cambria Math"/>
                            </a:rPr>
                            <m:t>𝟔</m:t>
                          </m:r>
                          <m:r>
                            <a:rPr lang="pt-PT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  <m:r>
                            <a:rPr lang="pt-PT" b="1" i="1" smtClean="0">
                              <a:latin typeface="Cambria Math"/>
                              <a:ea typeface="Cambria Math"/>
                            </a:rPr>
                            <m:t>𝟔</m:t>
                          </m:r>
                          <m:r>
                            <a:rPr lang="pt-PT" b="1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den>
                      </m:f>
                      <m:r>
                        <a:rPr lang="pt-PT" b="1" i="1" smtClean="0">
                          <a:latin typeface="Cambria Math"/>
                        </a:rPr>
                        <m:t>=</m:t>
                      </m:r>
                      <m:r>
                        <a:rPr lang="pt-PT" b="1" i="1" smtClean="0">
                          <a:latin typeface="Cambria Math"/>
                        </a:rPr>
                        <m:t>𝟗𝟐𝟒</m:t>
                      </m:r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2780120"/>
              </a:xfrm>
              <a:prstGeom prst="rect">
                <a:avLst/>
              </a:prstGeom>
              <a:blipFill>
                <a:blip r:embed="rId2"/>
                <a:stretch>
                  <a:fillRect l="-7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1917854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0" y="1547664"/>
            <a:ext cx="8036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dirty="0">
                <a:latin typeface="Cambria Math" charset="0"/>
              </a:rPr>
              <a:t>Determine quantos códigos de </a:t>
            </a:r>
            <a:r>
              <a:rPr lang="pt-PT" sz="2000" dirty="0" smtClean="0">
                <a:latin typeface="Cambria Math" charset="0"/>
              </a:rPr>
              <a:t>4 algarismos </a:t>
            </a:r>
            <a:r>
              <a:rPr lang="pt-PT" sz="2000" dirty="0">
                <a:latin typeface="Cambria Math" charset="0"/>
              </a:rPr>
              <a:t>é possível formar.	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13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2193733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0103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5"/>
              <p:cNvSpPr/>
              <p:nvPr/>
            </p:nvSpPr>
            <p:spPr>
              <a:xfrm>
                <a:off x="567779" y="1242538"/>
                <a:ext cx="8036669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13</a:t>
                </a:r>
                <a:r>
                  <a:rPr lang="pt-PT" sz="2000" dirty="0">
                    <a:latin typeface="Cambria Math" charset="0"/>
                  </a:rPr>
                  <a:t>. É possível formar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=10000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códigos </a:t>
                </a:r>
                <a:r>
                  <a:rPr lang="pt-PT" sz="2000" dirty="0" smtClean="0">
                    <a:latin typeface="Cambria Math" charset="0"/>
                  </a:rPr>
                  <a:t>diferentes de 4 algarismos.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553998"/>
              </a:xfrm>
              <a:prstGeom prst="rect">
                <a:avLst/>
              </a:prstGeom>
              <a:blipFill rotWithShape="0">
                <a:blip r:embed="rId2"/>
                <a:stretch>
                  <a:fillRect l="-759" b="-76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0058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0918" y="1547664"/>
            <a:ext cx="8065538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000" dirty="0">
                <a:latin typeface="Cambria Math" charset="0"/>
              </a:rPr>
              <a:t>Um código é formado por 7 caracteres dos quais 4 têm de ser algarismos e 3 têm de ser vogais. Quantos códigos é possível formar tais que: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14.1</a:t>
            </a:r>
            <a:r>
              <a:rPr lang="pt-PT" sz="2000" dirty="0">
                <a:latin typeface="Cambria Math" charset="0"/>
              </a:rPr>
              <a:t> os algarismos e as vogais sejam dispostos de forma alternada?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14.2</a:t>
            </a:r>
            <a:r>
              <a:rPr lang="pt-PT" sz="2000" dirty="0">
                <a:latin typeface="Cambria Math" charset="0"/>
              </a:rPr>
              <a:t> os símbolos iniciais e finais sejam algarismos e as vogais estejam juntas?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14.3</a:t>
            </a:r>
            <a:r>
              <a:rPr lang="pt-PT" sz="2000" dirty="0">
                <a:latin typeface="Cambria Math" charset="0"/>
              </a:rPr>
              <a:t> as vogais fiquem nos lugares centrais e os algarismos sejam todos ímpares?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14.4</a:t>
            </a:r>
            <a:r>
              <a:rPr lang="pt-PT" sz="2000" dirty="0">
                <a:latin typeface="Cambria Math" charset="0"/>
              </a:rPr>
              <a:t> *haja unicamente dois algarismos iguais a 3?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14.5</a:t>
            </a:r>
            <a:r>
              <a:rPr lang="pt-PT" sz="2000" dirty="0">
                <a:latin typeface="Cambria Math" charset="0"/>
              </a:rPr>
              <a:t> *não haja qualquer restrição à forma como se dispõem? 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14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0918" y="5733256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416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8523" y="1242538"/>
                <a:ext cx="8036669" cy="4810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14.1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=10000×125=1250000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14.2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0" smtClean="0">
                        <a:latin typeface="Cambria Math"/>
                      </a:rPr>
                      <m:t>3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3×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10000×125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=3750000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14.3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=78125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14.4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7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pt-PT" sz="2000" i="1" smtClean="0">
                            <a:latin typeface="Cambria Math"/>
                            <a:ea typeface="Cambria Math"/>
                          </a:rPr>
                          <m:t>×</m:t>
                        </m:r>
                      </m:e>
                    </m:sPre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=2126250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14.5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7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×</m:t>
                        </m:r>
                      </m:e>
                    </m:sPre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=43750000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23" y="1242538"/>
                <a:ext cx="8036669" cy="4810676"/>
              </a:xfrm>
              <a:prstGeom prst="rect">
                <a:avLst/>
              </a:prstGeom>
              <a:blipFill rotWithShape="0">
                <a:blip r:embed="rId2"/>
                <a:stretch>
                  <a:fillRect l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803159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543968"/>
            <a:ext cx="7772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000" dirty="0">
                <a:latin typeface="Cambria Math" charset="0"/>
              </a:rPr>
              <a:t>Foram extraídas sucessivamente e com reposição quatro cartas de um baralho de 52 cartas. Determine de quantas maneiras diferentes é possível obter: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15.1</a:t>
            </a:r>
            <a:r>
              <a:rPr lang="pt-PT" sz="2000" dirty="0">
                <a:latin typeface="Cambria Math" charset="0"/>
              </a:rPr>
              <a:t> por esta ordem, um ás, duas figuras e um número superior </a:t>
            </a:r>
            <a:r>
              <a:rPr lang="pt-PT" sz="2000">
                <a:latin typeface="Cambria Math" charset="0"/>
              </a:rPr>
              <a:t>a 5. </a:t>
            </a:r>
            <a:endParaRPr lang="pt-PT" sz="2000" dirty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15.2</a:t>
            </a:r>
            <a:r>
              <a:rPr lang="pt-PT" sz="2000" dirty="0">
                <a:latin typeface="Cambria Math" charset="0"/>
              </a:rPr>
              <a:t> primeiro duas cartas vermelhas e depois duas cartas de espadas.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15.3</a:t>
            </a:r>
            <a:r>
              <a:rPr lang="pt-PT" sz="2000" dirty="0">
                <a:latin typeface="Cambria Math" charset="0"/>
              </a:rPr>
              <a:t> um rei vermelho e três cartas pretas, não necessariamente por esta ordem. 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15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5021843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771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8036669" cy="2547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15.1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0" smtClean="0">
                        <a:latin typeface="Cambria Math"/>
                        <a:ea typeface="Cambria Math"/>
                      </a:rPr>
                      <m:t>4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12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b="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×20=10560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15.2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26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13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101400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15.3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dirty="0">
                        <a:latin typeface="Cambria Math"/>
                      </a:rPr>
                      <m:t>2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i="1">
                            <a:latin typeface="Cambria Math"/>
                          </a:rPr>
                          <m:t>26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sPre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4!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124800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8036669" cy="2547620"/>
              </a:xfrm>
              <a:prstGeom prst="rect">
                <a:avLst/>
              </a:prstGeom>
              <a:blipFill rotWithShape="0">
                <a:blip r:embed="rId2"/>
                <a:stretch>
                  <a:fillRect l="-759" b="-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7082278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0" y="1547664"/>
            <a:ext cx="8036669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000" dirty="0">
                <a:latin typeface="Cambria Math" charset="0"/>
              </a:rPr>
              <a:t>A turma da Beatriz tem 28 alunos dos quais 12 são rapazes. De quantas maneiras diferentes pode resultar a eleição do delegado e subdelegado de turma se: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16.1</a:t>
            </a:r>
            <a:r>
              <a:rPr lang="pt-PT" sz="2000" dirty="0">
                <a:latin typeface="Cambria Math" charset="0"/>
              </a:rPr>
              <a:t> o delegado for rapariga e o subdelegado for rapaz?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16.2</a:t>
            </a:r>
            <a:r>
              <a:rPr lang="pt-PT" sz="2000" dirty="0">
                <a:latin typeface="Cambria Math" charset="0"/>
              </a:rPr>
              <a:t> o delegado e o subdelegado forem do mesmo sexo?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16.3</a:t>
            </a:r>
            <a:r>
              <a:rPr lang="pt-PT" sz="2000" dirty="0">
                <a:latin typeface="Cambria Math" charset="0"/>
              </a:rPr>
              <a:t> a Beatriz for eleita? 	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16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456387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9900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2967" y="1242538"/>
                <a:ext cx="8036669" cy="24506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16.1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  <a:ea typeface="Cambria Math"/>
                      </a:rPr>
                      <m:t>1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6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×12=192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16.2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16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12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372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16.3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dirty="0">
                        <a:latin typeface="Cambria Math"/>
                      </a:rPr>
                      <m:t>2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25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50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967" y="1242538"/>
                <a:ext cx="8036669" cy="2450607"/>
              </a:xfrm>
              <a:prstGeom prst="rect">
                <a:avLst/>
              </a:prstGeom>
              <a:blipFill rotWithShape="0">
                <a:blip r:embed="rId2"/>
                <a:stretch>
                  <a:fillRect l="-758" b="-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405238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547416"/>
            <a:ext cx="720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000" dirty="0">
                <a:latin typeface="Cambria Math" charset="0"/>
              </a:rPr>
              <a:t>Uma sequência de letras diz-se um «anagrama» de uma outra se o número de ocorrências de qualquer letra for igual em ambas. Quantos anagramas existem da palavra «margarida»? 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17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328498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141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3932213" cy="18830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17</a:t>
                </a:r>
                <a:r>
                  <a:rPr lang="pt-PT" sz="2000" dirty="0">
                    <a:latin typeface="Cambria Math" charset="0"/>
                  </a:rPr>
                  <a:t>. Existem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9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!2!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=30240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anagramas da palavra margarida.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3932213" cy="1883016"/>
              </a:xfrm>
              <a:prstGeom prst="rect">
                <a:avLst/>
              </a:prstGeom>
              <a:blipFill rotWithShape="0">
                <a:blip r:embed="rId2"/>
                <a:stretch>
                  <a:fillRect l="-1550" b="-1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5431722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2480"/>
                <a:ext cx="8036669" cy="6174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Quantos divisores naturais tem o número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2400=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×3×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2480"/>
                <a:ext cx="8036669" cy="617413"/>
              </a:xfrm>
              <a:prstGeom prst="rect">
                <a:avLst/>
              </a:prstGeom>
              <a:blipFill rotWithShape="0">
                <a:blip r:embed="rId2"/>
                <a:stretch>
                  <a:fillRect l="-758" b="-16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18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2210289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1502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6164461" cy="19283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18</a:t>
                </a:r>
                <a:r>
                  <a:rPr lang="pt-PT" sz="2000" dirty="0">
                    <a:latin typeface="Cambria Math" charset="0"/>
                  </a:rPr>
                  <a:t>. Existem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1+5+1+2+5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×1+2×1+5×2+5×1×2=36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divisores naturais de 2400.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164461" cy="1928348"/>
              </a:xfrm>
              <a:prstGeom prst="rect">
                <a:avLst/>
              </a:prstGeom>
              <a:blipFill>
                <a:blip r:embed="rId2"/>
                <a:stretch>
                  <a:fillRect l="-989" b="-189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67779" y="3068960"/>
                <a:ext cx="3284141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 alternativa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Existem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6×2×3=36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divisores naturais de 2400.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3068960"/>
                <a:ext cx="3284141" cy="2400657"/>
              </a:xfrm>
              <a:prstGeom prst="rect">
                <a:avLst/>
              </a:prstGeom>
              <a:blipFill rotWithShape="0">
                <a:blip r:embed="rId3"/>
                <a:stretch>
                  <a:fillRect l="-1855" b="-10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94877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0" y="1547664"/>
            <a:ext cx="8036669" cy="958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De quantas maneiras diferentes podem 8 automóveis ser arrumados num parque com 12 lugares disponíveis?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19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11560" y="2528627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9423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5"/>
              <p:cNvSpPr/>
              <p:nvPr/>
            </p:nvSpPr>
            <p:spPr>
              <a:xfrm>
                <a:off x="567779" y="1242538"/>
                <a:ext cx="6732077" cy="15243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19</a:t>
                </a:r>
                <a:r>
                  <a:rPr lang="pt-PT" sz="2000" dirty="0">
                    <a:latin typeface="Cambria Math" charset="0"/>
                  </a:rPr>
                  <a:t>. Existem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12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8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=19958400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formas diferentes de arrumar os oito automóveis no parque.</a:t>
                </a:r>
              </a:p>
            </p:txBody>
          </p:sp>
        </mc:Choice>
        <mc:Fallback xmlns="">
          <p:sp>
            <p:nvSpPr>
              <p:cNvPr id="4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732077" cy="1524392"/>
              </a:xfrm>
              <a:prstGeom prst="rect">
                <a:avLst/>
              </a:prstGeom>
              <a:blipFill rotWithShape="0">
                <a:blip r:embed="rId2"/>
                <a:stretch>
                  <a:fillRect l="-906" r="-181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1503265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548163"/>
            <a:ext cx="712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Considere os pontos (distintos) A, B, C, D e </a:t>
            </a:r>
            <a:r>
              <a:rPr lang="pt-PT" sz="2000" dirty="0" err="1">
                <a:latin typeface="Cambria Math" charset="0"/>
              </a:rPr>
              <a:t>E</a:t>
            </a:r>
            <a:r>
              <a:rPr lang="pt-PT" sz="2000" dirty="0">
                <a:latin typeface="Cambria Math" charset="0"/>
              </a:rPr>
              <a:t> pertencentes a uma circunferência. Quantas cordas existem com extremos nestes pontos?	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20</a:t>
            </a:r>
          </a:p>
        </p:txBody>
      </p:sp>
      <p:sp>
        <p:nvSpPr>
          <p:cNvPr id="5" name="Rectângulo 8"/>
          <p:cNvSpPr/>
          <p:nvPr/>
        </p:nvSpPr>
        <p:spPr>
          <a:xfrm>
            <a:off x="611560" y="3025491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121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6308477" cy="24572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20.</a:t>
                </a:r>
                <a:r>
                  <a:rPr lang="pt-PT" sz="2000" dirty="0">
                    <a:latin typeface="Cambria Math" charset="0"/>
                  </a:rPr>
                  <a:t> O que se pretende saber é de quantas formas diferentes podemos selecionar dois dos cinco pontos, não interessando a ordem. Assim, existem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cordas com extremos nos pontos A, B, C, D e </a:t>
                </a:r>
                <a:r>
                  <a:rPr lang="pt-PT" sz="2000" dirty="0" err="1">
                    <a:latin typeface="Cambria Math" charset="0"/>
                  </a:rPr>
                  <a:t>E</a:t>
                </a:r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308477" cy="2457211"/>
              </a:xfrm>
              <a:prstGeom prst="rect">
                <a:avLst/>
              </a:prstGeom>
              <a:blipFill>
                <a:blip r:embed="rId2"/>
                <a:stretch>
                  <a:fillRect l="-966" b="-99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914071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0" y="1547664"/>
            <a:ext cx="7772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pt-PT" sz="2000" dirty="0">
                <a:latin typeface="Cambria Math" charset="0"/>
              </a:rPr>
              <a:t>Numa gelataria há oito sabores diferentes, dos quais cinco são sabores de fruta e um de café, um de chocolate e um de amêndoa. De quantas maneiras é possível escolher três sabores diferentes para um copo, se: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21.1</a:t>
            </a:r>
            <a:r>
              <a:rPr lang="pt-PT" sz="2000" dirty="0">
                <a:latin typeface="Cambria Math" charset="0"/>
              </a:rPr>
              <a:t> não houver qualquer restrição?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21.2</a:t>
            </a:r>
            <a:r>
              <a:rPr lang="pt-PT" sz="2000" dirty="0">
                <a:latin typeface="Cambria Math" charset="0"/>
              </a:rPr>
              <a:t> unicamente dois dos sabores forem de fruta?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21.3</a:t>
            </a:r>
            <a:r>
              <a:rPr lang="pt-PT" sz="2000" dirty="0">
                <a:latin typeface="Cambria Math" charset="0"/>
              </a:rPr>
              <a:t> pelo menos um dos sabores for de fruta?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21.4</a:t>
            </a:r>
            <a:r>
              <a:rPr lang="pt-PT" sz="2000" dirty="0">
                <a:latin typeface="Cambria Math" charset="0"/>
              </a:rPr>
              <a:t> os sabores a café e a kiwi não forem pedidos em simultâneo? 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21.5</a:t>
            </a:r>
            <a:r>
              <a:rPr lang="pt-PT" sz="2000" dirty="0">
                <a:latin typeface="Cambria Math" charset="0"/>
              </a:rPr>
              <a:t> os sabores a café e a amêndoa forem sempre pedidos em conjunto? 	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21</a:t>
            </a:r>
          </a:p>
        </p:txBody>
      </p:sp>
      <p:sp>
        <p:nvSpPr>
          <p:cNvPr id="4" name="Rectângulo 8"/>
          <p:cNvSpPr/>
          <p:nvPr/>
        </p:nvSpPr>
        <p:spPr>
          <a:xfrm>
            <a:off x="4716016" y="307608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6" name="Rectângulo 8"/>
          <p:cNvSpPr/>
          <p:nvPr/>
        </p:nvSpPr>
        <p:spPr>
          <a:xfrm>
            <a:off x="6156176" y="3501008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7" name="Rectângulo 8"/>
          <p:cNvSpPr/>
          <p:nvPr/>
        </p:nvSpPr>
        <p:spPr>
          <a:xfrm>
            <a:off x="5652120" y="3997939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8" name="Rectângulo 8"/>
          <p:cNvSpPr/>
          <p:nvPr/>
        </p:nvSpPr>
        <p:spPr>
          <a:xfrm>
            <a:off x="7768579" y="4444237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  <p:sp>
        <p:nvSpPr>
          <p:cNvPr id="10" name="Rectângulo 8"/>
          <p:cNvSpPr/>
          <p:nvPr/>
        </p:nvSpPr>
        <p:spPr>
          <a:xfrm>
            <a:off x="1835696" y="5380341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296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5732413" cy="15275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21.1</a:t>
                </a:r>
                <a:r>
                  <a:rPr lang="pt-PT" sz="2000" dirty="0">
                    <a:latin typeface="Cambria Math" charset="0"/>
                  </a:rPr>
                  <a:t> Existem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56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formas diferentes de selecionar 3 sabores distintos.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732413" cy="1527534"/>
              </a:xfrm>
              <a:prstGeom prst="rect">
                <a:avLst/>
              </a:prstGeom>
              <a:blipFill rotWithShape="0">
                <a:blip r:embed="rId2"/>
                <a:stretch>
                  <a:fillRect l="-1064" r="-1170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236296" y="5229200"/>
            <a:ext cx="9361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1070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7532613" cy="38987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21.2</a:t>
                </a:r>
                <a:r>
                  <a:rPr lang="pt-PT" sz="2000" dirty="0">
                    <a:latin typeface="Cambria Math" charset="0"/>
                  </a:rPr>
                  <a:t> Comecemos por determinar o número de formas diferentes de selecionar dois sabores de fruta: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sPre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10.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Para o terceiro sabor existem agora 3 possibilidades: café, chocolate e amêndoa.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Existem, portanto,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formas diferentes de </a:t>
                </a:r>
                <a:r>
                  <a:rPr lang="pt-PT" sz="2000" dirty="0" err="1">
                    <a:latin typeface="Cambria Math" charset="0"/>
                  </a:rPr>
                  <a:t>selecionar</a:t>
                </a:r>
                <a:r>
                  <a:rPr lang="pt-PT" sz="2000" dirty="0">
                    <a:latin typeface="Cambria Math" charset="0"/>
                  </a:rPr>
                  <a:t> 3 sabores distintos, sendo dois dos sabores de fruta.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532613" cy="3898760"/>
              </a:xfrm>
              <a:prstGeom prst="rect">
                <a:avLst/>
              </a:prstGeom>
              <a:blipFill rotWithShape="0">
                <a:blip r:embed="rId2"/>
                <a:stretch>
                  <a:fillRect l="-809" r="-1214" b="-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236296" y="5229200"/>
            <a:ext cx="9361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04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7388597" cy="50465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21.3</a:t>
                </a:r>
                <a:r>
                  <a:rPr lang="pt-PT" sz="2000" dirty="0">
                    <a:latin typeface="Cambria Math" charset="0"/>
                  </a:rPr>
                  <a:t> Comecemos por determinar o número de formas diferentes de selecionar três sabores sem que nenhum seja de </a:t>
                </a:r>
                <a:r>
                  <a:rPr lang="pt-PT" sz="2000">
                    <a:latin typeface="Cambria Math" charset="0"/>
                  </a:rPr>
                  <a:t>fruta</a:t>
                </a:r>
                <a:r>
                  <a:rPr lang="pt-PT" sz="2000" smtClean="0">
                    <a:latin typeface="Cambria Math" charset="0"/>
                  </a:rPr>
                  <a:t>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Retirando ao número total de combinações de sabores possível a hipótese em que nenhum dos sabores é de fruta, obtém-se o resultado pretendido. Portanto, existem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−1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55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800"/>
                  </a:spcAft>
                </a:pPr>
                <a:r>
                  <a:rPr lang="pt-PT" sz="2000" dirty="0">
                    <a:latin typeface="Cambria Math" charset="0"/>
                  </a:rPr>
                  <a:t>formas diferentes de selecionar 3 sabores distintos, sendo pelo menos um de fruta.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 alternativa: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sPre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55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388597" cy="5046574"/>
              </a:xfrm>
              <a:prstGeom prst="rect">
                <a:avLst/>
              </a:prstGeom>
              <a:blipFill rotWithShape="0">
                <a:blip r:embed="rId2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236296" y="5229200"/>
            <a:ext cx="9361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49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1050"/>
                <a:ext cx="7244581" cy="50129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21.4</a:t>
                </a:r>
                <a:r>
                  <a:rPr lang="pt-PT" sz="2000" dirty="0">
                    <a:latin typeface="Cambria Math" charset="0"/>
                  </a:rPr>
                  <a:t> Comecemos por determinar o número de formas diferentes de selecionar três sabores sendo dois deles kiwi e café: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pt-PT" sz="2000" i="1">
                            <a:latin typeface="Cambria Math" charset="0"/>
                          </a:rPr>
                        </m:ctrlPr>
                      </m:sPrePr>
                      <m:sub/>
                      <m:sup>
                        <m:r>
                          <a:rPr lang="pt-PT" sz="2000" b="0" i="1" smtClean="0">
                            <a:latin typeface="Cambria Math"/>
                          </a:rPr>
                          <m:t>6</m:t>
                        </m:r>
                      </m:sup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sPre>
                    <m:r>
                      <a:rPr lang="pt-PT" sz="2000" b="0" i="1" smtClean="0">
                        <a:latin typeface="Cambria Math"/>
                      </a:rPr>
                      <m:t>=6</m:t>
                    </m:r>
                    <m:r>
                      <a:rPr lang="pt-PT" sz="2000" i="1">
                        <a:latin typeface="Cambria Math"/>
                      </a:rPr>
                      <m:t>.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Retirando ao número total de combinações de sabores possíveis o número de hipóteses de dois dos sabores serem kiwi e café, obtém-se o resultado pretendido. Portanto, existem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8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−6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50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800"/>
                  </a:spcAft>
                </a:pPr>
                <a:r>
                  <a:rPr lang="pt-PT" sz="2000" dirty="0">
                    <a:latin typeface="Cambria Math" charset="0"/>
                  </a:rPr>
                  <a:t>formas diferentes de selecionar 3 sabores distintos, não selecionando simultaneamente os sabores de kiwi e café.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 alternativa: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6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6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sPre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6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50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1050"/>
                <a:ext cx="7244581" cy="5012975"/>
              </a:xfrm>
              <a:prstGeom prst="rect">
                <a:avLst/>
              </a:prstGeom>
              <a:blipFill>
                <a:blip r:embed="rId3"/>
                <a:stretch>
                  <a:fillRect l="-84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7236296" y="5229200"/>
            <a:ext cx="9361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24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42538"/>
                <a:ext cx="7604621" cy="38356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21.5</a:t>
                </a:r>
                <a:r>
                  <a:rPr lang="pt-PT" sz="2000" dirty="0">
                    <a:latin typeface="Cambria Math" charset="0"/>
                  </a:rPr>
                  <a:t> Determinar o número de formas de selecionar três sabores em que dois deles são obrigatoriamente amêndoa e café é o mesmo que determinar o número de formas diferentes de selecionar um sabor de entre 6 ainda disponíveis.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Portanto, existem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PrePr>
                        <m:sub/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6</m:t>
                          </m:r>
                        </m:sup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sPre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formas diferentes de selecionar 3 sabores distintos, sendo dois dos sabores os de amêndoa e café.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604621" cy="3835602"/>
              </a:xfrm>
              <a:prstGeom prst="rect">
                <a:avLst/>
              </a:prstGeom>
              <a:blipFill>
                <a:blip r:embed="rId2"/>
                <a:stretch>
                  <a:fillRect l="-801" r="-160" b="-31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424044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547664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charset="0"/>
              </a:rPr>
              <a:t>Quantos caminhos existem, seguindo as linhas da quadrícula, que liguem o ponto A ao ponto C passando por B e sem andar da direita para a esquerda nem de cima para baixo?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856" y="3140968"/>
            <a:ext cx="4086302" cy="2231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11560" y="40466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Questão 22</a:t>
            </a:r>
          </a:p>
        </p:txBody>
      </p:sp>
      <p:sp>
        <p:nvSpPr>
          <p:cNvPr id="5" name="Rectângulo 8"/>
          <p:cNvSpPr/>
          <p:nvPr/>
        </p:nvSpPr>
        <p:spPr>
          <a:xfrm>
            <a:off x="611560" y="5372844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9330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7779" y="1236982"/>
                <a:ext cx="8180685" cy="4857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22.</a:t>
                </a:r>
                <a:r>
                  <a:rPr lang="pt-PT" sz="2000" dirty="0">
                    <a:latin typeface="Cambria Math" charset="0"/>
                  </a:rPr>
                  <a:t> Determinar o número de caminhos de A a C é determinar o número de formas de ordenar 2 símbolos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↑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3 símbolos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(para chegar de A </a:t>
                </a:r>
                <a:r>
                  <a:rPr lang="pt-PT" sz="2000" dirty="0" err="1">
                    <a:latin typeface="Cambria Math" charset="0"/>
                  </a:rPr>
                  <a:t>a</a:t>
                </a:r>
                <a:r>
                  <a:rPr lang="pt-PT" sz="2000" dirty="0">
                    <a:latin typeface="Cambria Math" charset="0"/>
                  </a:rPr>
                  <a:t> C é necessário </a:t>
                </a:r>
                <a:r>
                  <a:rPr lang="pt-PT" sz="2000" dirty="0" err="1">
                    <a:latin typeface="Cambria Math" charset="0"/>
                  </a:rPr>
                  <a:t>efetuar</a:t>
                </a:r>
                <a:r>
                  <a:rPr lang="pt-PT" sz="2000" dirty="0">
                    <a:latin typeface="Cambria Math" charset="0"/>
                  </a:rPr>
                  <a:t> dois movimentos para cima e três para a direita):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!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!3!</m:t>
                        </m:r>
                      </m:den>
                    </m:f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Determinar o número de caminhos de C a B é determinar o número de formas de ordenar 3 símbolos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↑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4 símbolos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(para chegar de C a B é necessário efetuar três movimentos para cima e quatro para a direita):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7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!3!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Existem, portanto,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5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!3!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7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!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4!3!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=45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caminhos para ligar o ponto A ao ponto C passando por B.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36982"/>
                <a:ext cx="8180685" cy="4857099"/>
              </a:xfrm>
              <a:prstGeom prst="rect">
                <a:avLst/>
              </a:prstGeom>
              <a:blipFill rotWithShape="0">
                <a:blip r:embed="rId2"/>
                <a:stretch>
                  <a:fillRect l="-745" r="-10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4709650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1955</TotalTime>
  <Words>2726</Words>
  <Application>Microsoft Macintosh PowerPoint</Application>
  <PresentationFormat>Apresentação no Ecrã (4:3)</PresentationFormat>
  <Paragraphs>283</Paragraphs>
  <Slides>55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55</vt:i4>
      </vt:variant>
    </vt:vector>
  </HeadingPairs>
  <TitlesOfParts>
    <vt:vector size="60" baseType="lpstr">
      <vt:lpstr>Calibri</vt:lpstr>
      <vt:lpstr>Cambria</vt:lpstr>
      <vt:lpstr>Cambria Math</vt:lpstr>
      <vt:lpstr>Arial</vt:lpstr>
      <vt:lpstr>1_Office Theme</vt:lpstr>
      <vt:lpstr>Cálculo combinatório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196</cp:revision>
  <dcterms:created xsi:type="dcterms:W3CDTF">2014-11-16T14:55:38Z</dcterms:created>
  <dcterms:modified xsi:type="dcterms:W3CDTF">2017-06-27T09:41:37Z</dcterms:modified>
</cp:coreProperties>
</file>