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57" r:id="rId3"/>
    <p:sldId id="258" r:id="rId4"/>
    <p:sldId id="297" r:id="rId5"/>
    <p:sldId id="269" r:id="rId6"/>
    <p:sldId id="284" r:id="rId7"/>
    <p:sldId id="285" r:id="rId8"/>
    <p:sldId id="296" r:id="rId9"/>
    <p:sldId id="290" r:id="rId10"/>
    <p:sldId id="298" r:id="rId11"/>
    <p:sldId id="299" r:id="rId12"/>
    <p:sldId id="300" r:id="rId13"/>
    <p:sldId id="301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65" autoAdjust="0"/>
    <p:restoredTop sz="94651"/>
  </p:normalViewPr>
  <p:slideViewPr>
    <p:cSldViewPr>
      <p:cViewPr varScale="1">
        <p:scale>
          <a:sx n="176" d="100"/>
          <a:sy n="176" d="100"/>
        </p:scale>
        <p:origin x="251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5CFEA3A5-5CF3-994A-8A02-7111F650F237}" type="datetimeFigureOut">
              <a:rPr lang="en-US" smtClean="0"/>
              <a:pPr/>
              <a:t>6/26/17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981A9471-029A-F943-942C-D749E2DC7C80}" type="slidenum">
              <a:rPr lang="en-US" smtClean="0"/>
              <a:pPr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009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A9471-029A-F943-942C-D749E2DC7C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5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102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53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8196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4115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115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868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5208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274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514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19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044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26/06/17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8175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Cálculo combinatório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Introdução ao cálculo combinatório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7382952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diz-se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têm o mesmo cardinal, ou seja,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#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=#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se, e somente se existe, uma bijeção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sobre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Dois conjuntos com o mesmo cardinal dizem-se </a:t>
                </a:r>
                <a:r>
                  <a:rPr lang="pt-PT" sz="2000" b="1" dirty="0" err="1">
                    <a:solidFill>
                      <a:srgbClr val="00B0F0"/>
                    </a:solidFill>
                    <a:latin typeface="Cambria Math" charset="0"/>
                  </a:rPr>
                  <a:t>equipotentes</a:t>
                </a:r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7382952" cy="1938992"/>
              </a:xfrm>
              <a:prstGeom prst="rect">
                <a:avLst/>
              </a:prstGeom>
              <a:blipFill>
                <a:blip r:embed="rId2"/>
                <a:stretch>
                  <a:fillRect l="-82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Conjuntos </a:t>
            </a:r>
            <a:r>
              <a:rPr lang="pt-PT" b="1" dirty="0" err="1"/>
              <a:t>equipotentes</a:t>
            </a:r>
            <a:endParaRPr lang="pt-P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96944" cy="1143000"/>
          </a:xfrm>
        </p:spPr>
        <p:txBody>
          <a:bodyPr>
            <a:normAutofit/>
          </a:bodyPr>
          <a:lstStyle/>
          <a:p>
            <a:r>
              <a:rPr lang="pt-PT" b="1" dirty="0"/>
              <a:t>Princípio da adição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467545" y="1412876"/>
                <a:ext cx="684076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dois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</a:t>
                </a:r>
              </a:p>
              <a:p>
                <a:pPr algn="ctr">
                  <a:lnSpc>
                    <a:spcPct val="200000"/>
                  </a:lnSpc>
                </a:pPr>
                <a:r>
                  <a:rPr lang="pt-PT" sz="2000" b="1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b="1" i="1">
                        <a:latin typeface="Cambria Math" charset="0"/>
                      </a:rPr>
                      <m:t>𝑨</m:t>
                    </m:r>
                    <m:r>
                      <a:rPr lang="pt-PT" sz="2000" b="1" i="1">
                        <a:latin typeface="Cambria Math" charset="0"/>
                      </a:rPr>
                      <m:t>∩</m:t>
                    </m:r>
                    <m:r>
                      <a:rPr lang="pt-PT" sz="2000" b="1" i="1">
                        <a:latin typeface="Cambria Math" charset="0"/>
                      </a:rPr>
                      <m:t>𝑩</m:t>
                    </m:r>
                    <m:r>
                      <a:rPr lang="pt-PT" sz="2000" b="1" i="1">
                        <a:latin typeface="Cambria Math" charset="0"/>
                      </a:rPr>
                      <m:t>=</m:t>
                    </m:r>
                    <m:r>
                      <a:rPr lang="pt-PT" sz="2000">
                        <a:latin typeface="Cambria Math" charset="0"/>
                      </a:rPr>
                      <m:t>∅</m:t>
                    </m:r>
                  </m:oMath>
                </a14:m>
                <a:r>
                  <a:rPr lang="pt-PT" sz="2000" b="1" dirty="0" smtClean="0">
                    <a:latin typeface="Cambria Math" charset="0"/>
                  </a:rPr>
                  <a:t> </a:t>
                </a:r>
                <a:r>
                  <a:rPr lang="pt-PT" sz="2000" b="1" dirty="0">
                    <a:latin typeface="Cambria Math" charset="0"/>
                  </a:rPr>
                  <a:t>então  </a:t>
                </a:r>
                <a14:m>
                  <m:oMath xmlns:m="http://schemas.openxmlformats.org/officeDocument/2006/math">
                    <m:r>
                      <a:rPr lang="pt-PT" sz="2000" b="1" i="1">
                        <a:latin typeface="Cambria Math" charset="0"/>
                      </a:rPr>
                      <m:t>#(</m:t>
                    </m:r>
                    <m:r>
                      <a:rPr lang="pt-PT" sz="2000" b="1" i="1">
                        <a:latin typeface="Cambria Math" charset="0"/>
                      </a:rPr>
                      <m:t>𝑨</m:t>
                    </m:r>
                    <m:r>
                      <a:rPr lang="pt-PT" sz="2000" b="1" i="1">
                        <a:latin typeface="Cambria Math" charset="0"/>
                      </a:rPr>
                      <m:t>∪</m:t>
                    </m:r>
                    <m:r>
                      <a:rPr lang="pt-PT" sz="2000" b="1" i="1">
                        <a:latin typeface="Cambria Math" charset="0"/>
                      </a:rPr>
                      <m:t>𝑩</m:t>
                    </m:r>
                    <m:r>
                      <a:rPr lang="pt-PT" sz="2000" b="1" i="1">
                        <a:latin typeface="Cambria Math" charset="0"/>
                      </a:rPr>
                      <m:t>)=#</m:t>
                    </m:r>
                    <m:r>
                      <a:rPr lang="pt-PT" sz="2000" b="1" i="1">
                        <a:latin typeface="Cambria Math" charset="0"/>
                      </a:rPr>
                      <m:t>𝑨</m:t>
                    </m:r>
                    <m:r>
                      <a:rPr lang="pt-PT" sz="2000" b="1" i="1">
                        <a:latin typeface="Cambria Math" charset="0"/>
                      </a:rPr>
                      <m:t>+#</m:t>
                    </m:r>
                    <m:r>
                      <a:rPr lang="pt-PT" sz="2000" b="1" i="1">
                        <a:latin typeface="Cambria Math" charset="0"/>
                      </a:rPr>
                      <m:t>𝑩</m:t>
                    </m:r>
                  </m:oMath>
                </a14:m>
                <a:r>
                  <a:rPr lang="pt-PT" sz="2000" b="1" dirty="0">
                    <a:latin typeface="Cambria Math" charset="0"/>
                  </a:rPr>
                  <a:t>   </a:t>
                </a: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5" y="1412876"/>
                <a:ext cx="6840760" cy="1323439"/>
              </a:xfrm>
              <a:prstGeom prst="rect">
                <a:avLst/>
              </a:prstGeom>
              <a:blipFill rotWithShape="0">
                <a:blip r:embed="rId2"/>
                <a:stretch>
                  <a:fillRect l="-98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96944" cy="1143000"/>
          </a:xfrm>
        </p:spPr>
        <p:txBody>
          <a:bodyPr>
            <a:normAutofit/>
          </a:bodyPr>
          <a:lstStyle/>
          <a:p>
            <a:r>
              <a:rPr lang="pt-PT" b="1" dirty="0"/>
              <a:t>Princípio da multiplicação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467544" y="1417638"/>
                <a:ext cx="7344816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conjuntos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 cardinais iguais a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𝑚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IN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IN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respetivamente, o cardinal do produto cartesiano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por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igual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𝑚</m:t>
                    </m:r>
                    <m:r>
                      <a:rPr lang="pt-PT" sz="2000" i="1">
                        <a:latin typeface="Cambria Math" charset="0"/>
                      </a:rPr>
                      <m:t>×</m:t>
                    </m:r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isto é,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#(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r>
                        <a:rPr lang="pt-PT" sz="2000" b="1" i="1">
                          <a:latin typeface="Cambria Math" charset="0"/>
                        </a:rPr>
                        <m:t>𝑩</m:t>
                      </m:r>
                      <m:r>
                        <a:rPr lang="pt-PT" sz="2000" b="1" i="1">
                          <a:latin typeface="Cambria Math" charset="0"/>
                        </a:rPr>
                        <m:t>)=#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×#</m:t>
                      </m:r>
                      <m:r>
                        <a:rPr lang="pt-PT" sz="2000" b="1" i="1">
                          <a:latin typeface="Cambria Math" charset="0"/>
                        </a:rPr>
                        <m:t>𝑩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7638"/>
                <a:ext cx="7344816" cy="2308324"/>
              </a:xfrm>
              <a:prstGeom prst="rect">
                <a:avLst/>
              </a:prstGeom>
              <a:blipFill>
                <a:blip r:embed="rId2"/>
                <a:stretch>
                  <a:fillRect l="-9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776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467544" y="1417638"/>
                <a:ext cx="6048672" cy="1418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Fixado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IN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dados conjuntos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, 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,…, 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tem-se: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#(</m:t>
                      </m:r>
                      <m:sSub>
                        <m:sSub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sub>
                          <m:r>
                            <a:rPr lang="pt-PT" sz="2000" b="1" i="1">
                              <a:latin typeface="Cambria Math" charset="0"/>
                            </a:rPr>
                            <m:t>𝟏</m:t>
                          </m:r>
                        </m:sub>
                      </m:sSub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sSub>
                        <m:sSub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sub>
                          <m:r>
                            <a:rPr lang="pt-PT" sz="2000" b="1" i="1">
                              <a:latin typeface="Cambria Math" charset="0"/>
                            </a:rPr>
                            <m:t>𝟐</m:t>
                          </m:r>
                        </m:sub>
                      </m:sSub>
                      <m:r>
                        <a:rPr lang="pt-PT" sz="2000" b="1" i="1">
                          <a:latin typeface="Cambria Math" charset="0"/>
                        </a:rPr>
                        <m:t>×…×</m:t>
                      </m:r>
                      <m:sSub>
                        <m:sSub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sub>
                          <m:r>
                            <a:rPr lang="pt-PT" sz="2000" b="1" i="1">
                              <a:latin typeface="Cambria Math" charset="0"/>
                            </a:rPr>
                            <m:t>𝒑</m:t>
                          </m:r>
                        </m:sub>
                      </m:sSub>
                      <m:r>
                        <a:rPr lang="pt-PT" sz="2000" b="1" i="1">
                          <a:latin typeface="Cambria Math" charset="0"/>
                        </a:rPr>
                        <m:t>)=#</m:t>
                      </m:r>
                      <m:sSub>
                        <m:sSub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sub>
                          <m:r>
                            <a:rPr lang="pt-PT" sz="2000" b="1" i="1">
                              <a:latin typeface="Cambria Math" charset="0"/>
                            </a:rPr>
                            <m:t>𝟏</m:t>
                          </m:r>
                        </m:sub>
                      </m:sSub>
                      <m:r>
                        <a:rPr lang="pt-PT" sz="2000" b="1" i="1">
                          <a:latin typeface="Cambria Math" charset="0"/>
                        </a:rPr>
                        <m:t>×#</m:t>
                      </m:r>
                      <m:sSub>
                        <m:sSub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sub>
                          <m:r>
                            <a:rPr lang="pt-PT" sz="2000" b="1" i="1">
                              <a:latin typeface="Cambria Math" charset="0"/>
                            </a:rPr>
                            <m:t>𝟐</m:t>
                          </m:r>
                        </m:sub>
                      </m:sSub>
                      <m:r>
                        <a:rPr lang="pt-PT" sz="2000" b="1" i="1">
                          <a:latin typeface="Cambria Math" charset="0"/>
                        </a:rPr>
                        <m:t>×…×#</m:t>
                      </m:r>
                      <m:sSub>
                        <m:sSub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sub>
                          <m:r>
                            <a:rPr lang="pt-PT" sz="2000" b="1" i="1">
                              <a:latin typeface="Cambria Math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7638"/>
                <a:ext cx="6048672" cy="1418081"/>
              </a:xfrm>
              <a:prstGeom prst="rect">
                <a:avLst/>
              </a:prstGeom>
              <a:blipFill>
                <a:blip r:embed="rId2"/>
                <a:stretch>
                  <a:fillRect l="-110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ítulo 1"/>
          <p:cNvSpPr txBox="1">
            <a:spLocks/>
          </p:cNvSpPr>
          <p:nvPr/>
        </p:nvSpPr>
        <p:spPr>
          <a:xfrm>
            <a:off x="467544" y="274638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Princípio Fundamental da Contagem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67545" y="1417638"/>
                <a:ext cx="7632848" cy="2959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um conjunto finito de cardinal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IN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 Designam-se </a:t>
                </a:r>
                <a:r>
                  <a:rPr lang="pt-PT" sz="2000" b="1" dirty="0">
                    <a:solidFill>
                      <a:srgbClr val="00B0F0"/>
                    </a:solidFill>
                    <a:latin typeface="Cambria Math" charset="0"/>
                  </a:rPr>
                  <a:t>arranjos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:r>
                  <a:rPr lang="pt-PT" sz="2000" b="1" dirty="0">
                    <a:solidFill>
                      <a:srgbClr val="00B0F0"/>
                    </a:solidFill>
                    <a:latin typeface="Cambria Math" charset="0"/>
                  </a:rPr>
                  <a:t>completos</a:t>
                </a:r>
                <a:r>
                  <a:rPr lang="pt-PT" sz="2000" dirty="0">
                    <a:latin typeface="Cambria Math" charset="0"/>
                  </a:rPr>
                  <a:t> ou </a:t>
                </a:r>
                <a:r>
                  <a:rPr lang="pt-PT" sz="2000" b="1" dirty="0">
                    <a:solidFill>
                      <a:srgbClr val="00B0F0"/>
                    </a:solidFill>
                    <a:latin typeface="Cambria Math" charset="0"/>
                  </a:rPr>
                  <a:t>com repetição</a:t>
                </a:r>
                <a:r>
                  <a:rPr lang="pt-PT" sz="2000" b="1" dirty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𝑘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𝑘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as listas ordenadas (sequências)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𝑘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ou seja, aos elementos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O seu número é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400" b="1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b="1" i="1">
                              <a:latin typeface="Cambria Math" charset="0"/>
                            </a:rPr>
                            <m:t>𝒏</m:t>
                          </m:r>
                        </m:sup>
                        <m:e>
                          <m:sSubSup>
                            <m:sSubSupPr>
                              <m:ctrlPr>
                                <a:rPr lang="pt-PT" sz="2400" b="1" i="1">
                                  <a:latin typeface="Cambria Math" charset="0"/>
                                </a:rPr>
                              </m:ctrlPr>
                            </m:sSubSupPr>
                            <m:e>
                              <m:r>
                                <a:rPr lang="pt-PT" sz="2400" b="1" i="1">
                                  <a:latin typeface="Cambria Math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pt-PT" sz="2400" b="1" i="1">
                                  <a:latin typeface="Cambria Math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pt-PT" sz="2400" b="1" i="1">
                                  <a:latin typeface="Cambria Math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pt-PT" sz="2400" b="1" i="1">
                              <a:latin typeface="Cambria Math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pt-PT" sz="2400" b="1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400" b="1" i="1">
                                  <a:latin typeface="Cambria Math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pt-PT" sz="2400" b="1" i="1">
                                  <a:latin typeface="Cambria Math" charset="0"/>
                                </a:rPr>
                                <m:t>𝒌</m:t>
                              </m:r>
                            </m:sup>
                          </m:sSup>
                        </m:e>
                      </m:sPre>
                    </m:oMath>
                  </m:oMathPara>
                </a14:m>
                <a:endParaRPr lang="pt-PT" sz="24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5" y="1417638"/>
                <a:ext cx="7632848" cy="2959080"/>
              </a:xfrm>
              <a:prstGeom prst="rect">
                <a:avLst/>
              </a:prstGeom>
              <a:blipFill>
                <a:blip r:embed="rId3"/>
                <a:stretch>
                  <a:fillRect l="-879" r="-71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ítulo 1"/>
          <p:cNvSpPr txBox="1">
            <a:spLocks/>
          </p:cNvSpPr>
          <p:nvPr/>
        </p:nvSpPr>
        <p:spPr>
          <a:xfrm>
            <a:off x="467544" y="274638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Arranjos com repetição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67544" y="1417638"/>
                <a:ext cx="7272808" cy="43832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 um conjunto finito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com cardinal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existem </a:t>
                </a:r>
                <a:r>
                  <a:rPr lang="pt-PT" sz="2000" dirty="0" err="1">
                    <a:latin typeface="Cambria Math" charset="0"/>
                  </a:rPr>
                  <a:t>exatamente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  <m:r>
                      <a:rPr lang="pt-PT" sz="2000" i="1">
                        <a:latin typeface="Cambria Math" charset="0"/>
                      </a:rPr>
                      <m:t>×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  <m:r>
                          <a:rPr lang="pt-PT" sz="2000" i="1"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×…×(</m:t>
                    </m:r>
                    <m:r>
                      <a:rPr lang="pt-PT" sz="2000" i="1">
                        <a:latin typeface="Cambria Math" charset="0"/>
                      </a:rPr>
                      <m:t>𝑛</m:t>
                    </m:r>
                    <m:r>
                      <a:rPr lang="pt-PT" sz="2000" i="1">
                        <a:latin typeface="Cambria Math" charset="0"/>
                      </a:rPr>
                      <m:t>−</m:t>
                    </m:r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+1)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sequências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𝐼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𝑁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≤</m:t>
                    </m:r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distintos escolhidos no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Este número representa-se por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 charset="0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e designa-se de (número) de </a:t>
                </a:r>
                <a:r>
                  <a:rPr lang="pt-PT" sz="2000" b="1" dirty="0">
                    <a:solidFill>
                      <a:srgbClr val="00B0F0"/>
                    </a:solidFill>
                    <a:latin typeface="Cambria Math" charset="0"/>
                  </a:rPr>
                  <a:t>arranjos</a:t>
                </a:r>
                <a:r>
                  <a:rPr lang="pt-PT" sz="2000" dirty="0">
                    <a:latin typeface="Cambria Math" charset="0"/>
                  </a:rPr>
                  <a:t> (sem repetição)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  <a:endParaRPr lang="pt-PT" sz="24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7638"/>
                <a:ext cx="7272808" cy="4383251"/>
              </a:xfrm>
              <a:prstGeom prst="rect">
                <a:avLst/>
              </a:prstGeom>
              <a:blipFill>
                <a:blip r:embed="rId2"/>
                <a:stretch>
                  <a:fillRect l="-92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467544" y="274638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/>
              <a:t>Arranjos sem repetição</a:t>
            </a:r>
            <a:endParaRPr lang="pt-P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467543" y="1052736"/>
                <a:ext cx="7344817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 um conjunto finito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com cardinal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existem </a:t>
                </a:r>
                <a:r>
                  <a:rPr lang="pt-PT" sz="2000" dirty="0" err="1">
                    <a:latin typeface="Cambria Math" charset="0"/>
                  </a:rPr>
                  <a:t>exatamente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𝑛</m:t>
                      </m:r>
                      <m:r>
                        <a:rPr lang="pt-PT" sz="2000" i="1">
                          <a:latin typeface="Cambria Math" charset="0"/>
                        </a:rPr>
                        <m:t>×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𝑛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pt-PT" sz="2000" i="1">
                          <a:latin typeface="Cambria Math" charset="0"/>
                        </a:rPr>
                        <m:t>×…×2×1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formas diferentes de ordenar 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do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Este número representa-se por </a:t>
                </a:r>
                <a14:m>
                  <m:oMath xmlns:m="http://schemas.openxmlformats.org/officeDocument/2006/math">
                    <m:r>
                      <a:rPr lang="pt-PT" sz="2000" b="1" i="1">
                        <a:latin typeface="Cambria Math" charset="0"/>
                      </a:rPr>
                      <m:t>𝒏</m:t>
                    </m:r>
                    <m:r>
                      <a:rPr lang="pt-PT" sz="2000" b="1" i="1">
                        <a:latin typeface="Cambria Math" charset="0"/>
                      </a:rPr>
                      <m:t>!</m:t>
                    </m:r>
                    <m:r>
                      <a:rPr lang="pt-PT" sz="20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(lê-se 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 charset="0"/>
                      </a:rPr>
                      <m:t>𝒏</m:t>
                    </m:r>
                  </m:oMath>
                </a14:m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fatorial</a:t>
                </a:r>
                <a:r>
                  <a:rPr lang="pt-PT" sz="2000" dirty="0">
                    <a:latin typeface="Cambria Math" charset="0"/>
                  </a:rPr>
                  <a:t>) e designa-se de (número) de 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permutações</a:t>
                </a:r>
                <a:r>
                  <a:rPr lang="pt-PT" sz="2000" dirty="0">
                    <a:latin typeface="Cambria Math" charset="0"/>
                  </a:rPr>
                  <a:t> (sem repetição)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elementos.</a:t>
                </a: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Por convenção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0!=1</m:t>
                    </m:r>
                  </m:oMath>
                </a14:m>
                <a:endParaRPr lang="pt-PT" sz="28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1052736"/>
                <a:ext cx="7344817" cy="3785652"/>
              </a:xfrm>
              <a:prstGeom prst="rect">
                <a:avLst/>
              </a:prstGeom>
              <a:blipFill>
                <a:blip r:embed="rId2"/>
                <a:stretch>
                  <a:fillRect l="-9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467544" y="274638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Permutações</a:t>
            </a:r>
          </a:p>
        </p:txBody>
      </p:sp>
    </p:spTree>
    <p:extLst>
      <p:ext uri="{BB962C8B-B14F-4D97-AF65-F5344CB8AC3E}">
        <p14:creationId xmlns:p14="http://schemas.microsoft.com/office/powerpoint/2010/main" val="122291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67544" y="1417638"/>
                <a:ext cx="5112568" cy="16500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números naturais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≤</m:t>
                    </m:r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1" i="1">
                              <a:latin typeface="Cambria Math" charset="0"/>
                            </a:rPr>
                            <m:t>𝒏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𝒑</m:t>
                              </m:r>
                            </m:sub>
                          </m:sSub>
                          <m:r>
                            <a:rPr lang="pt-PT" sz="2000" b="1" i="1">
                              <a:latin typeface="Cambria Math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1" i="1">
                                  <a:latin typeface="Cambria Math" charset="0"/>
                                </a:rPr>
                                <m:t>𝒏</m:t>
                              </m:r>
                              <m:r>
                                <a:rPr lang="pt-PT" sz="2000" b="1" i="1">
                                  <a:latin typeface="Cambria Math" charset="0"/>
                                </a:rPr>
                                <m:t>!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pt-PT" sz="2000" b="1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1" i="1">
                                      <a:latin typeface="Cambria Math" charset="0"/>
                                    </a:rPr>
                                    <m:t>𝒏</m:t>
                                  </m:r>
                                  <m:r>
                                    <a:rPr lang="pt-PT" sz="2000" b="1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pt-PT" sz="2000" b="1" i="1">
                                      <a:latin typeface="Cambria Math" charset="0"/>
                                    </a:rPr>
                                    <m:t>𝒑</m:t>
                                  </m:r>
                                </m:e>
                              </m:d>
                              <m:r>
                                <a:rPr lang="pt-PT" sz="2000" b="1" i="1">
                                  <a:latin typeface="Cambria Math" charset="0"/>
                                </a:rPr>
                                <m:t>!</m:t>
                              </m:r>
                            </m:den>
                          </m:f>
                        </m:e>
                      </m:sPre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7638"/>
                <a:ext cx="5112568" cy="1650003"/>
              </a:xfrm>
              <a:prstGeom prst="rect">
                <a:avLst/>
              </a:prstGeom>
              <a:blipFill>
                <a:blip r:embed="rId2"/>
                <a:stretch>
                  <a:fillRect l="-13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467544" y="274638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Número de arranjos simples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67544" y="1417638"/>
                <a:ext cx="7704856" cy="3308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Considerando um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pt-PT" sz="2000" i="1">
                            <a:latin typeface="Cambria Math" charset="0"/>
                          </a:rPr>
                          <m:t>, </m:t>
                        </m:r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  <m:r>
                          <a:rPr lang="pt-PT" sz="2000" i="1">
                            <a:latin typeface="Cambria Math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elementos, o número de permutações que é possível fazer com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repetindo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vezes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vezes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vezes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com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+…+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𝑘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dado por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latin typeface="Cambria Math" charset="0"/>
                            </a:rPr>
                            <m:t>𝒏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!</m:t>
                          </m:r>
                        </m:num>
                        <m:den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pt-PT" sz="2000" b="1" i="1">
                              <a:latin typeface="Cambria Math" charset="0"/>
                            </a:rPr>
                            <m:t>!×</m:t>
                          </m:r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pt-PT" sz="2000" b="1" i="1">
                              <a:latin typeface="Cambria Math" charset="0"/>
                            </a:rPr>
                            <m:t>!×…×</m:t>
                          </m:r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𝒌</m:t>
                              </m:r>
                            </m:sub>
                          </m:sSub>
                          <m:r>
                            <a:rPr lang="pt-PT" sz="2000" b="1" i="1">
                              <a:latin typeface="Cambria Math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7638"/>
                <a:ext cx="7704856" cy="3308406"/>
              </a:xfrm>
              <a:prstGeom prst="rect">
                <a:avLst/>
              </a:prstGeom>
              <a:blipFill rotWithShape="0">
                <a:blip r:embed="rId2"/>
                <a:stretch>
                  <a:fillRect l="-870" r="-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467544" y="274638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Permutações com repetições</a:t>
            </a:r>
          </a:p>
        </p:txBody>
      </p:sp>
    </p:spTree>
    <p:extLst>
      <p:ext uri="{BB962C8B-B14F-4D97-AF65-F5344CB8AC3E}">
        <p14:creationId xmlns:p14="http://schemas.microsoft.com/office/powerpoint/2010/main" val="27512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67544" y="1417638"/>
                <a:ext cx="7488832" cy="3699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 um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b="0" i="1" smtClean="0">
                        <a:latin typeface="Cambria Math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designa-se de 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conjunto das partes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𝑬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e representa-se por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 conjunto formado por todos os subconjuntos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rgbClr val="00B0F0"/>
                    </a:solidFill>
                    <a:latin typeface="Cambria Math" charset="0"/>
                  </a:rPr>
                  <a:t>Cardinal do conjunto das partes de um conjunto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 um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 cardinal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IN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 número de subconjuntos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igual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, ou seja,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#</m:t>
                      </m:r>
                      <m:r>
                        <a:rPr lang="pt-PT" sz="2000" b="1" i="1">
                          <a:latin typeface="Cambria Math" charset="0"/>
                        </a:rPr>
                        <m:t>𝓟</m:t>
                      </m:r>
                      <m:r>
                        <a:rPr lang="pt-PT" sz="2000" b="1" i="1">
                          <a:latin typeface="Cambria Math" charset="0"/>
                        </a:rPr>
                        <m:t>(</m:t>
                      </m:r>
                      <m:r>
                        <a:rPr lang="pt-PT" sz="2000" b="1" i="1">
                          <a:latin typeface="Cambria Math" charset="0"/>
                        </a:rPr>
                        <m:t>𝑬</m:t>
                      </m:r>
                      <m:r>
                        <a:rPr lang="pt-PT" sz="2000" b="1" i="1">
                          <a:latin typeface="Cambria Math" charset="0"/>
                        </a:rPr>
                        <m:t>)=</m:t>
                      </m:r>
                      <m:sSup>
                        <m:sSup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𝟐</m:t>
                          </m:r>
                        </m:e>
                        <m:sup>
                          <m:r>
                            <a:rPr lang="pt-PT" sz="2000" b="1" i="1">
                              <a:latin typeface="Cambria Math" charset="0"/>
                            </a:rPr>
                            <m:t>#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𝑬</m:t>
                          </m:r>
                        </m:sup>
                      </m:sSup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7638"/>
                <a:ext cx="7488832" cy="3699987"/>
              </a:xfrm>
              <a:prstGeom prst="rect">
                <a:avLst/>
              </a:prstGeom>
              <a:blipFill>
                <a:blip r:embed="rId2"/>
                <a:stretch>
                  <a:fillRect l="-896" r="-8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467544" y="274638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Número de subconjuntos de um conjunto finito</a:t>
            </a:r>
          </a:p>
        </p:txBody>
      </p:sp>
    </p:spTree>
    <p:extLst>
      <p:ext uri="{BB962C8B-B14F-4D97-AF65-F5344CB8AC3E}">
        <p14:creationId xmlns:p14="http://schemas.microsoft.com/office/powerpoint/2010/main" val="219821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67544" y="1417638"/>
                <a:ext cx="7920880" cy="36417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 um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finito, com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elementos, existem </a:t>
                </a:r>
                <a:r>
                  <a:rPr lang="pt-PT" sz="2000" dirty="0" err="1">
                    <a:latin typeface="Cambria Math" charset="0"/>
                  </a:rPr>
                  <a:t>exatamente</a:t>
                </a:r>
                <a:r>
                  <a:rPr lang="pt-PT" sz="2000" dirty="0">
                    <a:latin typeface="Cambria Math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sPre>
                            <m:sPre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1" i="1">
                                  <a:latin typeface="Cambria Math" charset="0"/>
                                </a:rPr>
                                <m:t>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b="1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b="1" i="1">
                                      <a:latin typeface="Cambria Math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pt-PT" sz="2000" b="1" i="1">
                                      <a:latin typeface="Cambria Math" charset="0"/>
                                    </a:rPr>
                                    <m:t>𝒑</m:t>
                                  </m:r>
                                </m:sub>
                              </m:sSub>
                            </m:e>
                          </m:sPre>
                        </m:num>
                        <m:den>
                          <m:r>
                            <a:rPr lang="pt-PT" sz="2000" b="1" i="1">
                              <a:latin typeface="Cambria Math" charset="0"/>
                            </a:rPr>
                            <m:t>𝒑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!</m:t>
                          </m:r>
                        </m:den>
                      </m:f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latin typeface="Cambria Math" charset="0"/>
                            </a:rPr>
                            <m:t>𝒏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𝒏</m:t>
                              </m:r>
                              <m:r>
                                <a:rPr lang="pt-PT" sz="2000" b="1" i="1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pt-PT" sz="2000" b="1" i="1">
                                  <a:latin typeface="Cambria Math" charset="0"/>
                                </a:rPr>
                                <m:t>𝒑</m:t>
                              </m:r>
                            </m:e>
                          </m:d>
                          <m:r>
                            <a:rPr lang="pt-PT" sz="2000" b="1" i="1">
                              <a:latin typeface="Cambria Math" charset="0"/>
                            </a:rPr>
                            <m:t>!×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𝒑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subconjuntos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(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0≤</m:t>
                    </m:r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≤</m:t>
                    </m:r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)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esse número designa-</a:t>
                </a:r>
                <a:br>
                  <a:rPr lang="pt-PT" sz="2000" dirty="0">
                    <a:latin typeface="Cambria Math" charset="0"/>
                  </a:rPr>
                </a:br>
                <a:r>
                  <a:rPr lang="pt-PT" sz="2000" dirty="0">
                    <a:latin typeface="Cambria Math" charset="0"/>
                  </a:rPr>
                  <a:t>-se de (número de) </a:t>
                </a:r>
                <a:r>
                  <a:rPr lang="pt-PT" sz="2000" b="1" dirty="0">
                    <a:solidFill>
                      <a:srgbClr val="00B0F0"/>
                    </a:solidFill>
                    <a:latin typeface="Cambria Math" charset="0"/>
                  </a:rPr>
                  <a:t>combinações</a:t>
                </a:r>
                <a:r>
                  <a:rPr lang="pt-PT" sz="2000" dirty="0">
                    <a:latin typeface="Cambria Math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  <m:r>
                      <a:rPr lang="pt-PT" sz="20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elementos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e representa-se por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1" i="1">
                              <a:latin typeface="Cambria Math" charset="0"/>
                            </a:rPr>
                            <m:t>𝒏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𝒑</m:t>
                              </m:r>
                            </m:sub>
                          </m:sSub>
                        </m:e>
                      </m:sPre>
                      <m:r>
                        <m:rPr>
                          <m:lit/>
                        </m:rPr>
                        <a:rPr lang="pt-PT" sz="2000" b="1" i="1">
                          <a:latin typeface="Cambria Math" charset="0"/>
                        </a:rPr>
                        <m:t>,</m:t>
                      </m:r>
                      <m:r>
                        <a:rPr lang="pt-PT" sz="2000" b="1" i="1">
                          <a:latin typeface="Cambria Math" charset="0"/>
                        </a:rPr>
                        <m:t> </m:t>
                      </m:r>
                      <m:sSubSup>
                        <m:sSubSup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𝑪</m:t>
                          </m:r>
                        </m:e>
                        <m:sub>
                          <m:r>
                            <a:rPr lang="pt-PT" sz="2000" b="1" i="1">
                              <a:latin typeface="Cambria Math" charset="0"/>
                            </a:rPr>
                            <m:t>𝒑</m:t>
                          </m:r>
                        </m:sub>
                        <m:sup>
                          <m:r>
                            <a:rPr lang="pt-PT" sz="2000" b="1" i="1">
                              <a:latin typeface="Cambria Math" charset="0"/>
                            </a:rPr>
                            <m:t>𝒏</m:t>
                          </m:r>
                        </m:sup>
                      </m:sSubSup>
                      <m:r>
                        <a:rPr lang="pt-PT" sz="2000" b="1" i="1">
                          <a:latin typeface="Cambria Math" charset="0"/>
                        </a:rPr>
                        <m:t>  </m:t>
                      </m:r>
                      <m:r>
                        <a:rPr lang="pt-PT" sz="2000" b="1" i="1">
                          <a:latin typeface="Cambria Math" charset="0"/>
                        </a:rPr>
                        <m:t>𝒐𝒖</m:t>
                      </m:r>
                      <m:r>
                        <a:rPr lang="pt-PT" sz="2000" b="1" i="1">
                          <a:latin typeface="Cambria Math" charset="0"/>
                        </a:rPr>
                        <m:t> 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1" i="1">
                                  <a:latin typeface="Cambria Math" charset="0"/>
                                </a:rPr>
                                <m:t>𝒏</m:t>
                              </m:r>
                            </m:num>
                            <m:den>
                              <m:r>
                                <a:rPr lang="pt-PT" sz="2000" b="1" i="1">
                                  <a:latin typeface="Cambria Math" charset="0"/>
                                </a:rPr>
                                <m:t>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7638"/>
                <a:ext cx="7920880" cy="3641703"/>
              </a:xfrm>
              <a:prstGeom prst="rect">
                <a:avLst/>
              </a:prstGeom>
              <a:blipFill>
                <a:blip r:embed="rId2"/>
                <a:stretch>
                  <a:fillRect l="-847" r="-3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467544" y="274638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Combinações</a:t>
            </a:r>
          </a:p>
        </p:txBody>
      </p:sp>
    </p:spTree>
    <p:extLst>
      <p:ext uri="{BB962C8B-B14F-4D97-AF65-F5344CB8AC3E}">
        <p14:creationId xmlns:p14="http://schemas.microsoft.com/office/powerpoint/2010/main" val="279733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467544" y="1417638"/>
                <a:ext cx="7920880" cy="22843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 O número de permutações circulares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é dado por: 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latin typeface="Cambria Math" charset="0"/>
                            </a:rPr>
                            <m:t>𝒏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pt-PT" sz="2000" b="1" i="1">
                              <a:latin typeface="Cambria Math" charset="0"/>
                            </a:rPr>
                            <m:t>𝒏</m:t>
                          </m:r>
                        </m:den>
                      </m:f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𝒏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−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𝟏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!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De uma forma geral, existem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(</m:t>
                    </m:r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</a:rPr>
                      <m:t>−1)!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formas diferentes de sequenciar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err="1">
                    <a:latin typeface="Cambria Math" charset="0"/>
                  </a:rPr>
                  <a:t>objetos</a:t>
                </a:r>
                <a:r>
                  <a:rPr lang="pt-PT" sz="2000" dirty="0">
                    <a:latin typeface="Cambria Math" charset="0"/>
                  </a:rPr>
                  <a:t> colocando-os sobre uma circunferência.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7638"/>
                <a:ext cx="7920880" cy="2284343"/>
              </a:xfrm>
              <a:prstGeom prst="rect">
                <a:avLst/>
              </a:prstGeom>
              <a:blipFill rotWithShape="0">
                <a:blip r:embed="rId2"/>
                <a:stretch>
                  <a:fillRect l="-847" r="-308" b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467544" y="274638"/>
            <a:ext cx="84969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Permutações circulares</a:t>
            </a:r>
          </a:p>
        </p:txBody>
      </p:sp>
    </p:spTree>
    <p:extLst>
      <p:ext uri="{BB962C8B-B14F-4D97-AF65-F5344CB8AC3E}">
        <p14:creationId xmlns:p14="http://schemas.microsoft.com/office/powerpoint/2010/main" val="350434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</TotalTime>
  <Words>691</Words>
  <Application>Microsoft Macintosh PowerPoint</Application>
  <PresentationFormat>Apresentação no Ecrã (4:3)</PresentationFormat>
  <Paragraphs>52</Paragraphs>
  <Slides>13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6" baseType="lpstr">
      <vt:lpstr>Cambria Math</vt:lpstr>
      <vt:lpstr>Arial</vt:lpstr>
      <vt:lpstr>1_Office Theme</vt:lpstr>
      <vt:lpstr>Cálculo combinatório</vt:lpstr>
      <vt:lpstr>Apresentação do PowerPoint</vt:lpstr>
      <vt:lpstr>Princípio da adição</vt:lpstr>
      <vt:lpstr>Princípio da multiplicação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104</cp:revision>
  <dcterms:created xsi:type="dcterms:W3CDTF">2014-11-16T14:55:38Z</dcterms:created>
  <dcterms:modified xsi:type="dcterms:W3CDTF">2017-06-26T16:24:31Z</dcterms:modified>
</cp:coreProperties>
</file>