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2"/>
  </p:notesMasterIdLst>
  <p:sldIdLst>
    <p:sldId id="256" r:id="rId2"/>
    <p:sldId id="360" r:id="rId3"/>
    <p:sldId id="258" r:id="rId4"/>
    <p:sldId id="299" r:id="rId5"/>
    <p:sldId id="305" r:id="rId6"/>
    <p:sldId id="306" r:id="rId7"/>
    <p:sldId id="307" r:id="rId8"/>
    <p:sldId id="308" r:id="rId9"/>
    <p:sldId id="311" r:id="rId10"/>
    <p:sldId id="312" r:id="rId11"/>
    <p:sldId id="352" r:id="rId12"/>
    <p:sldId id="315" r:id="rId13"/>
    <p:sldId id="316" r:id="rId14"/>
    <p:sldId id="353" r:id="rId15"/>
    <p:sldId id="317" r:id="rId16"/>
    <p:sldId id="318" r:id="rId17"/>
    <p:sldId id="354" r:id="rId18"/>
    <p:sldId id="355" r:id="rId19"/>
    <p:sldId id="319" r:id="rId20"/>
    <p:sldId id="320" r:id="rId21"/>
    <p:sldId id="356" r:id="rId22"/>
    <p:sldId id="322" r:id="rId23"/>
    <p:sldId id="323" r:id="rId24"/>
    <p:sldId id="357" r:id="rId25"/>
    <p:sldId id="358" r:id="rId26"/>
    <p:sldId id="324" r:id="rId27"/>
    <p:sldId id="325" r:id="rId28"/>
    <p:sldId id="326" r:id="rId29"/>
    <p:sldId id="327" r:id="rId30"/>
    <p:sldId id="359" r:id="rId3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6" autoAdjust="0"/>
    <p:restoredTop sz="94674"/>
  </p:normalViewPr>
  <p:slideViewPr>
    <p:cSldViewPr>
      <p:cViewPr varScale="1">
        <p:scale>
          <a:sx n="119" d="100"/>
          <a:sy n="119" d="100"/>
        </p:scale>
        <p:origin x="214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F59DC-3ADB-9D4E-9E38-72A8A2DC10E7}" type="datetimeFigureOut">
              <a:rPr lang="pt-PT" smtClean="0"/>
              <a:t>27/06/17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03559-2A73-C84A-A9A4-97A0ED6FF40D}" type="slidenum">
              <a:rPr lang="pt-PT" smtClean="0"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6427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03559-2A73-C84A-A9A4-97A0ED6FF40D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080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787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2492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7164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5060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9325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67573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47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67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9641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424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229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5217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4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slide" Target="slide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slide" Target="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Cálculo combinatório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Triângulo de Pascal e binómio de Newton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</a:p>
        </p:txBody>
      </p:sp>
    </p:spTree>
    <p:extLst>
      <p:ext uri="{BB962C8B-B14F-4D97-AF65-F5344CB8AC3E}">
        <p14:creationId xmlns:p14="http://schemas.microsoft.com/office/powerpoint/2010/main" val="66276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7664"/>
                <a:ext cx="8036669" cy="6708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Determine os valores possíveis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tais que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8</m:t>
                            </m:r>
                          </m:sub>
                        </m:sSub>
                      </m:e>
                    </m:sPre>
                  </m:oMath>
                </a14:m>
                <a:r>
                  <a:rPr lang="pt-PT" sz="2000" dirty="0">
                    <a:latin typeface="Cambria Math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8036669" cy="670889"/>
              </a:xfrm>
              <a:prstGeom prst="rect">
                <a:avLst/>
              </a:prstGeom>
              <a:blipFill rotWithShape="0">
                <a:blip r:embed="rId2"/>
                <a:stretch>
                  <a:fillRect l="-758"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07148" y="2420888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5228357" cy="41369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 </a:t>
                </a:r>
                <a:r>
                  <a:rPr lang="pt-PT" sz="2000" dirty="0">
                    <a:latin typeface="Cambria Math" charset="0"/>
                  </a:rPr>
                  <a:t>Como, d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ados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n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ú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meros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naturais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e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≤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m:rPr>
                        <m:nor/>
                      </m:rPr>
                      <a:rPr lang="pt-PT" sz="2000">
                        <a:latin typeface="Cambria Math" charset="0"/>
                      </a:rPr>
                      <m:t>, 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4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4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pt-PT" sz="24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tem-se: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11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11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8</m:t>
                              </m:r>
                            </m:sub>
                          </m:sSub>
                        </m:e>
                      </m:sPre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+1=8 ∨ 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+1=11−8⇔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=8−1 ∨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=3−1⇔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=7 ∨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=2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228357" cy="4136902"/>
              </a:xfrm>
              <a:prstGeom prst="rect">
                <a:avLst/>
              </a:prstGeom>
              <a:blipFill rotWithShape="0">
                <a:blip r:embed="rId2"/>
                <a:stretch>
                  <a:fillRect l="-1166" t="-7080" r="-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374961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547664"/>
            <a:ext cx="71287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O sexto e o sétimo elementos de uma linha do triângulo de Pascal são iguais. Qual é o elemento central da linha seguinte? 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2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05632" y="2644037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5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7172573" cy="28063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2. </a:t>
                </a:r>
                <a:r>
                  <a:rPr lang="pt-PT" sz="2000" dirty="0">
                    <a:latin typeface="Cambria Math" charset="0"/>
                  </a:rPr>
                  <a:t>Se o sexto e o sétimo elementos de uma linha do triângulo de Pascal são iguais, são os termos centrais dessa linha que têm 12 elementos, portanto,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</a:rPr>
                      <m:t>=12−1=11.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Assim, o elemento central da linha seguinte é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1" i="1" smtClean="0">
                              <a:latin typeface="Cambria Math"/>
                            </a:rPr>
                            <m:t>𝟏𝟐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b="1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 smtClean="0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pt-PT" sz="2000" b="1" i="1" smtClean="0">
                                  <a:latin typeface="Cambria Math"/>
                                </a:rPr>
                                <m:t>𝟔</m:t>
                              </m:r>
                            </m:sub>
                          </m:sSub>
                        </m:e>
                      </m:sPre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𝟏𝟐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𝟔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𝟔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r>
                        <a:rPr lang="pt-PT" sz="2000" b="1" i="1" smtClean="0">
                          <a:latin typeface="Cambria Math"/>
                        </a:rPr>
                        <m:t>𝟗𝟐𝟒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172573" cy="2806346"/>
              </a:xfrm>
              <a:prstGeom prst="rect">
                <a:avLst/>
              </a:prstGeom>
              <a:blipFill rotWithShape="0">
                <a:blip r:embed="rId2"/>
                <a:stretch>
                  <a:fillRect l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965255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4968552" cy="22034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Determine</a:t>
                </a:r>
                <a:endParaRPr lang="pt-PT" sz="2800" i="1" dirty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800" i="1" smtClean="0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11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400" b="0" i="1" smtClean="0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8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11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+3</m:t>
                              </m:r>
                            </m:sub>
                          </m:sSub>
                        </m:e>
                      </m:sPre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sabendo que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+3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</a:rPr>
                      <m:t>=1716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&lt;8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4968552" cy="2203424"/>
              </a:xfrm>
              <a:prstGeom prst="rect">
                <a:avLst/>
              </a:prstGeom>
              <a:blipFill rotWithShape="0">
                <a:blip r:embed="rId2"/>
                <a:stretch>
                  <a:fillRect l="-1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3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379616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59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070700" cy="48453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 </a:t>
                </a:r>
                <a:r>
                  <a:rPr lang="pt-PT" sz="2000" dirty="0">
                    <a:latin typeface="Cambria Math" charset="0"/>
                  </a:rPr>
                  <a:t>Como, dados números naturais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t-PT" sz="2000" i="0">
                        <a:latin typeface="Cambria Math"/>
                      </a:rPr>
                      <m:t>e</m:t>
                    </m:r>
                    <m:r>
                      <a:rPr lang="pt-PT" sz="2000" i="1">
                        <a:latin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&lt;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), 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  <m:r>
                            <a:rPr lang="pt-PT" sz="2400" i="1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4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400" i="1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</m:oMath>
                  </m:oMathPara>
                </a14:m>
                <a:endParaRPr lang="pt-PT" sz="24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tem-se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	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8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13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400" i="1">
                                <a:latin typeface="Cambria Math"/>
                              </a:rPr>
                              <m:t>+3</m:t>
                            </m:r>
                          </m:sub>
                        </m:sSub>
                      </m:e>
                    </m:sPre>
                    <m:r>
                      <a:rPr lang="pt-PT" sz="2400" b="0" i="0" smtClean="0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8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400" i="1">
                                <a:latin typeface="Cambria Math"/>
                              </a:rPr>
                              <m:t>+2</m:t>
                            </m:r>
                          </m:sub>
                        </m:sSub>
                      </m:e>
                    </m:sPre>
                    <m:r>
                      <a:rPr lang="pt-PT" sz="2400" b="0" i="1" smtClean="0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pt-PT" sz="28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400" i="1">
                                <a:latin typeface="Cambria Math"/>
                              </a:rPr>
                              <m:t>+3</m:t>
                            </m:r>
                          </m:sub>
                        </m:sSub>
                      </m:e>
                    </m:sPre>
                    <m:r>
                      <a:rPr lang="pt-PT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endParaRPr lang="pt-PT" sz="2400" b="0" i="1" dirty="0" smtClean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400" b="0" dirty="0" smtClean="0"/>
                  <a:t>		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 charset="0"/>
                      </a:rPr>
                      <m:t>=</m:t>
                    </m:r>
                    <m:sPre>
                      <m:sPrePr>
                        <m:ctrlPr>
                          <a:rPr lang="pt-PT" sz="28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  <m:r>
                          <a:rPr lang="pt-PT" sz="2400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400" i="1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e>
                    </m:sPre>
                    <m:r>
                      <a:rPr lang="pt-PT" sz="2400" b="0" i="1" smtClean="0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pt-PT" sz="28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400" i="1">
                                <a:latin typeface="Cambria Math"/>
                              </a:rPr>
                              <m:t>+2</m:t>
                            </m:r>
                          </m:sub>
                        </m:sSub>
                      </m:e>
                    </m:sPre>
                    <m:r>
                      <a:rPr lang="pt-PT" sz="2400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pt-PT" sz="28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12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400" i="1">
                                <a:latin typeface="Cambria Math"/>
                              </a:rPr>
                              <m:t>+3</m:t>
                            </m:r>
                          </m:sub>
                        </m:sSub>
                      </m:e>
                    </m:sPre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Logo,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+2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12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+3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</a:rPr>
                      <m:t>=1716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&lt;8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070700" cy="4845301"/>
              </a:xfrm>
              <a:prstGeom prst="rect">
                <a:avLst/>
              </a:prstGeom>
              <a:blipFill rotWithShape="0">
                <a:blip r:embed="rId2"/>
                <a:stretch>
                  <a:fillRect l="-1004" t="-364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332054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6912768" cy="22962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*Sabendo que, dados números naturais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  <m:r>
                      <a:rPr lang="pt-PT" sz="2000" b="0" i="1" smtClean="0">
                        <a:latin typeface="Cambria Math"/>
                      </a:rPr>
                      <m:t>+2≤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que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PT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r>
                      <a:rPr lang="pt-PT" b="0" i="1" smtClean="0">
                        <a:latin typeface="Cambria Math"/>
                      </a:rPr>
                      <m:t>=3432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+2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2002</m:t>
                    </m:r>
                    <m:r>
                      <a:rPr lang="pt-PT" sz="2000" i="1">
                        <a:latin typeface="Cambria Math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que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6435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determine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sub>
                        </m:sSub>
                      </m:e>
                    </m:sPre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+2</m:t>
                            </m:r>
                          </m:sub>
                        </m:sSub>
                      </m:e>
                    </m:sPre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+2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+2</m:t>
                            </m:r>
                          </m:sub>
                        </m:sSub>
                      </m:e>
                    </m:sPre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+2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</m:oMath>
                </a14:m>
                <a:r>
                  <a:rPr lang="pt-PT" sz="2000" dirty="0">
                    <a:latin typeface="Cambria Math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6912768" cy="2296270"/>
              </a:xfrm>
              <a:prstGeom prst="rect">
                <a:avLst/>
              </a:prstGeom>
              <a:blipFill rotWithShape="0">
                <a:blip r:embed="rId2"/>
                <a:stretch>
                  <a:fillRect l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4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3868173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63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72591" y="1242538"/>
                <a:ext cx="5710660" cy="47661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4.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=6435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=6435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3432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=6435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=6435</m:t>
                      </m:r>
                      <m:r>
                        <a:rPr lang="pt-PT" sz="2000" b="0" i="1" smtClean="0">
                          <a:latin typeface="Cambria Math"/>
                        </a:rPr>
                        <m:t>−3432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3003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3003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</a:rPr>
                        <m:t>2002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5005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91" y="1242538"/>
                <a:ext cx="5710660" cy="4766113"/>
              </a:xfrm>
              <a:prstGeom prst="rect">
                <a:avLst/>
              </a:prstGeom>
              <a:blipFill rotWithShape="0">
                <a:blip r:embed="rId2"/>
                <a:stretch>
                  <a:fillRect l="-1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876256" y="5373216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Continuar</a:t>
            </a:r>
          </a:p>
        </p:txBody>
      </p:sp>
    </p:spTree>
    <p:extLst>
      <p:ext uri="{BB962C8B-B14F-4D97-AF65-F5344CB8AC3E}">
        <p14:creationId xmlns:p14="http://schemas.microsoft.com/office/powerpoint/2010/main" val="609546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319153"/>
                <a:ext cx="4724301" cy="3766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6435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</a:rPr>
                        <m:t>5005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11440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+2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+2−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d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=11440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319153"/>
                <a:ext cx="4724301" cy="376603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626990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7664"/>
                <a:ext cx="8036669" cy="2085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Sabe-se que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b="0" i="1" smtClean="0">
                            <a:latin typeface="Cambria Math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sPre>
                          <m:sPre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PrePr>
                          <m:sub/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sPre>
                      </m:e>
                    </m:nary>
                    <m:r>
                      <a:rPr lang="pt-PT" sz="2000" b="0" i="1" smtClean="0">
                        <a:latin typeface="Cambria Math"/>
                      </a:rPr>
                      <m:t>=4096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ℕ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. Determine: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latin typeface="Cambria Math" charset="0"/>
                  </a:rPr>
                  <a:t>5.1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</a:rPr>
                      <m:t>;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latin typeface="Cambria Math" charset="0"/>
                  </a:rPr>
                  <a:t>5.2</a:t>
                </a:r>
                <a:r>
                  <a:rPr lang="pt-PT" sz="2000" dirty="0">
                    <a:latin typeface="Cambria Math" charset="0"/>
                  </a:rPr>
                  <a:t> *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i="1">
                            <a:latin typeface="Cambria Math"/>
                          </a:rPr>
                          <m:t>𝑖</m:t>
                        </m:r>
                        <m:r>
                          <a:rPr lang="pt-PT" sz="2000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+2</m:t>
                        </m:r>
                      </m:sup>
                      <m:e>
                        <m:sPre>
                          <m:sPre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PrePr>
                          <m:sub/>
                          <m:sup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+2</m:t>
                            </m:r>
                          </m:sup>
                          <m: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sPre>
                      </m:e>
                    </m:nary>
                    <m:r>
                      <a:rPr lang="pt-PT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8036669" cy="2085443"/>
              </a:xfrm>
              <a:prstGeom prst="rect">
                <a:avLst/>
              </a:prstGeom>
              <a:blipFill rotWithShape="0">
                <a:blip r:embed="rId2"/>
                <a:stretch>
                  <a:fillRect l="-758" t="-12573" b="-29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5</a:t>
            </a:r>
          </a:p>
        </p:txBody>
      </p:sp>
      <p:sp>
        <p:nvSpPr>
          <p:cNvPr id="4" name="Rectângulo 8"/>
          <p:cNvSpPr/>
          <p:nvPr/>
        </p:nvSpPr>
        <p:spPr>
          <a:xfrm>
            <a:off x="1835696" y="23127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5" name="Rectângulo 8"/>
          <p:cNvSpPr/>
          <p:nvPr/>
        </p:nvSpPr>
        <p:spPr>
          <a:xfrm>
            <a:off x="2511995" y="2972903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07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452493" cy="31103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latin typeface="Cambria Math" charset="0"/>
                  </a:rPr>
                  <a:t>5.1</a:t>
                </a:r>
                <a:r>
                  <a:rPr lang="pt-PT" sz="2000" dirty="0">
                    <a:latin typeface="Cambria Math" charset="0"/>
                  </a:rPr>
                  <a:t> Como, dado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ℕ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pt-PT" sz="2000" i="1">
                            <a:latin typeface="Cambria Math"/>
                          </a:rPr>
                          <m:t>𝑘</m:t>
                        </m:r>
                        <m:r>
                          <a:rPr lang="pt-PT" sz="2000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  <m:e>
                        <m:sPre>
                          <m:sPre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PrePr>
                          <m:sub/>
                          <m:sup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</m:e>
                        </m:sPre>
                      </m:e>
                    </m:nary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, tem-se: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/>
                            </a:rPr>
                            <m:t>𝑖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sPre>
                        </m:e>
                      </m:nary>
                      <m:r>
                        <a:rPr lang="pt-PT" sz="2000" i="1">
                          <a:latin typeface="Cambria Math"/>
                        </a:rPr>
                        <m:t>=4096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=4096⟺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=12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  <a:ea typeface="Cambria Math"/>
                  </a:rPr>
                  <a:t>Logo,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=330.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452493" cy="3110339"/>
              </a:xfrm>
              <a:prstGeom prst="rect">
                <a:avLst/>
              </a:prstGeom>
              <a:blipFill rotWithShape="0">
                <a:blip r:embed="rId2"/>
                <a:stretch>
                  <a:fillRect l="-944" t="-843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020272" y="52292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previousslide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9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1561" y="1412776"/>
                <a:ext cx="6192688" cy="30353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5.2</a:t>
                </a:r>
                <a:r>
                  <a:rPr lang="pt-PT" sz="2000" u="sng" dirty="0">
                    <a:latin typeface="Cambria Math" charset="0"/>
                  </a:rPr>
                  <a:t> </a:t>
                </a:r>
                <a:endParaRPr lang="pt-PT" sz="2000" u="sng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/>
                            </a:rPr>
                            <m:t>𝑖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sPre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+2</m:t>
                          </m:r>
                        </m:sup>
                      </m:sSup>
                      <m:r>
                        <a:rPr lang="pt-PT" sz="2000" b="0" i="1" smtClean="0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 charset="0"/>
                </a:endParaRPr>
              </a:p>
              <a:p>
                <a:pPr algn="just"/>
                <a:r>
                  <a:rPr lang="pt-PT" sz="2000" b="0" dirty="0" smtClean="0"/>
                  <a:t>		</a:t>
                </a:r>
                <a:r>
                  <a:rPr lang="pt-PT" sz="2000" b="0" dirty="0" smtClean="0"/>
                  <a:t>	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just"/>
                <a:endParaRPr lang="pt-PT" sz="2000" b="0" i="1" dirty="0" smtClean="0">
                  <a:latin typeface="Cambria Math"/>
                </a:endParaRPr>
              </a:p>
              <a:p>
                <a:pPr algn="just"/>
                <a:r>
                  <a:rPr lang="pt-PT" sz="2000" b="0" dirty="0" smtClean="0"/>
                  <a:t>                                         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4096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×4=</m:t>
                    </m:r>
                  </m:oMath>
                </a14:m>
                <a:endParaRPr lang="pt-PT" sz="2000" b="0" dirty="0" smtClean="0">
                  <a:ea typeface="Cambria Math"/>
                </a:endParaRPr>
              </a:p>
              <a:p>
                <a:pPr algn="just"/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/>
                <a:r>
                  <a:rPr lang="pt-PT" sz="2000" b="0" dirty="0" smtClean="0">
                    <a:ea typeface="Cambria Math"/>
                  </a:rPr>
                  <a:t>   			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16384</m:t>
                    </m:r>
                  </m:oMath>
                </a14:m>
                <a:endParaRPr lang="pt-PT" sz="2000" dirty="0">
                  <a:latin typeface="Cambria Math" charset="0"/>
                  <a:ea typeface="Cambria Math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412776"/>
                <a:ext cx="6192688" cy="3035383"/>
              </a:xfrm>
              <a:prstGeom prst="rect">
                <a:avLst/>
              </a:prstGeom>
              <a:blipFill rotWithShape="0">
                <a:blip r:embed="rId2"/>
                <a:stretch>
                  <a:fillRect l="-9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867889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459336"/>
                <a:ext cx="8036669" cy="38228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Determine o desenvolvimento das seguintes expressões utilizando a fórmula do binómio de Newton e simplificando tanto quanto possível cada uma das parcelas assim obtidas.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latin typeface="Cambria Math" charset="0"/>
                  </a:rPr>
                  <a:t>6.1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6.2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6.3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459336"/>
                <a:ext cx="8036669" cy="3822841"/>
              </a:xfrm>
              <a:prstGeom prst="rect">
                <a:avLst/>
              </a:prstGeom>
              <a:blipFill rotWithShape="0">
                <a:blip r:embed="rId2"/>
                <a:stretch>
                  <a:fillRect l="-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6</a:t>
            </a:r>
          </a:p>
        </p:txBody>
      </p:sp>
      <p:sp>
        <p:nvSpPr>
          <p:cNvPr id="4" name="Rectângulo 8"/>
          <p:cNvSpPr/>
          <p:nvPr/>
        </p:nvSpPr>
        <p:spPr>
          <a:xfrm>
            <a:off x="2123728" y="306896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5" name="Rectângulo 8"/>
          <p:cNvSpPr/>
          <p:nvPr/>
        </p:nvSpPr>
        <p:spPr>
          <a:xfrm>
            <a:off x="2123728" y="378904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6" name="Rectângulo 8"/>
          <p:cNvSpPr/>
          <p:nvPr/>
        </p:nvSpPr>
        <p:spPr>
          <a:xfrm>
            <a:off x="2123728" y="45561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530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36669" cy="38213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6.1</a:t>
                </a:r>
                <a:r>
                  <a:rPr lang="pt-PT" sz="2000" dirty="0">
                    <a:latin typeface="Cambria Math" charset="0"/>
                  </a:rPr>
                  <a:t> Como, dado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ℕ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𝑘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sPre>
                                <m:sPre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sPre>
                              <m:r>
                                <a:rPr lang="pt-PT" sz="20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tem-se: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 	     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−10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40</m:t>
                        </m:r>
                        <m:r>
                          <a:rPr lang="pt-PT" sz="2000" i="1">
                            <a:latin typeface="Cambria Math"/>
                          </a:rPr>
                          <m:t> </m:t>
                        </m:r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−80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 </m:t>
                        </m:r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80</m:t>
                    </m:r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−32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3821303"/>
              </a:xfrm>
              <a:prstGeom prst="rect">
                <a:avLst/>
              </a:prstGeom>
              <a:blipFill rotWithShape="0">
                <a:blip r:embed="rId2"/>
                <a:stretch>
                  <a:fillRect l="-7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5" name="Rectângulo 8"/>
          <p:cNvSpPr/>
          <p:nvPr/>
        </p:nvSpPr>
        <p:spPr>
          <a:xfrm>
            <a:off x="7020272" y="52292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previousslide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84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3959" y="1242538"/>
                <a:ext cx="8036669" cy="49094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6.2</a:t>
                </a:r>
                <a:r>
                  <a:rPr lang="pt-PT" sz="2000" dirty="0">
                    <a:latin typeface="Cambria Math" charset="0"/>
                  </a:rPr>
                  <a:t> Como, dado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ℕ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𝑘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sPre>
                                <m:sPre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sPre>
                              <m:r>
                                <a:rPr lang="pt-PT" sz="20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tem-se: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	 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16</m:t>
                        </m:r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+32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24+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59" y="1242538"/>
                <a:ext cx="8036669" cy="4909486"/>
              </a:xfrm>
              <a:prstGeom prst="rect">
                <a:avLst/>
              </a:prstGeom>
              <a:blipFill rotWithShape="0">
                <a:blip r:embed="rId2"/>
                <a:stretch>
                  <a:fillRect l="-83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020272" y="52292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2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36669" cy="46880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1900" b="1" dirty="0" smtClean="0">
                    <a:latin typeface="Cambria Math" charset="0"/>
                  </a:rPr>
                  <a:t>6.3</a:t>
                </a:r>
                <a:r>
                  <a:rPr lang="pt-PT" sz="1900" dirty="0">
                    <a:latin typeface="Cambria Math" charset="0"/>
                  </a:rPr>
                  <a:t> Como, dado 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/>
                      </a:rPr>
                      <m:t>𝑛</m:t>
                    </m:r>
                    <m:r>
                      <a:rPr lang="pt-PT" sz="1900" i="1">
                        <a:latin typeface="Cambria Math"/>
                      </a:rPr>
                      <m:t>∈</m:t>
                    </m:r>
                    <m:r>
                      <a:rPr lang="pt-PT" sz="1900" i="1">
                        <a:latin typeface="Cambria Math"/>
                      </a:rPr>
                      <m:t>ℕ</m:t>
                    </m:r>
                  </m:oMath>
                </a14:m>
                <a:r>
                  <a:rPr lang="pt-PT" sz="1900" dirty="0">
                    <a:latin typeface="Cambria Math" charset="0"/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19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19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19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19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1900" i="1">
                              <a:latin typeface="Cambria Math"/>
                            </a:rPr>
                            <m:t>𝑘</m:t>
                          </m:r>
                          <m:r>
                            <a:rPr lang="pt-PT" sz="19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19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sPre>
                                <m:sPre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pt-PT" sz="19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pt-PT" sz="1900" i="1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PT" sz="1900" i="1">
                                          <a:latin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pt-PT" sz="19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sPre>
                              <m:r>
                                <a:rPr lang="pt-PT" sz="19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PT" sz="19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19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9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1900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19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PT" sz="1900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PT" sz="1900" dirty="0">
                  <a:latin typeface="Cambria Math" charset="0"/>
                </a:endParaRPr>
              </a:p>
              <a:p>
                <a:pPr algn="just"/>
                <a:r>
                  <a:rPr lang="pt-PT" sz="1900" dirty="0">
                    <a:latin typeface="Cambria Math" charset="0"/>
                  </a:rPr>
                  <a:t>tem-se: </a:t>
                </a:r>
                <a:endParaRPr lang="pt-PT" sz="19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19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pt-PT" sz="19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19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19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19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19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19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1900" b="0" i="1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1900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19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19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19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19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19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19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19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19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19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19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19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19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19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19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19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19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19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19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19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19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19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19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19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1900" i="1">
                                  <a:latin typeface="Cambria Math"/>
                                </a:rPr>
                                <m:t>5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1900" b="0" i="1" smtClean="0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19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pt-PT" sz="19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19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19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19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19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1900" i="1">
                          <a:latin typeface="Cambria Math"/>
                        </a:rPr>
                        <m:t>=</m:t>
                      </m:r>
                      <m:r>
                        <a:rPr lang="pt-PT" sz="1900" b="0" i="1" smtClean="0">
                          <a:latin typeface="Cambria Math" charset="0"/>
                        </a:rPr>
                        <m:t>                       </m:t>
                      </m:r>
                      <m:r>
                        <a:rPr lang="pt-PT" sz="19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1900" b="0" i="1" smtClean="0">
                              <a:latin typeface="Cambria Math"/>
                            </a:rPr>
                            <m:t>243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1900" b="0" i="1" smtClean="0">
                              <a:latin typeface="Cambria Math"/>
                            </a:rPr>
                            <m:t>81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1900" b="0" i="1" smtClean="0">
                              <a:latin typeface="Cambria Math"/>
                            </a:rPr>
                            <m:t>27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19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  <m:sSup>
                        <m:sSupPr>
                          <m:ctrlPr>
                            <a:rPr lang="pt-PT" sz="19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19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9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10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=</m:t>
                      </m:r>
                      <m:r>
                        <a:rPr lang="pt-PT" sz="1900" i="1"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10</m:t>
                          </m:r>
                        </m:sup>
                      </m:sSup>
                      <m:r>
                        <a:rPr lang="pt-PT" sz="19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1900" i="1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9</m:t>
                          </m:r>
                        </m:sup>
                      </m:sSup>
                      <m:r>
                        <a:rPr lang="pt-PT" sz="19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i="1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1900" i="1">
                              <a:latin typeface="Cambria Math"/>
                            </a:rPr>
                            <m:t>9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19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i="1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1900" i="1">
                              <a:latin typeface="Cambria Math"/>
                            </a:rPr>
                            <m:t>27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19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1900" i="1">
                              <a:latin typeface="Cambria Math"/>
                            </a:rPr>
                            <m:t>81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19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19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1900" i="1">
                              <a:latin typeface="Cambria Math"/>
                            </a:rPr>
                            <m:t>243</m:t>
                          </m:r>
                        </m:den>
                      </m:f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1900" i="1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19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4688078"/>
              </a:xfrm>
              <a:prstGeom prst="rect">
                <a:avLst/>
              </a:prstGeom>
              <a:blipFill rotWithShape="0">
                <a:blip r:embed="rId3"/>
                <a:stretch>
                  <a:fillRect l="-68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42484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459336"/>
                <a:ext cx="7816181" cy="31954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Determine, 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 6.º termo do desenvolvimento pelo binómio de Newton de cada uma das seguintes expressões e apresente-o na forma mais simplificada.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7.1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7.2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8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459336"/>
                <a:ext cx="7816181" cy="3195490"/>
              </a:xfrm>
              <a:prstGeom prst="rect">
                <a:avLst/>
              </a:prstGeom>
              <a:blipFill rotWithShape="0">
                <a:blip r:embed="rId2"/>
                <a:stretch>
                  <a:fillRect l="-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7</a:t>
            </a:r>
          </a:p>
        </p:txBody>
      </p:sp>
      <p:sp>
        <p:nvSpPr>
          <p:cNvPr id="5" name="Rectângulo 8"/>
          <p:cNvSpPr/>
          <p:nvPr/>
        </p:nvSpPr>
        <p:spPr>
          <a:xfrm>
            <a:off x="2195736" y="3140968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6" name="Rectângulo 8"/>
          <p:cNvSpPr/>
          <p:nvPr/>
        </p:nvSpPr>
        <p:spPr>
          <a:xfrm>
            <a:off x="2483768" y="3940181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0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552728" cy="39387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b="1" dirty="0">
                    <a:latin typeface="Cambria Math" charset="0"/>
                  </a:rPr>
                  <a:t>7.1</a:t>
                </a:r>
                <a:r>
                  <a:rPr lang="pt-PT" sz="2000" dirty="0">
                    <a:latin typeface="Cambria Math" charset="0"/>
                  </a:rPr>
                  <a:t> Dado que o termo de ordem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+1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do desenvolvimento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(</m:t>
                        </m:r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</a:rPr>
                          <m:t>+</m:t>
                        </m:r>
                        <m:r>
                          <a:rPr lang="pt-PT" sz="2000" i="1">
                            <a:latin typeface="Cambria Math"/>
                          </a:rPr>
                          <m:t>𝑦</m:t>
                        </m:r>
                        <m:r>
                          <a:rPr lang="pt-PT" sz="20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  <m:r>
                            <a:rPr lang="pt-PT" sz="2400" i="1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pt-PT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400" i="1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400" i="1">
                              <a:latin typeface="Cambria Math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  <m:r>
                            <a:rPr lang="pt-PT" sz="2400" i="1">
                              <a:latin typeface="Cambria Math"/>
                            </a:rPr>
                            <m:t>−</m:t>
                          </m:r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tem-se que o 6.º termo do desenvolvimento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6</m:t>
                          </m:r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=6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32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5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192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552728" cy="3938707"/>
              </a:xfrm>
              <a:prstGeom prst="rect">
                <a:avLst/>
              </a:prstGeom>
              <a:blipFill rotWithShape="0">
                <a:blip r:embed="rId2"/>
                <a:stretch>
                  <a:fillRect l="-930" r="-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020272" y="52292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previousslide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867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86923" cy="38472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b="1" dirty="0">
                    <a:latin typeface="Cambria Math" charset="0"/>
                  </a:rPr>
                  <a:t>7.2</a:t>
                </a:r>
                <a:r>
                  <a:rPr lang="pt-PT" sz="2000" dirty="0">
                    <a:latin typeface="Cambria Math" charset="0"/>
                  </a:rPr>
                  <a:t> Dado que o termo de ordem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+1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do desenvolvimento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(</m:t>
                        </m:r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</a:rPr>
                          <m:t>+</m:t>
                        </m:r>
                        <m:r>
                          <a:rPr lang="pt-PT" sz="2000" i="1">
                            <a:latin typeface="Cambria Math"/>
                          </a:rPr>
                          <m:t>𝑦</m:t>
                        </m:r>
                        <m:r>
                          <a:rPr lang="pt-PT" sz="20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  <m:r>
                            <a:rPr lang="pt-PT" sz="2400" i="1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pt-PT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400" i="1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400" i="1">
                              <a:latin typeface="Cambria Math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𝑛</m:t>
                          </m:r>
                          <m:r>
                            <a:rPr lang="pt-PT" sz="2400" i="1">
                              <a:latin typeface="Cambria Math"/>
                            </a:rPr>
                            <m:t>−</m:t>
                          </m:r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tem-se que o 6.º termo do desenvolvimento de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8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8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5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000" b="0" i="1" smtClean="0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=56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rad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243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10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13608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86923" cy="3847207"/>
              </a:xfrm>
              <a:prstGeom prst="rect">
                <a:avLst/>
              </a:prstGeom>
              <a:blipFill rotWithShape="0"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415552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7488832" cy="3028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*Considere a expressão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. Determine, relativamente ao desenvolvimento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pelo binómio de Newton, o termo: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pt-PT" sz="2000" b="1" dirty="0">
                    <a:latin typeface="Cambria Math" charset="0"/>
                  </a:rPr>
                  <a:t>8.1</a:t>
                </a:r>
                <a:r>
                  <a:rPr lang="pt-PT" sz="2000" dirty="0">
                    <a:latin typeface="Cambria Math" charset="0"/>
                  </a:rPr>
                  <a:t> independente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;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8.2</a:t>
                </a:r>
                <a:r>
                  <a:rPr lang="pt-PT" sz="2000" dirty="0">
                    <a:latin typeface="Cambria Math" charset="0"/>
                  </a:rPr>
                  <a:t> de grau 3.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7488832" cy="3028906"/>
              </a:xfrm>
              <a:prstGeom prst="rect">
                <a:avLst/>
              </a:prstGeom>
              <a:blipFill rotWithShape="0">
                <a:blip r:embed="rId2"/>
                <a:stretch>
                  <a:fillRect l="-814" b="-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8</a:t>
            </a:r>
          </a:p>
        </p:txBody>
      </p:sp>
      <p:sp>
        <p:nvSpPr>
          <p:cNvPr id="4" name="Rectângulo 8"/>
          <p:cNvSpPr/>
          <p:nvPr/>
        </p:nvSpPr>
        <p:spPr>
          <a:xfrm>
            <a:off x="3232075" y="3508133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5" name="Rectângulo 8"/>
          <p:cNvSpPr/>
          <p:nvPr/>
        </p:nvSpPr>
        <p:spPr>
          <a:xfrm>
            <a:off x="2223963" y="3983732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81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100565" cy="4345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 smtClean="0">
                    <a:latin typeface="Cambria Math" charset="0"/>
                  </a:rPr>
                  <a:t>8.1</a:t>
                </a:r>
                <a:r>
                  <a:rPr lang="pt-PT" sz="2000" dirty="0">
                    <a:latin typeface="Cambria Math" charset="0"/>
                  </a:rPr>
                  <a:t> O termo de ordem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+1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do desenvolvimento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  <m:r>
                            <a:rPr lang="pt-PT" sz="2400" i="1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pt-PT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4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400" i="1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4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pt-PT" sz="24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  <m:r>
                            <a:rPr lang="pt-PT" sz="2400" i="1">
                              <a:latin typeface="Cambria Math"/>
                            </a:rPr>
                            <m:t>−</m:t>
                          </m:r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400" b="0" i="1" smtClean="0">
                                      <a:latin typeface="Cambria Math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𝑝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b="0" i="1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400" b="0" dirty="0" smtClean="0"/>
                  <a:t>		    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f>
                      <m:fPr>
                        <m:ctrlPr>
                          <a:rPr lang="pt-PT" sz="2400" i="1" smtClean="0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4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4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400" b="0" i="1" smtClean="0">
                                <a:latin typeface="Cambria Math"/>
                              </a:rPr>
                              <m:t>6−</m:t>
                            </m:r>
                            <m:r>
                              <a:rPr lang="pt-PT" sz="24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4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400" b="0" i="1" smtClean="0">
                                <a:latin typeface="Cambria Math"/>
                              </a:rPr>
                              <m:t>6−</m:t>
                            </m:r>
                            <m:r>
                              <a:rPr lang="pt-PT" sz="24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pt-PT" sz="24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pt-PT" sz="2400" b="0" i="1" smtClean="0">
                                <a:latin typeface="Cambria Math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pt-PT" sz="24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4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pt-PT" sz="240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4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t-PT" sz="24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400" b="0" i="1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400" dirty="0" smtClean="0"/>
                  <a:t>		     </a:t>
                </a:r>
                <a14:m>
                  <m:oMath xmlns:m="http://schemas.openxmlformats.org/officeDocument/2006/math">
                    <m:r>
                      <a:rPr lang="pt-PT" sz="2400" i="1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pt-PT" sz="24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6−</m:t>
                        </m:r>
                        <m:r>
                          <a:rPr lang="pt-PT" sz="2400" i="1">
                            <a:latin typeface="Cambria Math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pt-PT" sz="24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4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pt-PT" sz="24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400" b="0" i="1" smtClean="0">
                                <a:latin typeface="Cambria Math"/>
                              </a:rPr>
                              <m:t>𝑝</m:t>
                            </m:r>
                          </m:num>
                          <m:den>
                            <m:r>
                              <a:rPr lang="pt-PT" sz="24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pt-PT" sz="2400" b="0" i="1" smtClean="0">
                            <a:latin typeface="Cambria Math"/>
                          </a:rPr>
                          <m:t>−6+</m:t>
                        </m:r>
                        <m:r>
                          <a:rPr lang="pt-PT" sz="2400" b="0" i="1" smtClean="0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=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400" dirty="0" smtClean="0"/>
                  <a:t>		     </a:t>
                </a:r>
                <a14:m>
                  <m:oMath xmlns:m="http://schemas.openxmlformats.org/officeDocument/2006/math">
                    <m:r>
                      <a:rPr lang="pt-PT" sz="2400" i="1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4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4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4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pt-PT" sz="24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6−</m:t>
                        </m:r>
                        <m:r>
                          <a:rPr lang="pt-PT" sz="2400" i="1">
                            <a:latin typeface="Cambria Math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pt-PT" sz="24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4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pt-PT" sz="24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pt-PT" sz="24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4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pt-PT" sz="24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pt-PT" sz="2400" b="0" i="1" smtClean="0">
                            <a:latin typeface="Cambria Math"/>
                          </a:rPr>
                          <m:t>𝑝</m:t>
                        </m:r>
                        <m:r>
                          <a:rPr lang="pt-PT" sz="2400" i="1">
                            <a:latin typeface="Cambria Math"/>
                          </a:rPr>
                          <m:t>−6</m:t>
                        </m:r>
                      </m:sup>
                    </m:sSup>
                  </m:oMath>
                </a14:m>
                <a:endParaRPr lang="pt-PT" sz="2400" i="1" dirty="0">
                  <a:latin typeface="Cambria Math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100565" cy="4345357"/>
              </a:xfrm>
              <a:prstGeom prst="rect">
                <a:avLst/>
              </a:prstGeom>
              <a:blipFill rotWithShape="0">
                <a:blip r:embed="rId2"/>
                <a:stretch>
                  <a:fillRect l="-858" r="-6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5" name="Rectângulo 8"/>
          <p:cNvSpPr/>
          <p:nvPr/>
        </p:nvSpPr>
        <p:spPr>
          <a:xfrm>
            <a:off x="7020272" y="52292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Continuar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388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72467" y="1242538"/>
                <a:ext cx="7167885" cy="2955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 termo independente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o termo tal que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𝑝</m:t>
                      </m:r>
                      <m:r>
                        <a:rPr lang="pt-PT" sz="2000" i="1">
                          <a:latin typeface="Cambria Math"/>
                        </a:rPr>
                        <m:t>−6=0⇔3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=12⇔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=4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ou seja, é o 5.º termo no desenvolvimento do binómio de Newton e é dado por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pt-PT" sz="24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e>
                      </m:sPre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6−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=60.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67" y="1242538"/>
                <a:ext cx="7167885" cy="2955617"/>
              </a:xfrm>
              <a:prstGeom prst="rect">
                <a:avLst/>
              </a:prstGeom>
              <a:blipFill rotWithShape="0">
                <a:blip r:embed="rId2"/>
                <a:stretch>
                  <a:fillRect l="-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020272" y="52292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846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72591" y="1242538"/>
                <a:ext cx="7582868" cy="45011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>
                    <a:latin typeface="Cambria Math" charset="0"/>
                  </a:rPr>
                  <a:t>8.2</a:t>
                </a:r>
                <a:r>
                  <a:rPr lang="pt-PT" sz="2000" dirty="0">
                    <a:latin typeface="Cambria Math" charset="0"/>
                  </a:rPr>
                  <a:t> Como o termo de ordem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+1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do desenvolvimento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 dado por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𝑝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6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6−</m:t>
                          </m:r>
                          <m:r>
                            <a:rPr lang="pt-PT" sz="2000" i="1">
                              <a:latin typeface="Cambria Math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𝑝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pt-PT" sz="20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pt-PT" sz="2000" i="1">
                              <a:latin typeface="Cambria Math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 termo de grau 3 é tal que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𝑝</m:t>
                      </m:r>
                      <m:r>
                        <a:rPr lang="pt-PT" sz="2000" i="1">
                          <a:latin typeface="Cambria Math"/>
                        </a:rPr>
                        <m:t>−6=3⇔3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=18⇔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=6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ou seja, é o 7.º termo no desenvolvimento do binómio de Newton e é dado por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sub>
                      </m:sSub>
                      <m:r>
                        <a:rPr lang="pt-PT" sz="24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sup>
                        <m:e>
                          <m:sSub>
                            <m:sSub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400" b="0" i="1" smtClean="0">
                                  <a:latin typeface="Cambria Math"/>
                                </a:rPr>
                                <m:t>6</m:t>
                              </m:r>
                            </m:sub>
                          </m:sSub>
                        </m:e>
                      </m:sPre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6−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pt-PT" sz="24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91" y="1242538"/>
                <a:ext cx="7582868" cy="4501169"/>
              </a:xfrm>
              <a:prstGeom prst="rect">
                <a:avLst/>
              </a:prstGeom>
              <a:blipFill rotWithShape="0">
                <a:blip r:embed="rId2"/>
                <a:stretch>
                  <a:fillRect l="-884" r="-1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772604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340768"/>
                <a:ext cx="7244581" cy="36451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Utilizando o desenvolvimento do binómio de Newton, determine o valor de cada uma das seguintes expressões, onde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um número natural.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000" b="1" i="1" smtClean="0">
                          <a:latin typeface="Cambria Math" charset="0"/>
                        </a:rPr>
                        <m:t>𝟗</m:t>
                      </m:r>
                      <m:r>
                        <a:rPr lang="pt-PT" sz="2000" b="1" i="1" smtClean="0">
                          <a:latin typeface="Cambria Math" charset="0"/>
                        </a:rPr>
                        <m:t>.</m:t>
                      </m:r>
                      <m:r>
                        <a:rPr lang="pt-PT" sz="2000" b="1" i="1" smtClean="0">
                          <a:latin typeface="Cambria Math" charset="0"/>
                        </a:rPr>
                        <m:t>𝟏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12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12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12−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 smtClean="0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−2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</m:e>
                          </m:sPre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/>
                <a:endParaRPr lang="pt-PT" sz="2000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000" b="1" i="1" smtClean="0">
                          <a:latin typeface="Cambria Math" charset="0"/>
                        </a:rPr>
                        <m:t>𝟗</m:t>
                      </m:r>
                      <m:r>
                        <a:rPr lang="pt-PT" sz="2000" b="1" i="1" smtClean="0">
                          <a:latin typeface="Cambria Math" charset="0"/>
                        </a:rPr>
                        <m:t>.</m:t>
                      </m:r>
                      <m:r>
                        <a:rPr lang="pt-PT" sz="2000" b="1" i="1" smtClean="0">
                          <a:latin typeface="Cambria Math" charset="0"/>
                        </a:rPr>
                        <m:t>𝟐</m:t>
                      </m:r>
                      <m:nary>
                        <m:naryPr>
                          <m:chr m:val="∑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/>
                            </a:rPr>
                            <m:t>𝑘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</m:e>
                          </m:sPre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7244581" cy="3645100"/>
              </a:xfrm>
              <a:prstGeom prst="rect">
                <a:avLst/>
              </a:prstGeom>
              <a:blipFill rotWithShape="0">
                <a:blip r:embed="rId2"/>
                <a:stretch>
                  <a:fillRect l="-841" r="-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9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52292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20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36669" cy="4498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9.1</a:t>
                </a:r>
                <a:r>
                  <a:rPr lang="pt-PT" sz="2000" dirty="0">
                    <a:latin typeface="Cambria Math" charset="0"/>
                  </a:rPr>
                  <a:t> Utilizando o desenvolvimento do binómio de Newton:</a:t>
                </a:r>
                <a:endParaRPr lang="pt-PT" sz="2000" u="sng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/>
                            </a:rPr>
                            <m:t>𝑘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12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12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12−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−2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</m:e>
                          </m:sPre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4−2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=4096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9.2</a:t>
                </a:r>
                <a:r>
                  <a:rPr lang="pt-PT" sz="2000" dirty="0">
                    <a:latin typeface="Cambria Math" charset="0"/>
                  </a:rPr>
                  <a:t> Utilizando o desenvolvimento do binómio de Newton:</a:t>
                </a:r>
                <a:endParaRPr lang="pt-PT" sz="2000" u="sng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/>
                            </a:rPr>
                            <m:t>𝑘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</m:e>
                          </m:sPre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/>
                            </a:rPr>
                            <m:t>𝑘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𝑘</m:t>
                                  </m:r>
                                </m:sup>
                              </m:sSup>
                            </m:e>
                          </m:sPre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4498219"/>
              </a:xfrm>
              <a:prstGeom prst="rect">
                <a:avLst/>
              </a:prstGeom>
              <a:blipFill rotWithShape="0">
                <a:blip r:embed="rId2"/>
                <a:stretch>
                  <a:fillRect l="-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942010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756084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**Determine a soma dos coeficientes dos termos de uma forma reduzida do polinómio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11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, utilizando </a:t>
                </a:r>
                <a:r>
                  <a:rPr lang="pt-PT" sz="2000">
                    <a:latin typeface="Cambria Math" charset="0"/>
                  </a:rPr>
                  <a:t>o binómio </a:t>
                </a:r>
                <a:r>
                  <a:rPr lang="pt-PT" sz="2000" dirty="0">
                    <a:latin typeface="Cambria Math" charset="0"/>
                  </a:rPr>
                  <a:t>de Newton.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7560840" cy="1015663"/>
              </a:xfrm>
              <a:prstGeom prst="rect">
                <a:avLst/>
              </a:prstGeom>
              <a:blipFill rotWithShape="0">
                <a:blip r:embed="rId2"/>
                <a:stretch>
                  <a:fillRect l="-806" b="-4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10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271604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660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654876" cy="35612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10. </a:t>
                </a:r>
                <a:r>
                  <a:rPr lang="pt-PT" sz="2000" dirty="0">
                    <a:latin typeface="Cambria Math" charset="0"/>
                  </a:rPr>
                  <a:t>Como o termo de ordem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</a:rPr>
                      <m:t>+1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do desenvolvimento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 dado por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  <m:r>
                          <a:rPr lang="pt-PT" sz="2000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11</m:t>
                        </m:r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11−</m:t>
                        </m:r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11−</m:t>
                        </m:r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</m:sSup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−3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𝑃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11−</m:t>
                        </m:r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       		            </a:t>
                </a: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</m:sSup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𝑃</m:t>
                        </m:r>
                      </m:sup>
                    </m:sSup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11−</m:t>
                        </m:r>
                        <m:r>
                          <a:rPr lang="pt-PT" sz="2000" i="1">
                            <a:latin typeface="Cambria Math"/>
                          </a:rPr>
                          <m:t>𝑝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654876" cy="3561296"/>
              </a:xfrm>
              <a:prstGeom prst="rect">
                <a:avLst/>
              </a:prstGeom>
              <a:blipFill rotWithShape="0">
                <a:blip r:embed="rId2"/>
                <a:stretch>
                  <a:fillRect l="-79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020272" y="522920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Continuar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659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36669" cy="4436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Assim, a soma dos coeficientes dos termos de uma forma reduzida do polinómio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11</m:t>
                        </m:r>
                      </m:sup>
                    </m:sSup>
                  </m:oMath>
                </a14:m>
                <a:r>
                  <a:rPr lang="pt-PT" sz="2000" i="1" dirty="0">
                    <a:latin typeface="Cambria Math"/>
                  </a:rPr>
                  <a:t> </a:t>
                </a:r>
                <a:r>
                  <a:rPr lang="pt-PT" sz="2000" dirty="0">
                    <a:latin typeface="Cambria Math"/>
                  </a:rPr>
                  <a:t>é dada por</a:t>
                </a:r>
                <a:endParaRPr lang="pt-PT" sz="2000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11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11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sPr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11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𝑃</m:t>
                              </m:r>
                            </m:sup>
                          </m:sSup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=2048</m:t>
                      </m:r>
                      <m:nary>
                        <m:naryPr>
                          <m:chr m:val="∑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pt-PT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11</m:t>
                          </m:r>
                        </m:sup>
                        <m:e>
                          <m:sPre>
                            <m:sPre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11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sPr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𝑃</m:t>
                              </m:r>
                            </m:sup>
                          </m:sSup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                                    </a:t>
                </a:r>
                <a:r>
                  <a:rPr lang="pt-PT" sz="2000" b="0" dirty="0" smtClean="0"/>
                  <a:t>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=2048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33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495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4455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8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13365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8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561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33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16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r>
                          <a:rPr lang="pt-PT" sz="2000" b="0" i="1" smtClean="0">
                            <a:latin typeface="Cambria Math" charset="0"/>
                          </a:rPr>
                          <m:t>                     </m:t>
                        </m:r>
                        <m:r>
                          <a:rPr lang="pt-PT" sz="2000" i="1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168399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32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60855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64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1082565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256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1082565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512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649539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1024</m:t>
                            </m:r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1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77147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2048</m:t>
                            </m:r>
                          </m:den>
                        </m:f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		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=2048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2048</m:t>
                            </m:r>
                          </m:den>
                        </m:f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=−1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4436214"/>
              </a:xfrm>
              <a:prstGeom prst="rect">
                <a:avLst/>
              </a:prstGeom>
              <a:blipFill rotWithShape="0">
                <a:blip r:embed="rId2"/>
                <a:stretch>
                  <a:fillRect l="-7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420267189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1908</TotalTime>
  <Words>2479</Words>
  <Application>Microsoft Macintosh PowerPoint</Application>
  <PresentationFormat>Apresentação no Ecrã (4:3)</PresentationFormat>
  <Paragraphs>180</Paragraphs>
  <Slides>30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30</vt:i4>
      </vt:variant>
    </vt:vector>
  </HeadingPairs>
  <TitlesOfParts>
    <vt:vector size="35" baseType="lpstr">
      <vt:lpstr>Calibri</vt:lpstr>
      <vt:lpstr>Cambria</vt:lpstr>
      <vt:lpstr>Cambria Math</vt:lpstr>
      <vt:lpstr>Arial</vt:lpstr>
      <vt:lpstr>1_Office Theme</vt:lpstr>
      <vt:lpstr>Cálculo combinatório</vt:lpstr>
      <vt:lpstr>Apresentação do PowerPoint</vt:lpstr>
      <vt:lpstr>Questão 1</vt:lpstr>
      <vt:lpstr>Apresentação do PowerPoint</vt:lpstr>
      <vt:lpstr>Questão 2</vt:lpstr>
      <vt:lpstr>Apresentação do PowerPoint</vt:lpstr>
      <vt:lpstr>Questão 3</vt:lpstr>
      <vt:lpstr>Apresentação do PowerPoint</vt:lpstr>
      <vt:lpstr>Questão 4</vt:lpstr>
      <vt:lpstr>Apresentação do PowerPoint</vt:lpstr>
      <vt:lpstr>Apresentação do PowerPoint</vt:lpstr>
      <vt:lpstr>Questão 5</vt:lpstr>
      <vt:lpstr>Apresentação do PowerPoint</vt:lpstr>
      <vt:lpstr>Apresentação do PowerPoint</vt:lpstr>
      <vt:lpstr>Questão 6</vt:lpstr>
      <vt:lpstr>Apresentação do PowerPoint</vt:lpstr>
      <vt:lpstr>Apresentação do PowerPoint</vt:lpstr>
      <vt:lpstr>Apresentação do PowerPoint</vt:lpstr>
      <vt:lpstr>Questão 7</vt:lpstr>
      <vt:lpstr>Apresentação do PowerPoint</vt:lpstr>
      <vt:lpstr>Apresentação do PowerPoint</vt:lpstr>
      <vt:lpstr>Questão 8</vt:lpstr>
      <vt:lpstr>Apresentação do PowerPoint</vt:lpstr>
      <vt:lpstr>Apresentação do PowerPoint</vt:lpstr>
      <vt:lpstr>Apresentação do PowerPoint</vt:lpstr>
      <vt:lpstr>Questão 9</vt:lpstr>
      <vt:lpstr>Apresentação do PowerPoint</vt:lpstr>
      <vt:lpstr>Questão 10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204</cp:revision>
  <dcterms:created xsi:type="dcterms:W3CDTF">2014-11-16T14:55:38Z</dcterms:created>
  <dcterms:modified xsi:type="dcterms:W3CDTF">2017-06-27T09:44:40Z</dcterms:modified>
</cp:coreProperties>
</file>