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1"/>
  </p:notesMasterIdLst>
  <p:sldIdLst>
    <p:sldId id="256" r:id="rId2"/>
    <p:sldId id="300" r:id="rId3"/>
    <p:sldId id="257" r:id="rId4"/>
    <p:sldId id="258" r:id="rId5"/>
    <p:sldId id="297" r:id="rId6"/>
    <p:sldId id="269" r:id="rId7"/>
    <p:sldId id="284" r:id="rId8"/>
    <p:sldId id="285" r:id="rId9"/>
    <p:sldId id="301" r:id="rId10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Estilo Escuro 2 - Destaque 1/Destaqu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93" autoAdjust="0"/>
    <p:restoredTop sz="94645"/>
  </p:normalViewPr>
  <p:slideViewPr>
    <p:cSldViewPr>
      <p:cViewPr varScale="1">
        <p:scale>
          <a:sx n="163" d="100"/>
          <a:sy n="163" d="100"/>
        </p:scale>
        <p:origin x="1592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Cambria Math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Cambria Math" charset="0"/>
              </a:defRPr>
            </a:lvl1pPr>
          </a:lstStyle>
          <a:p>
            <a:fld id="{91A4EB6E-F9B0-B04A-8034-BFE9988106EB}" type="datetimeFigureOut">
              <a:rPr lang="en-US" smtClean="0"/>
              <a:pPr/>
              <a:t>6/27/17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Cambria Math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Cambria Math" charset="0"/>
              </a:defRPr>
            </a:lvl1pPr>
          </a:lstStyle>
          <a:p>
            <a:fld id="{AC35FCD4-07BF-DC41-81DC-5F48B9F44B9F}" type="slidenum">
              <a:rPr lang="en-US" smtClean="0"/>
              <a:pPr/>
              <a:t>‹n.º›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99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Cambria Math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Cambria Math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Cambria Math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Cambria Math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Cambria Math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dirty="0" err="1">
                <a:solidFill>
                  <a:srgbClr val="FF0000"/>
                </a:solidFill>
                <a:latin typeface="Cambria Math" charset="0"/>
              </a:rPr>
              <a:t>https</a:t>
            </a:r>
            <a:r>
              <a:rPr lang="pt-PT" dirty="0">
                <a:solidFill>
                  <a:srgbClr val="FF0000"/>
                </a:solidFill>
                <a:latin typeface="Cambria Math" charset="0"/>
              </a:rPr>
              <a:t>://</a:t>
            </a:r>
            <a:r>
              <a:rPr lang="pt-PT" dirty="0" err="1">
                <a:solidFill>
                  <a:srgbClr val="FF0000"/>
                </a:solidFill>
                <a:latin typeface="Cambria Math" charset="0"/>
              </a:rPr>
              <a:t>steemit.com</a:t>
            </a:r>
            <a:r>
              <a:rPr lang="pt-PT" dirty="0">
                <a:solidFill>
                  <a:srgbClr val="FF0000"/>
                </a:solidFill>
                <a:latin typeface="Cambria Math" charset="0"/>
              </a:rPr>
              <a:t>/</a:t>
            </a:r>
            <a:r>
              <a:rPr lang="pt-PT" dirty="0" err="1">
                <a:solidFill>
                  <a:srgbClr val="FF0000"/>
                </a:solidFill>
                <a:latin typeface="Cambria Math" charset="0"/>
              </a:rPr>
              <a:t>mathematics</a:t>
            </a:r>
            <a:r>
              <a:rPr lang="pt-PT" dirty="0">
                <a:solidFill>
                  <a:srgbClr val="FF0000"/>
                </a:solidFill>
                <a:latin typeface="Cambria Math" charset="0"/>
              </a:rPr>
              <a:t>/@team-</a:t>
            </a:r>
            <a:r>
              <a:rPr lang="pt-PT" dirty="0" err="1">
                <a:solidFill>
                  <a:srgbClr val="FF0000"/>
                </a:solidFill>
                <a:latin typeface="Cambria Math" charset="0"/>
              </a:rPr>
              <a:t>leibniz</a:t>
            </a:r>
            <a:r>
              <a:rPr lang="pt-PT" dirty="0">
                <a:solidFill>
                  <a:srgbClr val="FF0000"/>
                </a:solidFill>
                <a:latin typeface="Cambria Math" charset="0"/>
              </a:rPr>
              <a:t>/pascal-s-</a:t>
            </a:r>
            <a:r>
              <a:rPr lang="pt-PT" dirty="0" err="1">
                <a:solidFill>
                  <a:srgbClr val="FF0000"/>
                </a:solidFill>
                <a:latin typeface="Cambria Math" charset="0"/>
              </a:rPr>
              <a:t>triangle</a:t>
            </a:r>
            <a:r>
              <a:rPr lang="pt-PT" dirty="0">
                <a:solidFill>
                  <a:srgbClr val="FF0000"/>
                </a:solidFill>
                <a:latin typeface="Cambria Math" charset="0"/>
              </a:rPr>
              <a:t>-</a:t>
            </a:r>
            <a:r>
              <a:rPr lang="pt-PT" dirty="0" err="1">
                <a:solidFill>
                  <a:srgbClr val="FF0000"/>
                </a:solidFill>
                <a:latin typeface="Cambria Math" charset="0"/>
              </a:rPr>
              <a:t>the-swiss-army-knife-of-mathematical-tools</a:t>
            </a:r>
            <a:endParaRPr lang="pt-PT" dirty="0">
              <a:solidFill>
                <a:srgbClr val="FF0000"/>
              </a:solidFill>
              <a:latin typeface="Cambria Math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35FCD4-07BF-DC41-81DC-5F48B9F44B9F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1685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35FCD4-07BF-DC41-81DC-5F48B9F44B9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1821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73979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88458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91716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21875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48658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41711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33605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45059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19226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19922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58670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F6B352FF-5473-4FF6-96FF-A13701F36660}" type="datetimeFigureOut">
              <a:rPr lang="pt-PT" smtClean="0"/>
              <a:pPr/>
              <a:t>27/06/17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5791C3D8-3A7D-4DFE-B853-44722FACE493}" type="slidenum">
              <a:rPr lang="pt-PT" smtClean="0"/>
              <a:pPr/>
              <a:t>‹n.º›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913200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0" i="0" kern="1200">
          <a:solidFill>
            <a:schemeClr val="tx1"/>
          </a:solidFill>
          <a:latin typeface="Cambria Math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b="0" i="0" kern="1200">
          <a:solidFill>
            <a:schemeClr val="tx1"/>
          </a:solidFill>
          <a:latin typeface="Cambria Math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b="0" i="0" kern="1200">
          <a:solidFill>
            <a:schemeClr val="tx1"/>
          </a:solidFill>
          <a:latin typeface="Cambria Math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b="0" i="0" kern="1200">
          <a:solidFill>
            <a:schemeClr val="tx1"/>
          </a:solidFill>
          <a:latin typeface="Cambria Math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PT" sz="4400" b="1" dirty="0">
                <a:solidFill>
                  <a:schemeClr val="bg1"/>
                </a:solidFill>
              </a:rPr>
              <a:t>Cálculo combinatório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PT" sz="2400" b="1" dirty="0">
                <a:solidFill>
                  <a:schemeClr val="bg1">
                    <a:lumMod val="85000"/>
                  </a:schemeClr>
                </a:solidFill>
              </a:rPr>
              <a:t>Triângulo de Pascal e binómio de Newton</a:t>
            </a:r>
          </a:p>
          <a:p>
            <a:r>
              <a:rPr lang="pt-PT" sz="2400" b="1" dirty="0">
                <a:solidFill>
                  <a:schemeClr val="bg1">
                    <a:lumMod val="85000"/>
                  </a:schemeClr>
                </a:solidFill>
              </a:rPr>
              <a:t>O essencial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501416" y="1412776"/>
                <a:ext cx="7598976" cy="36937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Dado um conjunto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𝐴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finito, com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𝑛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elementos, existem </a:t>
                </a:r>
                <a:r>
                  <a:rPr lang="pt-PT" sz="2000" dirty="0" err="1">
                    <a:latin typeface="Cambria Math" charset="0"/>
                  </a:rPr>
                  <a:t>exatamente</a:t>
                </a:r>
                <a:r>
                  <a:rPr lang="pt-PT" sz="2000" dirty="0">
                    <a:latin typeface="Cambria Math" charset="0"/>
                  </a:rPr>
                  <a:t> </a:t>
                </a:r>
              </a:p>
              <a:p>
                <a:pPr>
                  <a:lnSpc>
                    <a:spcPct val="150000"/>
                  </a:lnSpc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fPr>
                        <m:num>
                          <m:sPre>
                            <m:sPrePr>
                              <m:ctrlPr>
                                <a:rPr lang="pt-PT" sz="2000" b="1" i="1">
                                  <a:latin typeface="Cambria Math" charset="0"/>
                                </a:rPr>
                              </m:ctrlPr>
                            </m:sPrePr>
                            <m:sub/>
                            <m:sup>
                              <m:r>
                                <a:rPr lang="pt-PT" sz="2000" b="1" i="1">
                                  <a:latin typeface="Cambria Math"/>
                                </a:rPr>
                                <m:t>𝒏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pt-PT" sz="2000" b="1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PT" sz="2000" b="1" i="1">
                                      <a:latin typeface="Cambria Math"/>
                                    </a:rPr>
                                    <m:t>𝑨</m:t>
                                  </m:r>
                                </m:e>
                                <m:sub>
                                  <m:r>
                                    <a:rPr lang="pt-PT" sz="2000" b="1" i="1">
                                      <a:latin typeface="Cambria Math"/>
                                    </a:rPr>
                                    <m:t>𝒑</m:t>
                                  </m:r>
                                </m:sub>
                              </m:sSub>
                            </m:e>
                          </m:sPre>
                        </m:num>
                        <m:den>
                          <m:r>
                            <a:rPr lang="pt-PT" sz="2000" b="1" i="1">
                              <a:latin typeface="Cambria Math"/>
                            </a:rPr>
                            <m:t>𝒑</m:t>
                          </m:r>
                          <m:r>
                            <a:rPr lang="pt-PT" sz="2000" b="1" i="1">
                              <a:latin typeface="Cambria Math"/>
                            </a:rPr>
                            <m:t>!</m:t>
                          </m:r>
                        </m:den>
                      </m:f>
                      <m:r>
                        <a:rPr lang="pt-PT" sz="20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1" i="1">
                              <a:latin typeface="Cambria Math"/>
                            </a:rPr>
                            <m:t>𝒏</m:t>
                          </m:r>
                          <m:r>
                            <a:rPr lang="pt-PT" sz="2000" b="1" i="1">
                              <a:latin typeface="Cambria Math"/>
                            </a:rPr>
                            <m:t>!</m:t>
                          </m:r>
                        </m:num>
                        <m:den>
                          <m:d>
                            <m:dPr>
                              <m:ctrlPr>
                                <a:rPr lang="pt-PT" sz="2000" b="1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1" i="1">
                                  <a:latin typeface="Cambria Math"/>
                                </a:rPr>
                                <m:t>𝒏</m:t>
                              </m:r>
                              <m:r>
                                <a:rPr lang="pt-PT" sz="2000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pt-PT" sz="2000" b="1" i="1">
                                  <a:latin typeface="Cambria Math"/>
                                </a:rPr>
                                <m:t>𝒑</m:t>
                              </m:r>
                            </m:e>
                          </m:d>
                          <m:r>
                            <a:rPr lang="pt-PT" sz="2000" b="1" i="1">
                              <a:latin typeface="Cambria Math"/>
                            </a:rPr>
                            <m:t>!×</m:t>
                          </m:r>
                          <m:r>
                            <a:rPr lang="pt-PT" sz="2000" b="1" i="1">
                              <a:latin typeface="Cambria Math"/>
                            </a:rPr>
                            <m:t>𝒑</m:t>
                          </m:r>
                          <m:r>
                            <a:rPr lang="pt-PT" sz="2000" b="1" i="1">
                              <a:latin typeface="Cambria Math"/>
                            </a:rPr>
                            <m:t>!</m:t>
                          </m:r>
                        </m:den>
                      </m:f>
                    </m:oMath>
                  </m:oMathPara>
                </a14:m>
                <a:endParaRPr lang="pt-PT" sz="2000" b="1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subconjuntos 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𝑝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elementos (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0≤</m:t>
                    </m:r>
                    <m:r>
                      <a:rPr lang="pt-PT" sz="2000" i="1">
                        <a:latin typeface="Cambria Math"/>
                      </a:rPr>
                      <m:t>𝑝</m:t>
                    </m:r>
                    <m:r>
                      <a:rPr lang="pt-PT" sz="2000" i="1">
                        <a:latin typeface="Cambria Math"/>
                      </a:rPr>
                      <m:t>≤</m:t>
                    </m:r>
                    <m:r>
                      <a:rPr lang="pt-PT" sz="2000" i="1">
                        <a:latin typeface="Cambria Math"/>
                      </a:rPr>
                      <m:t>𝑛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) 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𝐴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 e este número designa-se de (número de) </a:t>
                </a:r>
                <a:r>
                  <a:rPr lang="pt-PT" sz="2000" b="1" dirty="0">
                    <a:solidFill>
                      <a:srgbClr val="00B0F0"/>
                    </a:solidFill>
                    <a:latin typeface="Cambria Math" charset="0"/>
                  </a:rPr>
                  <a:t>combinações</a:t>
                </a:r>
                <a:r>
                  <a:rPr lang="pt-PT" sz="2000" dirty="0">
                    <a:latin typeface="Cambria Math" charset="0"/>
                  </a:rPr>
                  <a:t> 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𝑛</m:t>
                    </m:r>
                    <m:r>
                      <a:rPr lang="pt-PT" sz="2000" i="1">
                        <a:latin typeface="Cambria Math"/>
                      </a:rPr>
                      <m:t>  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elementos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𝑝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a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𝑝</m:t>
                    </m:r>
                    <m:r>
                      <a:rPr lang="pt-PT" sz="2000" b="0" i="0" smtClean="0">
                        <a:latin typeface="Cambria Math" charset="0"/>
                      </a:rPr>
                      <m:t> 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e representa-se por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000" b="1" i="1">
                              <a:latin typeface="Cambria Math"/>
                            </a:rPr>
                            <m:t>𝒏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b="1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b="1" i="1">
                                  <a:latin typeface="Cambria Math"/>
                                </a:rPr>
                                <m:t>𝑪</m:t>
                              </m:r>
                            </m:e>
                            <m:sub>
                              <m:r>
                                <a:rPr lang="pt-PT" sz="2000" b="1" i="1">
                                  <a:latin typeface="Cambria Math"/>
                                </a:rPr>
                                <m:t>𝒑</m:t>
                              </m:r>
                            </m:sub>
                          </m:sSub>
                        </m:e>
                      </m:sPre>
                      <m:r>
                        <m:rPr>
                          <m:lit/>
                        </m:rPr>
                        <a:rPr lang="pt-PT" sz="2000" b="1" i="1">
                          <a:latin typeface="Cambria Math"/>
                        </a:rPr>
                        <m:t>,</m:t>
                      </m:r>
                      <m:r>
                        <a:rPr lang="pt-PT" sz="2000" b="1" i="1">
                          <a:latin typeface="Cambria Math"/>
                        </a:rPr>
                        <m:t> </m:t>
                      </m:r>
                      <m:sSubSup>
                        <m:sSubSup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sSubSupPr>
                        <m:e>
                          <m:r>
                            <a:rPr lang="pt-PT" sz="2000" b="1" i="1">
                              <a:latin typeface="Cambria Math"/>
                            </a:rPr>
                            <m:t>𝑪</m:t>
                          </m:r>
                        </m:e>
                        <m:sub>
                          <m:r>
                            <a:rPr lang="pt-PT" sz="2000" b="1" i="1">
                              <a:latin typeface="Cambria Math"/>
                            </a:rPr>
                            <m:t>𝒑</m:t>
                          </m:r>
                        </m:sub>
                        <m:sup>
                          <m:r>
                            <a:rPr lang="pt-PT" sz="2000" b="1" i="1">
                              <a:latin typeface="Cambria Math"/>
                            </a:rPr>
                            <m:t>𝒏</m:t>
                          </m:r>
                        </m:sup>
                      </m:sSubSup>
                      <m:r>
                        <a:rPr lang="pt-PT" sz="2000" b="1" i="1">
                          <a:latin typeface="Cambria Math"/>
                        </a:rPr>
                        <m:t>  </m:t>
                      </m:r>
                      <m:r>
                        <a:rPr lang="pt-PT" sz="2000" b="1" i="1">
                          <a:latin typeface="Cambria Math"/>
                        </a:rPr>
                        <m:t>𝒐𝒖</m:t>
                      </m:r>
                      <m:r>
                        <a:rPr lang="pt-PT" sz="2000" b="1" i="1">
                          <a:latin typeface="Cambria Math"/>
                        </a:rPr>
                        <m:t> </m:t>
                      </m:r>
                      <m:d>
                        <m:d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pt-PT" sz="2000" b="1" i="1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b="1" i="1">
                                  <a:latin typeface="Cambria Math"/>
                                </a:rPr>
                                <m:t>𝒏</m:t>
                              </m:r>
                            </m:num>
                            <m:den>
                              <m:r>
                                <a:rPr lang="pt-PT" sz="2000" b="1" i="1">
                                  <a:latin typeface="Cambria Math"/>
                                </a:rPr>
                                <m:t>𝒑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pt-PT" sz="2000" b="1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416" y="1412776"/>
                <a:ext cx="7598976" cy="3693703"/>
              </a:xfrm>
              <a:prstGeom prst="rect">
                <a:avLst/>
              </a:prstGeom>
              <a:blipFill rotWithShape="0">
                <a:blip r:embed="rId2"/>
                <a:stretch>
                  <a:fillRect l="-8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ítulo 1"/>
          <p:cNvSpPr txBox="1">
            <a:spLocks/>
          </p:cNvSpPr>
          <p:nvPr/>
        </p:nvSpPr>
        <p:spPr>
          <a:xfrm>
            <a:off x="501416" y="269776"/>
            <a:ext cx="727280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b="1" dirty="0"/>
              <a:t>Combinações</a:t>
            </a:r>
          </a:p>
        </p:txBody>
      </p:sp>
    </p:spTree>
    <p:extLst>
      <p:ext uri="{BB962C8B-B14F-4D97-AF65-F5344CB8AC3E}">
        <p14:creationId xmlns:p14="http://schemas.microsoft.com/office/powerpoint/2010/main" val="2797331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501416" y="1305703"/>
                <a:ext cx="4574640" cy="4712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PT" sz="2400" i="1">
                          <a:latin typeface="Cambria Math"/>
                        </a:rPr>
                        <m:t>∀</m:t>
                      </m:r>
                      <m:r>
                        <a:rPr lang="pt-PT" sz="2400" i="1">
                          <a:latin typeface="Cambria Math"/>
                        </a:rPr>
                        <m:t>𝑛</m:t>
                      </m:r>
                      <m:r>
                        <a:rPr lang="pt-PT" sz="2400" i="1">
                          <a:latin typeface="Cambria Math"/>
                        </a:rPr>
                        <m:t>∈</m:t>
                      </m:r>
                      <m:r>
                        <m:rPr>
                          <m:sty m:val="p"/>
                        </m:rPr>
                        <a:rPr lang="pt-PT" sz="2400" i="0" spc="-100">
                          <a:latin typeface="Cambria Math"/>
                        </a:rPr>
                        <m:t>IN</m:t>
                      </m:r>
                      <m:r>
                        <a:rPr lang="pt-PT" sz="2400" i="1">
                          <a:latin typeface="Cambria Math"/>
                        </a:rPr>
                        <m:t>,</m:t>
                      </m:r>
                      <m:sPre>
                        <m:sPrePr>
                          <m:ctrlPr>
                            <a:rPr lang="pt-PT" sz="24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pt-PT" sz="24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4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4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sPre>
                      <m:r>
                        <a:rPr lang="pt-PT" sz="2400" i="1">
                          <a:latin typeface="Cambria Math"/>
                        </a:rPr>
                        <m:t>=</m:t>
                      </m:r>
                      <m:sPre>
                        <m:sPrePr>
                          <m:ctrlPr>
                            <a:rPr lang="pt-PT" sz="24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pt-PT" sz="24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4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sPre>
                      <m:r>
                        <a:rPr lang="pt-PT" sz="2400" i="1">
                          <a:latin typeface="Cambria Math"/>
                        </a:rPr>
                        <m:t>=1</m:t>
                      </m:r>
                    </m:oMath>
                  </m:oMathPara>
                </a14:m>
                <a:endParaRPr lang="pt-PT" sz="24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416" y="1305703"/>
                <a:ext cx="4574640" cy="471283"/>
              </a:xfrm>
              <a:prstGeom prst="rect">
                <a:avLst/>
              </a:prstGeom>
              <a:blipFill rotWithShape="0">
                <a:blip r:embed="rId2"/>
                <a:stretch>
                  <a:fillRect b="-12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ítulo 1"/>
          <p:cNvSpPr txBox="1">
            <a:spLocks/>
          </p:cNvSpPr>
          <p:nvPr/>
        </p:nvSpPr>
        <p:spPr>
          <a:xfrm>
            <a:off x="179375" y="2534445"/>
            <a:ext cx="8856984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PT" dirty="0">
              <a:latin typeface="Cambria Math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ângulo 7"/>
              <p:cNvSpPr/>
              <p:nvPr/>
            </p:nvSpPr>
            <p:spPr>
              <a:xfrm>
                <a:off x="501416" y="3795524"/>
                <a:ext cx="4574640" cy="11515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pt-PT" sz="2000" smtClean="0">
                          <a:latin typeface="Cambria Math" charset="0"/>
                        </a:rPr>
                        <m:t>Dados</m:t>
                      </m:r>
                      <m:r>
                        <m:rPr>
                          <m:nor/>
                        </m:rPr>
                        <a:rPr lang="pt-PT" sz="2000" smtClean="0">
                          <a:latin typeface="Cambria Math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pt-PT" sz="2000" smtClean="0">
                          <a:latin typeface="Cambria Math" charset="0"/>
                        </a:rPr>
                        <m:t>n</m:t>
                      </m:r>
                      <m:r>
                        <m:rPr>
                          <m:nor/>
                        </m:rPr>
                        <a:rPr lang="pt-PT" sz="2000" smtClean="0">
                          <a:latin typeface="Cambria Math" charset="0"/>
                        </a:rPr>
                        <m:t>ú</m:t>
                      </m:r>
                      <m:r>
                        <m:rPr>
                          <m:nor/>
                        </m:rPr>
                        <a:rPr lang="pt-PT" sz="2000" smtClean="0">
                          <a:latin typeface="Cambria Math" charset="0"/>
                        </a:rPr>
                        <m:t>meros</m:t>
                      </m:r>
                      <m:r>
                        <m:rPr>
                          <m:nor/>
                        </m:rPr>
                        <a:rPr lang="pt-PT" sz="2000" smtClean="0">
                          <a:latin typeface="Cambria Math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pt-PT" sz="2000" smtClean="0">
                          <a:latin typeface="Cambria Math" charset="0"/>
                        </a:rPr>
                        <m:t>naturais</m:t>
                      </m:r>
                      <m:r>
                        <m:rPr>
                          <m:nor/>
                        </m:rPr>
                        <a:rPr lang="pt-PT" sz="2000" smtClean="0">
                          <a:latin typeface="Cambria Math" charset="0"/>
                        </a:rPr>
                        <m:t> </m:t>
                      </m:r>
                      <m:r>
                        <a:rPr lang="pt-PT" sz="2000" i="1">
                          <a:latin typeface="Cambria Math"/>
                        </a:rPr>
                        <m:t>𝑛</m:t>
                      </m:r>
                      <m:r>
                        <m:rPr>
                          <m:nor/>
                        </m:rPr>
                        <a:rPr lang="pt-PT" sz="2000">
                          <a:latin typeface="Cambria Math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pt-PT" sz="2000">
                          <a:latin typeface="Cambria Math" charset="0"/>
                        </a:rPr>
                        <m:t>e</m:t>
                      </m:r>
                      <m:r>
                        <m:rPr>
                          <m:nor/>
                        </m:rPr>
                        <a:rPr lang="pt-PT" sz="2000">
                          <a:latin typeface="Cambria Math" charset="0"/>
                        </a:rPr>
                        <m:t> </m:t>
                      </m:r>
                      <m:r>
                        <a:rPr lang="pt-PT" sz="2000" i="1">
                          <a:latin typeface="Cambria Math"/>
                        </a:rPr>
                        <m:t>𝑝</m:t>
                      </m:r>
                      <m:r>
                        <m:rPr>
                          <m:nor/>
                        </m:rPr>
                        <a:rPr lang="pt-PT" sz="2000">
                          <a:latin typeface="Cambria Math" charset="0"/>
                        </a:rPr>
                        <m:t>, </m:t>
                      </m:r>
                      <m:r>
                        <a:rPr lang="pt-PT" sz="2000" i="1">
                          <a:latin typeface="Cambria Math"/>
                        </a:rPr>
                        <m:t>𝑝</m:t>
                      </m:r>
                      <m:r>
                        <a:rPr lang="pt-PT" sz="2000" i="1">
                          <a:latin typeface="Cambria Math"/>
                        </a:rPr>
                        <m:t>≤</m:t>
                      </m:r>
                      <m:r>
                        <a:rPr lang="pt-PT" sz="2000" i="1">
                          <a:latin typeface="Cambria Math"/>
                        </a:rPr>
                        <m:t>𝑛</m:t>
                      </m:r>
                      <m:r>
                        <m:rPr>
                          <m:nor/>
                        </m:rPr>
                        <a:rPr lang="pt-PT" sz="2000">
                          <a:latin typeface="Cambria Math" charset="0"/>
                        </a:rPr>
                        <m:t>, 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pt-PT" sz="24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pt-PT" sz="24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4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400" i="1">
                                  <a:latin typeface="Cambria Math"/>
                                </a:rPr>
                                <m:t>𝑝</m:t>
                              </m:r>
                            </m:sub>
                          </m:sSub>
                        </m:e>
                      </m:sPre>
                      <m:r>
                        <a:rPr lang="pt-PT" sz="2400" i="1">
                          <a:latin typeface="Cambria Math"/>
                        </a:rPr>
                        <m:t>=</m:t>
                      </m:r>
                      <m:sPre>
                        <m:sPrePr>
                          <m:ctrlPr>
                            <a:rPr lang="pt-PT" sz="24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pt-PT" sz="24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4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4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pt-PT" sz="24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pt-PT" sz="2400" i="1">
                                  <a:latin typeface="Cambria Math"/>
                                </a:rPr>
                                <m:t>𝑝</m:t>
                              </m:r>
                            </m:sub>
                          </m:sSub>
                        </m:e>
                      </m:sPre>
                    </m:oMath>
                  </m:oMathPara>
                </a14:m>
                <a:endParaRPr lang="pt-PT" sz="24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8" name="Rectângulo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416" y="3795524"/>
                <a:ext cx="4574640" cy="1151597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ítulo 1"/>
          <p:cNvSpPr txBox="1">
            <a:spLocks/>
          </p:cNvSpPr>
          <p:nvPr/>
        </p:nvSpPr>
        <p:spPr>
          <a:xfrm>
            <a:off x="501416" y="269776"/>
            <a:ext cx="727280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b="1" dirty="0"/>
              <a:t>Propriedade</a:t>
            </a: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467544" y="2574032"/>
            <a:ext cx="727280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b="1" dirty="0"/>
              <a:t>Lei da Simetria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501417" y="1412776"/>
                <a:ext cx="6374840" cy="17164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pt-PT" sz="2000" dirty="0">
                    <a:latin typeface="Cambria Math" charset="0"/>
                  </a:rPr>
                  <a:t>Dado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𝑛</m:t>
                    </m:r>
                    <m:r>
                      <a:rPr lang="pt-PT" sz="2000" i="1">
                        <a:latin typeface="Cambria Math"/>
                      </a:rPr>
                      <m:t>∈</m:t>
                    </m:r>
                    <m:r>
                      <a:rPr lang="pt-PT" sz="2000" i="1">
                        <a:latin typeface="Cambria Math"/>
                      </a:rPr>
                      <m:t>ℕ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pt-PT" sz="24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pt-PT" sz="24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4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4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pt-PT" sz="2400" i="1">
                              <a:latin typeface="Cambria Math"/>
                            </a:rPr>
                            <m:t>+</m:t>
                          </m:r>
                        </m:e>
                      </m:sPre>
                      <m:sPre>
                        <m:sPrePr>
                          <m:ctrlPr>
                            <a:rPr lang="pt-PT" sz="24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pt-PT" sz="24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4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pt-PT" sz="2400" i="1">
                              <a:latin typeface="Cambria Math"/>
                            </a:rPr>
                            <m:t>+…+</m:t>
                          </m:r>
                          <m:sPre>
                            <m:sPrePr>
                              <m:ctrlPr>
                                <a:rPr lang="pt-PT" sz="2400" i="1">
                                  <a:latin typeface="Cambria Math" charset="0"/>
                                </a:rPr>
                              </m:ctrlPr>
                            </m:sPrePr>
                            <m:sub/>
                            <m:sup>
                              <m:r>
                                <a:rPr lang="pt-PT" sz="2400" i="1">
                                  <a:latin typeface="Cambria Math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pt-PT" sz="24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PT" sz="2400" i="1">
                                      <a:latin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pt-PT" sz="2400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sPre>
                        </m:e>
                      </m:sPre>
                      <m:r>
                        <a:rPr lang="pt-PT" sz="24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pt-PT" sz="2400" i="1">
                          <a:latin typeface="Cambria Math"/>
                        </a:rPr>
                        <m:t>⇔</m:t>
                      </m:r>
                      <m:nary>
                        <m:naryPr>
                          <m:chr m:val="∑"/>
                          <m:limLoc m:val="undOvr"/>
                          <m:ctrlPr>
                            <a:rPr lang="pt-PT" sz="2400" i="1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a:rPr lang="pt-PT" sz="2400" i="1">
                              <a:latin typeface="Cambria Math"/>
                            </a:rPr>
                            <m:t>𝑘</m:t>
                          </m:r>
                          <m:r>
                            <a:rPr lang="pt-PT" sz="2400" i="1">
                              <a:latin typeface="Cambria Math"/>
                            </a:rPr>
                            <m:t>=0</m:t>
                          </m:r>
                        </m:sub>
                        <m:sup>
                          <m:r>
                            <a:rPr lang="pt-PT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Pre>
                            <m:sPrePr>
                              <m:ctrlPr>
                                <a:rPr lang="pt-PT" sz="2400" i="1">
                                  <a:latin typeface="Cambria Math" charset="0"/>
                                </a:rPr>
                              </m:ctrlPr>
                            </m:sPrePr>
                            <m:sub/>
                            <m:sup>
                              <m:r>
                                <a:rPr lang="pt-PT" sz="2400" i="1">
                                  <a:latin typeface="Cambria Math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pt-PT" sz="24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PT" sz="2400" i="1">
                                      <a:latin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pt-PT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sPre>
                        </m:e>
                      </m:nary>
                      <m:r>
                        <a:rPr lang="pt-PT" sz="24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pt-PT" sz="24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417" y="1412776"/>
                <a:ext cx="6374840" cy="1716432"/>
              </a:xfrm>
              <a:prstGeom prst="rect">
                <a:avLst/>
              </a:prstGeom>
              <a:blipFill rotWithShape="0">
                <a:blip r:embed="rId2"/>
                <a:stretch>
                  <a:fillRect l="-9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ítulo 1"/>
          <p:cNvSpPr txBox="1">
            <a:spLocks/>
          </p:cNvSpPr>
          <p:nvPr/>
        </p:nvSpPr>
        <p:spPr>
          <a:xfrm>
            <a:off x="501416" y="269776"/>
            <a:ext cx="727280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b="1" dirty="0"/>
              <a:t>Propriedade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501417" y="1412776"/>
                <a:ext cx="4574639" cy="15632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pt-PT" sz="2000" dirty="0">
                    <a:latin typeface="Cambria Math" charset="0"/>
                  </a:rPr>
                  <a:t>Dados números naturais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 </m:t>
                    </m:r>
                    <m:r>
                      <a:rPr lang="pt-PT" sz="2000" i="1">
                        <a:latin typeface="Cambria Math"/>
                      </a:rPr>
                      <m:t>𝑛</m:t>
                    </m:r>
                    <m:r>
                      <a:rPr lang="pt-PT" sz="2000" i="1">
                        <a:latin typeface="Cambria Math"/>
                      </a:rPr>
                      <m:t> </m:t>
                    </m:r>
                    <m:r>
                      <a:rPr lang="pt-PT" sz="2000" i="1">
                        <a:latin typeface="Cambria Math"/>
                      </a:rPr>
                      <m:t>𝑒</m:t>
                    </m:r>
                    <m:r>
                      <a:rPr lang="pt-PT" sz="2000" i="1">
                        <a:latin typeface="Cambria Math"/>
                      </a:rPr>
                      <m:t> </m:t>
                    </m:r>
                    <m:r>
                      <a:rPr lang="pt-PT" sz="2000" i="1">
                        <a:latin typeface="Cambria Math"/>
                      </a:rPr>
                      <m:t>𝑝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(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𝑝</m:t>
                    </m:r>
                    <m:r>
                      <a:rPr lang="pt-PT" sz="2000" i="1">
                        <a:latin typeface="Cambria Math"/>
                      </a:rPr>
                      <m:t>&lt;</m:t>
                    </m:r>
                    <m:r>
                      <a:rPr lang="pt-PT" sz="2000" i="1">
                        <a:latin typeface="Cambria Math"/>
                      </a:rPr>
                      <m:t>𝑛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), </a:t>
                </a:r>
              </a:p>
              <a:p>
                <a:pPr algn="just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pt-PT" sz="24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400" i="1">
                              <a:latin typeface="Cambria Math"/>
                            </a:rPr>
                            <m:t>𝑛</m:t>
                          </m:r>
                          <m:r>
                            <a:rPr lang="pt-PT" sz="2400" i="1">
                              <a:latin typeface="Cambria Math"/>
                            </a:rPr>
                            <m:t>+1</m:t>
                          </m:r>
                        </m:sup>
                        <m:e>
                          <m:sSub>
                            <m:sSubPr>
                              <m:ctrlPr>
                                <a:rPr lang="pt-PT" sz="24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4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400" i="1">
                                  <a:latin typeface="Cambria Math"/>
                                </a:rPr>
                                <m:t>𝑝</m:t>
                              </m:r>
                              <m:r>
                                <a:rPr lang="pt-PT" sz="2400" i="1">
                                  <a:latin typeface="Cambria Math"/>
                                </a:rPr>
                                <m:t>+1</m:t>
                              </m:r>
                            </m:sub>
                          </m:sSub>
                        </m:e>
                      </m:sPre>
                      <m:r>
                        <a:rPr lang="pt-PT" sz="2400" i="1">
                          <a:latin typeface="Cambria Math"/>
                        </a:rPr>
                        <m:t>=</m:t>
                      </m:r>
                      <m:sPre>
                        <m:sPrePr>
                          <m:ctrlPr>
                            <a:rPr lang="pt-PT" sz="24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pt-PT" sz="24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4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400" i="1">
                                  <a:latin typeface="Cambria Math"/>
                                </a:rPr>
                                <m:t>𝑝</m:t>
                              </m:r>
                            </m:sub>
                          </m:sSub>
                        </m:e>
                      </m:sPre>
                      <m:r>
                        <a:rPr lang="pt-PT" sz="2400" i="1">
                          <a:latin typeface="Cambria Math"/>
                        </a:rPr>
                        <m:t>+</m:t>
                      </m:r>
                      <m:sPre>
                        <m:sPrePr>
                          <m:ctrlPr>
                            <a:rPr lang="pt-PT" sz="24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pt-PT" sz="24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4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400" i="1">
                                  <a:latin typeface="Cambria Math"/>
                                </a:rPr>
                                <m:t>𝑝</m:t>
                              </m:r>
                              <m:r>
                                <a:rPr lang="pt-PT" sz="2400" i="1">
                                  <a:latin typeface="Cambria Math"/>
                                </a:rPr>
                                <m:t>+1</m:t>
                              </m:r>
                            </m:sub>
                          </m:sSub>
                        </m:e>
                      </m:sPre>
                    </m:oMath>
                  </m:oMathPara>
                </a14:m>
                <a:endParaRPr lang="pt-PT" sz="24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417" y="1412776"/>
                <a:ext cx="4574639" cy="1563248"/>
              </a:xfrm>
              <a:prstGeom prst="rect">
                <a:avLst/>
              </a:prstGeom>
              <a:blipFill rotWithShape="0">
                <a:blip r:embed="rId2"/>
                <a:stretch>
                  <a:fillRect l="-1332" t="-117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ítulo 1"/>
          <p:cNvSpPr txBox="1">
            <a:spLocks/>
          </p:cNvSpPr>
          <p:nvPr/>
        </p:nvSpPr>
        <p:spPr>
          <a:xfrm>
            <a:off x="501416" y="269776"/>
            <a:ext cx="727280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b="1" dirty="0"/>
              <a:t>Fórmula de Pascal</a:t>
            </a:r>
          </a:p>
        </p:txBody>
      </p:sp>
    </p:spTree>
    <p:extLst>
      <p:ext uri="{BB962C8B-B14F-4D97-AF65-F5344CB8AC3E}">
        <p14:creationId xmlns:p14="http://schemas.microsoft.com/office/powerpoint/2010/main" val="38977625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m para pascal triang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9382" y="1772816"/>
            <a:ext cx="5476875" cy="3648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501416" y="269776"/>
            <a:ext cx="727280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b="1" dirty="0"/>
              <a:t>Triângulo de Pascal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501416" y="1412776"/>
                <a:ext cx="7992889" cy="29800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Dado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𝑛</m:t>
                    </m:r>
                    <m:r>
                      <a:rPr lang="pt-PT" sz="2000" i="1">
                        <a:latin typeface="Cambria Math"/>
                      </a:rPr>
                      <m:t>∈</m:t>
                    </m:r>
                    <m:r>
                      <a:rPr lang="pt-PT" sz="2000" i="1">
                        <a:latin typeface="Cambria Math"/>
                      </a:rPr>
                      <m:t>ℕ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tem-se que: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𝑦</m:t>
                              </m:r>
                            </m:e>
                          </m:d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pt-PT" sz="20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pt-PT" sz="2000" i="1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sPre>
                            <m:sPre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PrePr>
                            <m:sub/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pt-PT" sz="20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sPre>
                          <m:r>
                            <a:rPr lang="pt-PT" sz="2000" i="1">
                              <a:latin typeface="Cambria Math"/>
                            </a:rPr>
                            <m:t> </m:t>
                          </m:r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𝑛</m:t>
                          </m:r>
                          <m:r>
                            <a:rPr lang="pt-PT" sz="2000" i="1">
                              <a:latin typeface="Cambria Math"/>
                            </a:rPr>
                            <m:t>−1</m:t>
                          </m:r>
                        </m:sup>
                      </m:sSup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1</m:t>
                          </m:r>
                        </m:sup>
                      </m:sSup>
                      <m:r>
                        <a:rPr lang="pt-PT" sz="2000" i="1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sPre>
                            <m:sPre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PrePr>
                            <m:sub/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pt-PT" sz="20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sPre>
                          <m:r>
                            <a:rPr lang="pt-PT" sz="2000" i="1">
                              <a:latin typeface="Cambria Math"/>
                            </a:rPr>
                            <m:t> </m:t>
                          </m:r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𝑛</m:t>
                          </m:r>
                          <m:r>
                            <a:rPr lang="pt-PT" sz="2000" i="1">
                              <a:latin typeface="Cambria Math"/>
                            </a:rPr>
                            <m:t>−2</m:t>
                          </m:r>
                        </m:sup>
                      </m:sSup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000" i="1">
                          <a:latin typeface="Cambria Math"/>
                        </a:rPr>
                        <m:t>+…+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sPre>
                            <m:sPre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PrePr>
                            <m:sub/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pt-PT" sz="2000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pt-PT" sz="2000" i="1">
                                      <a:latin typeface="Cambria Math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sPre>
                          <m:r>
                            <a:rPr lang="pt-PT" sz="2000" i="1">
                              <a:latin typeface="Cambria Math"/>
                            </a:rPr>
                            <m:t> </m:t>
                          </m:r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1</m:t>
                          </m:r>
                        </m:sup>
                      </m:sSup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𝑛</m:t>
                          </m:r>
                          <m:r>
                            <a:rPr lang="pt-PT" sz="2000" i="1"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pt-PT" sz="2000" i="1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ou,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>
                              <a:latin typeface="Cambria Math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4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400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pt-PT" sz="2400" i="1">
                                  <a:latin typeface="Cambria Math"/>
                                </a:rPr>
                                <m:t>𝑦</m:t>
                              </m:r>
                            </m:e>
                          </m:d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pt-PT" sz="24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ctrlPr>
                            <a:rPr lang="pt-PT" sz="2400" i="1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a:rPr lang="pt-PT" sz="2400" i="1">
                              <a:latin typeface="Cambria Math"/>
                            </a:rPr>
                            <m:t>𝑘</m:t>
                          </m:r>
                          <m:r>
                            <a:rPr lang="pt-PT" sz="2400" i="1">
                              <a:latin typeface="Cambria Math"/>
                            </a:rPr>
                            <m:t>=0</m:t>
                          </m:r>
                        </m:sub>
                        <m:sup>
                          <m:r>
                            <a:rPr lang="pt-PT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pt-PT" sz="24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sPre>
                                <m:sPrePr>
                                  <m:ctrlPr>
                                    <a:rPr lang="pt-PT" sz="2400" i="1">
                                      <a:latin typeface="Cambria Math" charset="0"/>
                                    </a:rPr>
                                  </m:ctrlPr>
                                </m:sPrePr>
                                <m:sub/>
                                <m:sup>
                                  <m:r>
                                    <a:rPr lang="pt-PT" sz="2400" i="1">
                                      <a:latin typeface="Cambria Math"/>
                                    </a:rPr>
                                    <m:t>𝑛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pt-PT" sz="2400" i="1">
                                          <a:latin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PT" sz="2400" i="1">
                                          <a:latin typeface="Cambria Math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pt-PT" sz="2400" i="1">
                                          <a:latin typeface="Cambria Math"/>
                                        </a:rPr>
                                        <m:t>𝑘</m:t>
                                      </m:r>
                                    </m:sub>
                                  </m:sSub>
                                </m:e>
                              </m:sPre>
                              <m:r>
                                <a:rPr lang="pt-PT" sz="2400" i="1">
                                  <a:latin typeface="Cambria Math"/>
                                </a:rPr>
                                <m:t> </m:t>
                              </m:r>
                              <m:r>
                                <a:rPr lang="pt-PT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pt-PT" sz="24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pt-PT" sz="24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pt-PT" sz="2400" i="1">
                                  <a:latin typeface="Cambria Math"/>
                                </a:rPr>
                                <m:t>𝑘</m:t>
                              </m:r>
                            </m:sup>
                          </m:sSup>
                          <m:sSup>
                            <m:sSupPr>
                              <m:ctrlPr>
                                <a:rPr lang="pt-PT" sz="24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sz="2400" i="1">
                                  <a:latin typeface="Cambria Math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pt-PT" sz="2400" i="1">
                                  <a:latin typeface="Cambria Math"/>
                                </a:rPr>
                                <m:t>𝑘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pt-PT" sz="24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designando-se os números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pt-PT" sz="2000" i="1">
                            <a:latin typeface="Cambria Math" charset="0"/>
                          </a:rPr>
                        </m:ctrlPr>
                      </m:sPrePr>
                      <m:sub/>
                      <m:sup>
                        <m:r>
                          <a:rPr lang="pt-PT" sz="2000" i="1">
                            <a:latin typeface="Cambria Math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𝐶</m:t>
                            </m:r>
                          </m:e>
                          <m:sub>
                            <m:r>
                              <a:rPr lang="pt-PT" sz="2000" i="1">
                                <a:latin typeface="Cambria Math"/>
                              </a:rPr>
                              <m:t>𝑘</m:t>
                            </m:r>
                          </m:sub>
                        </m:sSub>
                      </m:e>
                    </m:sPre>
                  </m:oMath>
                </a14:m>
                <a:r>
                  <a:rPr lang="pt-PT" sz="2000" dirty="0">
                    <a:latin typeface="Cambria Math" charset="0"/>
                  </a:rPr>
                  <a:t> por coeficientes binomiais.</a:t>
                </a:r>
                <a:endParaRPr lang="pt-PT" sz="24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416" y="1412776"/>
                <a:ext cx="7992889" cy="2980047"/>
              </a:xfrm>
              <a:prstGeom prst="rect">
                <a:avLst/>
              </a:prstGeom>
              <a:blipFill rotWithShape="0">
                <a:blip r:embed="rId2"/>
                <a:stretch>
                  <a:fillRect l="-763" b="-6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ítulo 1"/>
          <p:cNvSpPr txBox="1">
            <a:spLocks/>
          </p:cNvSpPr>
          <p:nvPr/>
        </p:nvSpPr>
        <p:spPr>
          <a:xfrm>
            <a:off x="501416" y="269776"/>
            <a:ext cx="727280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b="1" dirty="0"/>
              <a:t>Binómio de Newton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072" y="2279541"/>
            <a:ext cx="2367880" cy="222957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3384376" y="1617082"/>
                <a:ext cx="5292080" cy="28623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(</m:t>
                          </m:r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  <m:r>
                            <a:rPr lang="pt-PT" sz="2000" i="1">
                              <a:latin typeface="Cambria Math"/>
                            </a:rPr>
                            <m:t>+</m:t>
                          </m:r>
                          <m:r>
                            <a:rPr lang="pt-PT" sz="2000" i="1">
                              <a:latin typeface="Cambria Math"/>
                            </a:rPr>
                            <m:t>𝑦</m:t>
                          </m:r>
                          <m:r>
                            <a:rPr lang="pt-PT" sz="2000" i="1"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0</m:t>
                          </m:r>
                        </m:sup>
                      </m:sSup>
                      <m:r>
                        <a:rPr lang="pt-PT" sz="2000" i="1">
                          <a:latin typeface="Cambria Math"/>
                        </a:rPr>
                        <m:t>=</m:t>
                      </m:r>
                      <m:r>
                        <a:rPr lang="pt-PT" sz="2000" b="1" i="1">
                          <a:latin typeface="Cambria Math"/>
                        </a:rPr>
                        <m:t>𝟏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(</m:t>
                          </m:r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  <m:r>
                            <a:rPr lang="pt-PT" sz="2000" i="1">
                              <a:latin typeface="Cambria Math"/>
                            </a:rPr>
                            <m:t>+</m:t>
                          </m:r>
                          <m:r>
                            <a:rPr lang="pt-PT" sz="2000" i="1">
                              <a:latin typeface="Cambria Math"/>
                            </a:rPr>
                            <m:t>𝑦</m:t>
                          </m:r>
                          <m:r>
                            <a:rPr lang="pt-PT" sz="2000" i="1"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1</m:t>
                          </m:r>
                        </m:sup>
                      </m:sSup>
                      <m:r>
                        <a:rPr lang="pt-PT" sz="2000" i="1">
                          <a:latin typeface="Cambria Math"/>
                        </a:rPr>
                        <m:t>=</m:t>
                      </m:r>
                      <m:r>
                        <a:rPr lang="pt-PT" sz="2000" b="1" i="1">
                          <a:latin typeface="Cambria Math"/>
                        </a:rPr>
                        <m:t>𝟏</m:t>
                      </m:r>
                      <m:r>
                        <a:rPr lang="pt-PT" sz="2000" i="1">
                          <a:latin typeface="Cambria Math"/>
                        </a:rPr>
                        <m:t>𝑥</m:t>
                      </m:r>
                      <m:r>
                        <a:rPr lang="pt-PT" sz="2000" i="1">
                          <a:latin typeface="Cambria Math"/>
                        </a:rPr>
                        <m:t>+</m:t>
                      </m:r>
                      <m:r>
                        <a:rPr lang="pt-PT" sz="2000" b="1" i="1">
                          <a:latin typeface="Cambria Math"/>
                        </a:rPr>
                        <m:t>𝟏</m:t>
                      </m:r>
                      <m:r>
                        <a:rPr lang="pt-PT" sz="2000" i="1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(</m:t>
                          </m:r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  <m:r>
                            <a:rPr lang="pt-PT" sz="2000" i="1">
                              <a:latin typeface="Cambria Math"/>
                            </a:rPr>
                            <m:t>+</m:t>
                          </m:r>
                          <m:r>
                            <a:rPr lang="pt-PT" sz="2000" i="1">
                              <a:latin typeface="Cambria Math"/>
                            </a:rPr>
                            <m:t>𝑦</m:t>
                          </m:r>
                          <m:r>
                            <a:rPr lang="pt-PT" sz="2000" i="1"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000" i="1">
                          <a:latin typeface="Cambria Math"/>
                        </a:rPr>
                        <m:t>=</m:t>
                      </m:r>
                      <m:r>
                        <a:rPr lang="pt-PT" sz="2000" b="1" i="1">
                          <a:latin typeface="Cambria Math"/>
                        </a:rPr>
                        <m:t>𝟏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000" i="1">
                          <a:latin typeface="Cambria Math"/>
                        </a:rPr>
                        <m:t>+</m:t>
                      </m:r>
                      <m:r>
                        <a:rPr lang="pt-PT" sz="2000" b="1" i="1">
                          <a:latin typeface="Cambria Math"/>
                        </a:rPr>
                        <m:t>𝟐</m:t>
                      </m:r>
                      <m:r>
                        <a:rPr lang="pt-PT" sz="2000" i="1">
                          <a:latin typeface="Cambria Math"/>
                        </a:rPr>
                        <m:t>𝑥𝑦</m:t>
                      </m:r>
                      <m:r>
                        <a:rPr lang="pt-PT" sz="2000" i="1">
                          <a:latin typeface="Cambria Math"/>
                        </a:rPr>
                        <m:t>+</m:t>
                      </m:r>
                      <m:r>
                        <a:rPr lang="pt-PT" sz="2000" b="1" i="1">
                          <a:latin typeface="Cambria Math"/>
                        </a:rPr>
                        <m:t>𝟏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(</m:t>
                          </m:r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  <m:r>
                            <a:rPr lang="pt-PT" sz="2000" i="1">
                              <a:latin typeface="Cambria Math"/>
                            </a:rPr>
                            <m:t>+</m:t>
                          </m:r>
                          <m:r>
                            <a:rPr lang="pt-PT" sz="2000" i="1">
                              <a:latin typeface="Cambria Math"/>
                            </a:rPr>
                            <m:t>𝑦</m:t>
                          </m:r>
                          <m:r>
                            <a:rPr lang="pt-PT" sz="2000" i="1"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000" i="1">
                          <a:latin typeface="Cambria Math"/>
                        </a:rPr>
                        <m:t>=</m:t>
                      </m:r>
                      <m:r>
                        <a:rPr lang="pt-PT" sz="2000" b="1" i="1">
                          <a:latin typeface="Cambria Math"/>
                        </a:rPr>
                        <m:t>𝟏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000" i="1">
                          <a:latin typeface="Cambria Math"/>
                        </a:rPr>
                        <m:t>+</m:t>
                      </m:r>
                      <m:r>
                        <a:rPr lang="pt-PT" sz="2000" b="1" i="1">
                          <a:latin typeface="Cambria Math"/>
                        </a:rPr>
                        <m:t>𝟑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000" i="1">
                          <a:latin typeface="Cambria Math"/>
                        </a:rPr>
                        <m:t>𝑦</m:t>
                      </m:r>
                      <m:r>
                        <a:rPr lang="pt-PT" sz="2000" i="1">
                          <a:latin typeface="Cambria Math"/>
                        </a:rPr>
                        <m:t>+</m:t>
                      </m:r>
                      <m:r>
                        <a:rPr lang="pt-PT" sz="2000" b="1" i="1">
                          <a:latin typeface="Cambria Math"/>
                        </a:rPr>
                        <m:t>𝟑</m:t>
                      </m:r>
                      <m:r>
                        <a:rPr lang="pt-PT" sz="2000" i="1">
                          <a:latin typeface="Cambria Math"/>
                        </a:rPr>
                        <m:t>𝑥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000" b="1" i="1">
                          <a:latin typeface="Cambria Math"/>
                        </a:rPr>
                        <m:t>+</m:t>
                      </m:r>
                      <m:r>
                        <a:rPr lang="pt-PT" sz="2000" b="1" i="1">
                          <a:latin typeface="Cambria Math"/>
                        </a:rPr>
                        <m:t>𝟏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 charset="0"/>
                            </a:rPr>
                            <m:t>𝑦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(</m:t>
                          </m:r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  <m:r>
                            <a:rPr lang="pt-PT" sz="2000" i="1">
                              <a:latin typeface="Cambria Math"/>
                            </a:rPr>
                            <m:t>+</m:t>
                          </m:r>
                          <m:r>
                            <a:rPr lang="pt-PT" sz="2000" i="1">
                              <a:latin typeface="Cambria Math"/>
                            </a:rPr>
                            <m:t>𝑦</m:t>
                          </m:r>
                          <m:r>
                            <a:rPr lang="pt-PT" sz="2000" i="1"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000" i="1">
                          <a:latin typeface="Cambria Math"/>
                        </a:rPr>
                        <m:t>=</m:t>
                      </m:r>
                      <m:r>
                        <a:rPr lang="pt-PT" sz="2000" b="1" i="1">
                          <a:latin typeface="Cambria Math"/>
                        </a:rPr>
                        <m:t>𝟏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000" i="1">
                          <a:latin typeface="Cambria Math"/>
                        </a:rPr>
                        <m:t>+</m:t>
                      </m:r>
                      <m:r>
                        <a:rPr lang="pt-PT" sz="2000" b="1" i="1">
                          <a:latin typeface="Cambria Math"/>
                        </a:rPr>
                        <m:t>𝟒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000" i="1">
                          <a:latin typeface="Cambria Math"/>
                        </a:rPr>
                        <m:t>𝑦</m:t>
                      </m:r>
                      <m:r>
                        <a:rPr lang="pt-PT" sz="2000" i="1">
                          <a:latin typeface="Cambria Math"/>
                        </a:rPr>
                        <m:t>+</m:t>
                      </m:r>
                      <m:r>
                        <a:rPr lang="pt-PT" sz="2000" b="1" i="1">
                          <a:latin typeface="Cambria Math"/>
                        </a:rPr>
                        <m:t>𝟔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000" i="1">
                          <a:latin typeface="Cambria Math"/>
                        </a:rPr>
                        <m:t>+</m:t>
                      </m:r>
                      <m:r>
                        <a:rPr lang="pt-PT" sz="2000" b="1" i="1" smtClean="0">
                          <a:latin typeface="Cambria Math" charset="0"/>
                        </a:rPr>
                        <m:t>𝟒</m:t>
                      </m:r>
                      <m:r>
                        <a:rPr lang="pt-PT" sz="2000" b="0" i="1" smtClean="0">
                          <a:latin typeface="Cambria Math" charset="0"/>
                        </a:rPr>
                        <m:t>𝑥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 charset="0"/>
                            </a:rPr>
                            <m:t>𝑦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000" b="1" i="1">
                          <a:latin typeface="Cambria Math"/>
                        </a:rPr>
                        <m:t>+</m:t>
                      </m:r>
                      <m:r>
                        <a:rPr lang="pt-PT" sz="2000" b="1" i="1">
                          <a:latin typeface="Cambria Math"/>
                        </a:rPr>
                        <m:t>𝟏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 charset="0"/>
                            </a:rPr>
                            <m:t>𝑦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4376" y="1617082"/>
                <a:ext cx="5292080" cy="286232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Conexão recta unidireccional 4"/>
          <p:cNvCxnSpPr/>
          <p:nvPr/>
        </p:nvCxnSpPr>
        <p:spPr>
          <a:xfrm>
            <a:off x="2016224" y="2409170"/>
            <a:ext cx="316835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xão recta unidireccional 9"/>
          <p:cNvCxnSpPr/>
          <p:nvPr/>
        </p:nvCxnSpPr>
        <p:spPr>
          <a:xfrm>
            <a:off x="2232248" y="2841218"/>
            <a:ext cx="260067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xão recta unidireccional 11"/>
          <p:cNvCxnSpPr/>
          <p:nvPr/>
        </p:nvCxnSpPr>
        <p:spPr>
          <a:xfrm>
            <a:off x="2592288" y="3273266"/>
            <a:ext cx="174496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xão recta unidireccional 13"/>
          <p:cNvCxnSpPr/>
          <p:nvPr/>
        </p:nvCxnSpPr>
        <p:spPr>
          <a:xfrm>
            <a:off x="2808312" y="3777322"/>
            <a:ext cx="96317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xão recta unidireccional 16"/>
          <p:cNvCxnSpPr/>
          <p:nvPr/>
        </p:nvCxnSpPr>
        <p:spPr>
          <a:xfrm>
            <a:off x="3024336" y="4281378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ítulo 1"/>
          <p:cNvSpPr txBox="1">
            <a:spLocks/>
          </p:cNvSpPr>
          <p:nvPr/>
        </p:nvSpPr>
        <p:spPr>
          <a:xfrm>
            <a:off x="501416" y="269776"/>
            <a:ext cx="727280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b="1" dirty="0"/>
              <a:t>Sintonia entre o triângulo de Pascal e o binómio de Newton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501416" y="1412776"/>
                <a:ext cx="6768753" cy="15046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pt-PT" sz="2000" dirty="0">
                    <a:latin typeface="Cambria Math" charset="0"/>
                  </a:rPr>
                  <a:t>O termo de ordem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𝑝</m:t>
                    </m:r>
                    <m:r>
                      <a:rPr lang="pt-PT" sz="2000" i="1">
                        <a:latin typeface="Cambria Math" charset="0"/>
                      </a:rPr>
                      <m:t>+1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do desenvolvimento de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 charset="0"/>
                          </a:rPr>
                          <m:t>(</m:t>
                        </m:r>
                        <m:r>
                          <a:rPr lang="pt-PT" sz="2000" i="1">
                            <a:latin typeface="Cambria Math" charset="0"/>
                          </a:rPr>
                          <m:t>𝑥</m:t>
                        </m:r>
                        <m:r>
                          <a:rPr lang="pt-PT" sz="2000" i="1">
                            <a:latin typeface="Cambria Math" charset="0"/>
                          </a:rPr>
                          <m:t>+</m:t>
                        </m:r>
                        <m:r>
                          <a:rPr lang="pt-PT" sz="2000" i="1">
                            <a:latin typeface="Cambria Math" charset="0"/>
                          </a:rPr>
                          <m:t>𝑦</m:t>
                        </m:r>
                        <m:r>
                          <a:rPr lang="pt-PT" sz="20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pt-PT" sz="2000" i="1">
                            <a:latin typeface="Cambria Math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pt-PT" sz="2000" dirty="0">
                    <a:latin typeface="Cambria Math" charset="0"/>
                  </a:rPr>
                  <a:t> é:</a:t>
                </a:r>
              </a:p>
              <a:p>
                <a:pPr algn="just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400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pt-PT" sz="2400" i="1">
                              <a:latin typeface="Cambria Math" charset="0"/>
                            </a:rPr>
                            <m:t>𝑇</m:t>
                          </m:r>
                        </m:e>
                        <m:sub>
                          <m:r>
                            <a:rPr lang="pt-PT" sz="2400" i="1">
                              <a:latin typeface="Cambria Math" charset="0"/>
                            </a:rPr>
                            <m:t>𝑝</m:t>
                          </m:r>
                          <m:r>
                            <a:rPr lang="pt-PT" sz="2400" i="1">
                              <a:latin typeface="Cambria Math" charset="0"/>
                            </a:rPr>
                            <m:t>+1</m:t>
                          </m:r>
                        </m:sub>
                      </m:sSub>
                      <m:r>
                        <a:rPr lang="pt-PT" sz="2400" i="1">
                          <a:latin typeface="Cambria Math" charset="0"/>
                        </a:rPr>
                        <m:t>=</m:t>
                      </m:r>
                      <m:sSup>
                        <m:sSupPr>
                          <m:ctrlPr>
                            <a:rPr lang="pt-PT" sz="2400" i="1">
                              <a:latin typeface="Cambria Math" charset="0"/>
                            </a:rPr>
                          </m:ctrlPr>
                        </m:sSupPr>
                        <m:e>
                          <m:sPre>
                            <m:sPrePr>
                              <m:ctrlPr>
                                <a:rPr lang="pt-PT" sz="2400" i="1">
                                  <a:latin typeface="Cambria Math" charset="0"/>
                                </a:rPr>
                              </m:ctrlPr>
                            </m:sPrePr>
                            <m:sub/>
                            <m:sup>
                              <m:r>
                                <a:rPr lang="pt-PT" sz="2400" i="1">
                                  <a:latin typeface="Cambria Math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pt-PT" sz="24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PT" sz="2400" i="1">
                                      <a:latin typeface="Cambria Math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pt-PT" sz="2400" i="1">
                                      <a:latin typeface="Cambria Math" charset="0"/>
                                    </a:rPr>
                                    <m:t>𝑝</m:t>
                                  </m:r>
                                </m:sub>
                              </m:sSub>
                            </m:e>
                          </m:sPre>
                          <m:r>
                            <a:rPr lang="pt-PT" sz="2400" i="1">
                              <a:latin typeface="Cambria Math" charset="0"/>
                            </a:rPr>
                            <m:t> </m:t>
                          </m:r>
                          <m:r>
                            <a:rPr lang="pt-PT" sz="2400" i="1"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pt-PT" sz="2400" i="1">
                              <a:latin typeface="Cambria Math" charset="0"/>
                            </a:rPr>
                            <m:t>𝑛</m:t>
                          </m:r>
                          <m:r>
                            <a:rPr lang="pt-PT" sz="2400" i="1">
                              <a:latin typeface="Cambria Math" charset="0"/>
                            </a:rPr>
                            <m:t>−</m:t>
                          </m:r>
                          <m:r>
                            <a:rPr lang="pt-PT" sz="2400" i="1">
                              <a:latin typeface="Cambria Math" charset="0"/>
                            </a:rPr>
                            <m:t>𝑝</m:t>
                          </m:r>
                        </m:sup>
                      </m:sSup>
                      <m:sSup>
                        <m:sSupPr>
                          <m:ctrlPr>
                            <a:rPr lang="pt-PT" sz="24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 charset="0"/>
                            </a:rPr>
                            <m:t>𝑦</m:t>
                          </m:r>
                        </m:e>
                        <m:sup>
                          <m:r>
                            <a:rPr lang="pt-PT" sz="2400" i="1">
                              <a:latin typeface="Cambria Math" charset="0"/>
                            </a:rPr>
                            <m:t>𝑝</m:t>
                          </m:r>
                        </m:sup>
                      </m:sSup>
                    </m:oMath>
                  </m:oMathPara>
                </a14:m>
                <a:endParaRPr lang="pt-PT" sz="24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416" y="1412776"/>
                <a:ext cx="6768753" cy="1504643"/>
              </a:xfrm>
              <a:prstGeom prst="rect">
                <a:avLst/>
              </a:prstGeom>
              <a:blipFill rotWithShape="0">
                <a:blip r:embed="rId2"/>
                <a:stretch>
                  <a:fillRect l="-9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ítulo 1"/>
          <p:cNvSpPr txBox="1">
            <a:spLocks/>
          </p:cNvSpPr>
          <p:nvPr/>
        </p:nvSpPr>
        <p:spPr>
          <a:xfrm>
            <a:off x="501416" y="269776"/>
            <a:ext cx="727280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b="1" dirty="0"/>
              <a:t>Termo de ordem </a:t>
            </a:r>
            <a:r>
              <a:rPr lang="pt-PT" b="1" i="1" dirty="0"/>
              <a:t>p </a:t>
            </a:r>
            <a:r>
              <a:rPr lang="pt-PT" b="1" dirty="0"/>
              <a:t>+ 1</a:t>
            </a:r>
          </a:p>
        </p:txBody>
      </p:sp>
    </p:spTree>
    <p:extLst>
      <p:ext uri="{BB962C8B-B14F-4D97-AF65-F5344CB8AC3E}">
        <p14:creationId xmlns:p14="http://schemas.microsoft.com/office/powerpoint/2010/main" val="112077054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1111</TotalTime>
  <Words>532</Words>
  <Application>Microsoft Macintosh PowerPoint</Application>
  <PresentationFormat>Apresentação no Ecrã (4:3)</PresentationFormat>
  <Paragraphs>39</Paragraphs>
  <Slides>9</Slides>
  <Notes>2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9</vt:i4>
      </vt:variant>
    </vt:vector>
  </HeadingPairs>
  <TitlesOfParts>
    <vt:vector size="12" baseType="lpstr">
      <vt:lpstr>Cambria Math</vt:lpstr>
      <vt:lpstr>Arial</vt:lpstr>
      <vt:lpstr>1_Office Theme</vt:lpstr>
      <vt:lpstr>Cálculo combinatório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15.0035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Lógica e Teoria dos Conjuntos</dc:title>
  <dc:creator>Rui</dc:creator>
  <cp:lastModifiedBy>Nuno Manoel</cp:lastModifiedBy>
  <cp:revision>109</cp:revision>
  <dcterms:created xsi:type="dcterms:W3CDTF">2014-11-16T14:55:38Z</dcterms:created>
  <dcterms:modified xsi:type="dcterms:W3CDTF">2017-06-27T08:45:41Z</dcterms:modified>
</cp:coreProperties>
</file>