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7"/>
  </p:notesMasterIdLst>
  <p:sldIdLst>
    <p:sldId id="256" r:id="rId2"/>
    <p:sldId id="329" r:id="rId3"/>
    <p:sldId id="258" r:id="rId4"/>
    <p:sldId id="299" r:id="rId5"/>
    <p:sldId id="313" r:id="rId6"/>
    <p:sldId id="314" r:id="rId7"/>
    <p:sldId id="305" r:id="rId8"/>
    <p:sldId id="306" r:id="rId9"/>
    <p:sldId id="315" r:id="rId10"/>
    <p:sldId id="316" r:id="rId11"/>
    <p:sldId id="307" r:id="rId12"/>
    <p:sldId id="308" r:id="rId13"/>
    <p:sldId id="317" r:id="rId14"/>
    <p:sldId id="318" r:id="rId15"/>
    <p:sldId id="319" r:id="rId16"/>
    <p:sldId id="320" r:id="rId17"/>
    <p:sldId id="330" r:id="rId18"/>
    <p:sldId id="321" r:id="rId19"/>
    <p:sldId id="322" r:id="rId20"/>
    <p:sldId id="323" r:id="rId21"/>
    <p:sldId id="324" r:id="rId22"/>
    <p:sldId id="325" r:id="rId23"/>
    <p:sldId id="326" r:id="rId24"/>
    <p:sldId id="327" r:id="rId25"/>
    <p:sldId id="328" r:id="rId2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06"/>
    <p:restoredTop sz="94674"/>
  </p:normalViewPr>
  <p:slideViewPr>
    <p:cSldViewPr>
      <p:cViewPr varScale="1">
        <p:scale>
          <a:sx n="119" d="100"/>
          <a:sy n="119" d="100"/>
        </p:scale>
        <p:origin x="29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2843DF-C7A2-C34A-ACC8-E75A9D7F9C3B}" type="datetimeFigureOut">
              <a:rPr lang="en-US" smtClean="0"/>
              <a:t>6/27/17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9D14C8-6E86-4F48-864D-75516BD7CCB5}" type="slidenum">
              <a:rPr lang="en-US" smtClean="0"/>
              <a:t>‹n.º›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606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D14C8-6E86-4F48-864D-75516BD7CCB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624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06488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5.xml"/><Relationship Id="rId3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9.xml"/><Relationship Id="rId3" Type="http://schemas.openxmlformats.org/officeDocument/2006/relationships/slide" Target="slide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slide" Target="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slide" Target="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13.xml"/><Relationship Id="rId3" Type="http://schemas.openxmlformats.org/officeDocument/2006/relationships/slide" Target="slide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slide" Target="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17.xml"/><Relationship Id="rId3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4" Type="http://schemas.openxmlformats.org/officeDocument/2006/relationships/slide" Target="slide22.xml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slide" Target="slide2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slide" Target="slide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slide" Target="slide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slide" Target="slide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25.xml"/><Relationship Id="rId3" Type="http://schemas.openxmlformats.org/officeDocument/2006/relationships/image" Target="../media/image19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sz="4400" b="1" dirty="0" smtClean="0">
                <a:solidFill>
                  <a:schemeClr val="bg1"/>
                </a:solidFill>
              </a:rPr>
              <a:t>Probabilidades</a:t>
            </a:r>
            <a:endParaRPr lang="pt-PT" sz="44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PT" sz="2400" dirty="0" smtClean="0">
                <a:solidFill>
                  <a:schemeClr val="bg1">
                    <a:lumMod val="85000"/>
                  </a:schemeClr>
                </a:solidFill>
              </a:rPr>
              <a:t>Espaços de probabilidade</a:t>
            </a:r>
          </a:p>
          <a:p>
            <a:r>
              <a:rPr lang="pt-PT" sz="2400" dirty="0" smtClean="0">
                <a:solidFill>
                  <a:schemeClr val="bg1">
                    <a:lumMod val="85000"/>
                  </a:schemeClr>
                </a:solidFill>
              </a:rPr>
              <a:t>Exercícios do Caderno de Apoio</a:t>
            </a:r>
            <a:endParaRPr lang="pt-PT" sz="24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1403648" y="1340768"/>
            <a:ext cx="64087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Cambria Math" charset="0"/>
                <a:cs typeface="Cambria Math" charset="0"/>
              </a:rPr>
              <a:t>Os seguintes exercícios são propostas dos autores do programa de Matemática A que constam no Caderno de Apoio ao 12.º ano.</a:t>
            </a:r>
          </a:p>
          <a:p>
            <a:pPr algn="just">
              <a:lnSpc>
                <a:spcPct val="150000"/>
              </a:lnSpc>
            </a:pPr>
            <a:endParaRPr lang="pt-PT" sz="2000" dirty="0" smtClean="0">
              <a:latin typeface="Cambria Math" charset="0"/>
              <a:cs typeface="Cambria Math" charset="0"/>
            </a:endParaRPr>
          </a:p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Cambria Math" charset="0"/>
                <a:cs typeface="Cambria Math" charset="0"/>
              </a:rPr>
              <a:t>Os exercícios que se encontram assinalados com um (*) ou dois (**) asteriscos correspondem a desempenhos progressivamente mais avançados (de carácter opcional).</a:t>
            </a:r>
            <a:endParaRPr lang="pt-PT" sz="2000" dirty="0">
              <a:latin typeface="Cambria Math" charset="0"/>
              <a:cs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74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636836" y="1612245"/>
            <a:ext cx="6984775" cy="340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pt-PT" sz="2000" dirty="0" smtClean="0">
                <a:latin typeface="Cambria Math" charset="0"/>
              </a:rPr>
              <a:t>O código </a:t>
            </a:r>
            <a:r>
              <a:rPr lang="pt-PT" sz="2000" dirty="0">
                <a:latin typeface="Cambria Math" charset="0"/>
              </a:rPr>
              <a:t>de um cofre é formado </a:t>
            </a:r>
            <a:r>
              <a:rPr lang="pt-PT" sz="2000" dirty="0" smtClean="0">
                <a:latin typeface="Cambria Math" charset="0"/>
              </a:rPr>
              <a:t>por três </a:t>
            </a:r>
            <a:r>
              <a:rPr lang="pt-PT" sz="2000" dirty="0">
                <a:latin typeface="Cambria Math" charset="0"/>
              </a:rPr>
              <a:t>vogais seguidas </a:t>
            </a:r>
            <a:r>
              <a:rPr lang="pt-PT" sz="2000" dirty="0" smtClean="0">
                <a:latin typeface="Cambria Math" charset="0"/>
              </a:rPr>
              <a:t>de quatro </a:t>
            </a:r>
            <a:r>
              <a:rPr lang="pt-PT" sz="2000" dirty="0">
                <a:latin typeface="Cambria Math" charset="0"/>
              </a:rPr>
              <a:t>algarismos. Selecionando um código deste tipo ao acaso, qual </a:t>
            </a:r>
            <a:r>
              <a:rPr lang="pt-PT" sz="2000" dirty="0" smtClean="0">
                <a:latin typeface="Cambria Math" charset="0"/>
              </a:rPr>
              <a:t>é a </a:t>
            </a:r>
            <a:r>
              <a:rPr lang="pt-PT" sz="2000" dirty="0">
                <a:latin typeface="Cambria Math" charset="0"/>
              </a:rPr>
              <a:t>probabilidade de ter: </a:t>
            </a:r>
          </a:p>
          <a:p>
            <a:pPr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1.1</a:t>
            </a:r>
            <a:r>
              <a:rPr lang="pt-PT" sz="2000" dirty="0" smtClean="0">
                <a:latin typeface="Cambria Math" charset="0"/>
              </a:rPr>
              <a:t> </a:t>
            </a:r>
            <a:r>
              <a:rPr lang="pt-PT" sz="2000" dirty="0">
                <a:latin typeface="Cambria Math" charset="0"/>
              </a:rPr>
              <a:t>pelo menos duas vogais diferentes e os algarismos todos iguais? </a:t>
            </a:r>
          </a:p>
          <a:p>
            <a:pPr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1.2</a:t>
            </a:r>
            <a:r>
              <a:rPr lang="pt-PT" sz="2000" dirty="0" smtClean="0">
                <a:latin typeface="Cambria Math" charset="0"/>
              </a:rPr>
              <a:t> </a:t>
            </a:r>
            <a:r>
              <a:rPr lang="pt-PT" sz="2000" dirty="0">
                <a:latin typeface="Cambria Math" charset="0"/>
              </a:rPr>
              <a:t>unicamente uma </a:t>
            </a:r>
            <a:r>
              <a:rPr lang="pt-PT" sz="2000" dirty="0" smtClean="0">
                <a:latin typeface="Cambria Math" charset="0"/>
              </a:rPr>
              <a:t>letra a </a:t>
            </a:r>
            <a:r>
              <a:rPr lang="pt-PT" sz="2000" dirty="0">
                <a:latin typeface="Cambria Math" charset="0"/>
              </a:rPr>
              <a:t>e dois algarismos iguais a </a:t>
            </a:r>
            <a:r>
              <a:rPr lang="pt-PT" sz="2000" dirty="0" smtClean="0">
                <a:latin typeface="Cambria Math" charset="0"/>
              </a:rPr>
              <a:t>7? </a:t>
            </a:r>
            <a:endParaRPr lang="pt-PT" sz="2000" dirty="0">
              <a:latin typeface="Cambria Math" charset="0"/>
            </a:endParaRPr>
          </a:p>
          <a:p>
            <a:pPr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1.3</a:t>
            </a:r>
            <a:r>
              <a:rPr lang="pt-PT" sz="2000" dirty="0" smtClean="0">
                <a:latin typeface="Cambria Math" charset="0"/>
              </a:rPr>
              <a:t> </a:t>
            </a:r>
            <a:r>
              <a:rPr lang="pt-PT" sz="2000" dirty="0">
                <a:latin typeface="Cambria Math" charset="0"/>
              </a:rPr>
              <a:t>*pelo menos um algarismo igual a </a:t>
            </a:r>
            <a:r>
              <a:rPr lang="pt-PT" sz="2000" dirty="0" smtClean="0">
                <a:latin typeface="Cambria Math" charset="0"/>
              </a:rPr>
              <a:t>4? </a:t>
            </a:r>
            <a:r>
              <a:rPr lang="pt-PT" sz="2000" dirty="0">
                <a:latin typeface="Cambria Math" charset="0"/>
              </a:rPr>
              <a:t>	</a:t>
            </a:r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 smtClean="0">
                <a:latin typeface="Cambria"/>
                <a:cs typeface="Cambria"/>
              </a:rPr>
              <a:t>Questão 1</a:t>
            </a:r>
            <a:endParaRPr lang="pt-PT" sz="3200" b="1" dirty="0">
              <a:latin typeface="Cambria"/>
              <a:cs typeface="Cambria"/>
            </a:endParaRPr>
          </a:p>
        </p:txBody>
      </p:sp>
      <p:sp>
        <p:nvSpPr>
          <p:cNvPr id="4" name="Rectângulo 8"/>
          <p:cNvSpPr/>
          <p:nvPr/>
        </p:nvSpPr>
        <p:spPr>
          <a:xfrm>
            <a:off x="6804248" y="3940181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2" action="ppaction://hlinksldjump"/>
              </a:rPr>
              <a:t>Resolução</a:t>
            </a:r>
            <a:endParaRPr lang="pt-PT" sz="2000" u="sng" dirty="0" smtClean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  <p:sp>
        <p:nvSpPr>
          <p:cNvPr id="5" name="Rectângulo 8"/>
          <p:cNvSpPr/>
          <p:nvPr/>
        </p:nvSpPr>
        <p:spPr>
          <a:xfrm>
            <a:off x="1494631" y="3508133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 smtClean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  <p:sp>
        <p:nvSpPr>
          <p:cNvPr id="6" name="Rectângulo 8"/>
          <p:cNvSpPr/>
          <p:nvPr/>
        </p:nvSpPr>
        <p:spPr>
          <a:xfrm>
            <a:off x="5148064" y="4444237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u="sng" dirty="0" smtClean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573955" y="1242538"/>
                <a:ext cx="7022381" cy="48020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1.1</a:t>
                </a:r>
                <a:r>
                  <a:rPr lang="pt-PT" sz="2000" dirty="0" smtClean="0">
                    <a:latin typeface="Cambria Math" charset="0"/>
                  </a:rPr>
                  <a:t> Comecemos por calcular o número de casos possíveis: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000" b="0" i="1" smtClean="0">
                          <a:latin typeface="Cambria Math" charset="0"/>
                        </a:rPr>
                        <m:t> </m:t>
                      </m:r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000" b="0" i="1" smtClean="0">
                          <a:latin typeface="Cambria Math" charset="0"/>
                          <a:ea typeface="Cambria Math"/>
                        </a:rPr>
                        <m:t> </m:t>
                      </m:r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=1250000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Número de casos favoráveis: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n</a:t>
                </a:r>
                <a:r>
                  <a:rPr lang="pt-PT" sz="2000" dirty="0" smtClean="0">
                    <a:latin typeface="Cambria Math" charset="0"/>
                  </a:rPr>
                  <a:t>úmero de códigos com 2 vogais diferentes e os algarismos todos iguais: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b="0" i="1" smtClean="0">
                            <a:latin typeface="Cambria Math"/>
                          </a:rPr>
                          <m:t>5</m:t>
                        </m:r>
                      </m:sup>
                      <m:e>
                        <m:sSub>
                          <m:sSubPr>
                            <m:ctrlPr>
                              <a:rPr lang="pt-PT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b="0" i="1" smtClean="0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sPre>
                    <m:r>
                      <a:rPr lang="pt-PT" b="0" i="1" smtClean="0">
                        <a:latin typeface="Cambria Math" charset="0"/>
                      </a:rPr>
                      <m:t> </m:t>
                    </m:r>
                    <m:r>
                      <a:rPr lang="pt-PT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b="0" i="1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pt-PT" b="0" i="1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b="0" i="1" smtClean="0">
                        <a:latin typeface="Cambria Math" charset="0"/>
                        <a:ea typeface="Cambria Math"/>
                      </a:rPr>
                      <m:t> </m:t>
                    </m:r>
                    <m:f>
                      <m:fPr>
                        <m:ctrlPr>
                          <a:rPr lang="pt-PT" b="0" i="1" smtClean="0">
                            <a:latin typeface="Cambria Math" charset="0"/>
                            <a:ea typeface="Cambria Math"/>
                          </a:rPr>
                        </m:ctrlPr>
                      </m:fPr>
                      <m:num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3!</m:t>
                        </m:r>
                      </m:num>
                      <m:den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2!</m:t>
                        </m:r>
                      </m:den>
                    </m:f>
                    <m:r>
                      <a:rPr lang="pt-PT" b="0" i="1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b="0" i="1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10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número de códigos com </a:t>
                </a:r>
                <a:r>
                  <a:rPr lang="pt-PT" sz="2000" dirty="0" smtClean="0">
                    <a:latin typeface="Cambria Math" charset="0"/>
                  </a:rPr>
                  <a:t>3 </a:t>
                </a:r>
                <a:r>
                  <a:rPr lang="pt-PT" sz="2000" dirty="0">
                    <a:latin typeface="Cambria Math" charset="0"/>
                  </a:rPr>
                  <a:t>vogais diferentes e os algarismos todos iguais: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pt-PT" sz="20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i="1">
                            <a:latin typeface="Cambria Math"/>
                          </a:rPr>
                          <m:t>5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e>
                    </m:sPre>
                    <m:r>
                      <a:rPr lang="pt-PT" sz="2000" b="0" i="1" smtClean="0">
                        <a:latin typeface="Cambria Math" charset="0"/>
                      </a:rPr>
                      <m:t> 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000" b="0" i="1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3</m:t>
                    </m:r>
                    <m:r>
                      <a:rPr lang="pt-PT" sz="2000" i="1" smtClean="0">
                        <a:latin typeface="Cambria Math"/>
                        <a:ea typeface="Cambria Math"/>
                      </a:rPr>
                      <m:t>!</m:t>
                    </m:r>
                    <m:r>
                      <a:rPr lang="pt-PT" sz="2000" b="0" i="1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a:rPr lang="pt-PT" sz="200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000" b="0" i="1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10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Logo,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 smtClean="0">
                          <a:latin typeface="Cambria Math"/>
                        </a:rPr>
                        <m:t>𝑷</m:t>
                      </m:r>
                      <m:r>
                        <a:rPr lang="pt-PT" sz="2000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1" i="1" smtClean="0">
                              <a:latin typeface="Cambria Math" charset="0"/>
                            </a:rPr>
                          </m:ctrlPr>
                        </m:fPr>
                        <m:num>
                          <m:sPre>
                            <m:sPrePr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000" b="1" i="1">
                                  <a:latin typeface="Cambria Math"/>
                                </a:rPr>
                                <m:t>𝟓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000" b="1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b="1" i="1">
                                      <a:latin typeface="Cambria Math"/>
                                    </a:rPr>
                                    <m:t>𝑪</m:t>
                                  </m:r>
                                </m:e>
                                <m:sub>
                                  <m:r>
                                    <a:rPr lang="pt-PT" sz="2000" b="1" i="1">
                                      <a:latin typeface="Cambria Math"/>
                                    </a:rPr>
                                    <m:t>𝟐</m:t>
                                  </m:r>
                                </m:sub>
                              </m:sSub>
                            </m:e>
                          </m:sPre>
                          <m:r>
                            <a:rPr lang="pt-PT" sz="2000" b="1" i="1" smtClean="0">
                              <a:latin typeface="Cambria Math" charset="0"/>
                            </a:rPr>
                            <m:t> </m:t>
                          </m:r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000" b="1" i="1" smtClean="0">
                              <a:latin typeface="Cambria Math" charset="0"/>
                              <a:ea typeface="Cambria Math"/>
                            </a:rPr>
                            <m:t> </m:t>
                          </m:r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𝟐</m:t>
                          </m:r>
                          <m:r>
                            <a:rPr lang="pt-PT" sz="2000" b="1" i="1" smtClean="0">
                              <a:latin typeface="Cambria Math" charset="0"/>
                              <a:ea typeface="Cambria Math"/>
                            </a:rPr>
                            <m:t> </m:t>
                          </m:r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000" b="1" i="1" smtClean="0">
                              <a:latin typeface="Cambria Math" charset="0"/>
                              <a:ea typeface="Cambria Math"/>
                            </a:rPr>
                            <m:t> </m:t>
                          </m:r>
                          <m:f>
                            <m:fPr>
                              <m:ctrlPr>
                                <a:rPr lang="pt-PT" sz="2000" b="1" i="1">
                                  <a:latin typeface="Cambria Math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000" b="1" i="1">
                                  <a:latin typeface="Cambria Math"/>
                                  <a:ea typeface="Cambria Math"/>
                                </a:rPr>
                                <m:t>𝟑</m:t>
                              </m:r>
                              <m:r>
                                <a:rPr lang="pt-PT" sz="2000" b="1" i="1">
                                  <a:latin typeface="Cambria Math"/>
                                  <a:ea typeface="Cambria Math"/>
                                </a:rPr>
                                <m:t>!</m:t>
                              </m:r>
                            </m:num>
                            <m:den>
                              <m:r>
                                <a:rPr lang="pt-PT" sz="2000" b="1" i="1"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  <m:r>
                                <a:rPr lang="pt-PT" sz="2000" b="1" i="1">
                                  <a:latin typeface="Cambria Math"/>
                                  <a:ea typeface="Cambria Math"/>
                                </a:rPr>
                                <m:t>!</m:t>
                              </m:r>
                            </m:den>
                          </m:f>
                          <m:r>
                            <a:rPr lang="pt-PT" sz="2000" b="1" i="1" smtClean="0">
                              <a:latin typeface="Cambria Math" charset="0"/>
                              <a:ea typeface="Cambria Math"/>
                            </a:rPr>
                            <m:t> </m:t>
                          </m:r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000" b="1" i="1" smtClean="0">
                              <a:latin typeface="Cambria Math" charset="0"/>
                              <a:ea typeface="Cambria Math"/>
                            </a:rPr>
                            <m:t> </m:t>
                          </m:r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𝟏𝟎</m:t>
                          </m:r>
                          <m:r>
                            <a:rPr lang="pt-PT" sz="2000" b="1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sPre>
                            <m:sPrePr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000" b="1" i="1">
                                  <a:latin typeface="Cambria Math"/>
                                </a:rPr>
                                <m:t>𝟓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000" b="1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b="1" i="1">
                                      <a:latin typeface="Cambria Math"/>
                                    </a:rPr>
                                    <m:t>𝑪</m:t>
                                  </m:r>
                                </m:e>
                                <m:sub>
                                  <m:r>
                                    <a:rPr lang="pt-PT" sz="2000" b="1" i="1">
                                      <a:latin typeface="Cambria Math"/>
                                    </a:rPr>
                                    <m:t>𝟑</m:t>
                                  </m:r>
                                </m:sub>
                              </m:sSub>
                              <m:r>
                                <a:rPr lang="pt-PT" sz="2000" b="1" i="1" smtClean="0">
                                  <a:latin typeface="Cambria Math" charset="0"/>
                                </a:rPr>
                                <m:t> </m:t>
                              </m:r>
                            </m:e>
                          </m:sPre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000" b="1" i="1" smtClean="0">
                              <a:latin typeface="Cambria Math" charset="0"/>
                              <a:ea typeface="Cambria Math"/>
                            </a:rPr>
                            <m:t> </m:t>
                          </m:r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𝟑</m:t>
                          </m:r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! × </m:t>
                          </m:r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𝟏𝟎</m:t>
                          </m:r>
                        </m:num>
                        <m:den>
                          <m:sSup>
                            <m:sSupPr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b="1" i="1">
                                  <a:latin typeface="Cambria Math"/>
                                </a:rPr>
                                <m:t>𝟓</m:t>
                              </m:r>
                            </m:e>
                            <m:sup>
                              <m:r>
                                <a:rPr lang="pt-PT" sz="2000" b="1" i="1">
                                  <a:latin typeface="Cambria Math"/>
                                </a:rPr>
                                <m:t>𝟑</m:t>
                              </m:r>
                            </m:sup>
                          </m:sSup>
                          <m:r>
                            <a:rPr lang="pt-PT" sz="2000" b="1" i="1" smtClean="0">
                              <a:latin typeface="Cambria Math" charset="0"/>
                            </a:rPr>
                            <m:t> </m:t>
                          </m:r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000" b="1" i="1" smtClean="0">
                              <a:latin typeface="Cambria Math" charset="0"/>
                              <a:ea typeface="Cambria Math"/>
                            </a:rPr>
                            <m:t> </m:t>
                          </m:r>
                          <m:sSup>
                            <m:sSupPr>
                              <m:ctrlPr>
                                <a:rPr lang="pt-PT" sz="2000" b="1" i="1">
                                  <a:latin typeface="Cambria Math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t-PT" sz="2000" b="1" i="1">
                                  <a:latin typeface="Cambria Math"/>
                                  <a:ea typeface="Cambria Math"/>
                                </a:rPr>
                                <m:t>𝟏𝟎</m:t>
                              </m:r>
                            </m:e>
                            <m:sup>
                              <m:r>
                                <a:rPr lang="pt-PT" sz="2000" b="1" i="1">
                                  <a:latin typeface="Cambria Math"/>
                                  <a:ea typeface="Cambria Math"/>
                                </a:rPr>
                                <m:t>𝟒</m:t>
                              </m:r>
                            </m:sup>
                          </m:sSup>
                        </m:den>
                      </m:f>
                      <m:r>
                        <a:rPr lang="pt-PT" sz="2000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1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1" i="1" smtClean="0">
                              <a:latin typeface="Cambria Math"/>
                            </a:rPr>
                            <m:t>𝟑</m:t>
                          </m:r>
                        </m:num>
                        <m:den>
                          <m:r>
                            <a:rPr lang="pt-PT" sz="2000" b="1" i="1" smtClean="0">
                              <a:latin typeface="Cambria Math"/>
                            </a:rPr>
                            <m:t>𝟑𝟏𝟐𝟓</m:t>
                          </m:r>
                        </m:den>
                      </m:f>
                    </m:oMath>
                  </m:oMathPara>
                </a14:m>
                <a:endParaRPr lang="pt-PT" sz="2000" b="1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955" y="1242538"/>
                <a:ext cx="7022381" cy="4802020"/>
              </a:xfrm>
              <a:prstGeom prst="rect">
                <a:avLst/>
              </a:prstGeom>
              <a:blipFill rotWithShape="0">
                <a:blip r:embed="rId2"/>
                <a:stretch>
                  <a:fillRect l="-86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ctângulo 8"/>
          <p:cNvSpPr/>
          <p:nvPr/>
        </p:nvSpPr>
        <p:spPr>
          <a:xfrm>
            <a:off x="7164288" y="5445224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b="1" u="sng" dirty="0" smtClean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96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567779" y="1245614"/>
                <a:ext cx="6596509" cy="38145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1.2</a:t>
                </a:r>
                <a:r>
                  <a:rPr lang="pt-PT" sz="2000" dirty="0" smtClean="0">
                    <a:latin typeface="Cambria Math" charset="0"/>
                  </a:rPr>
                  <a:t> Comecemos por calcular o número de casos possíveis: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000" b="0" i="1" smtClean="0">
                          <a:latin typeface="Cambria Math" charset="0"/>
                        </a:rPr>
                        <m:t> </m:t>
                      </m:r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000" b="0" i="1" smtClean="0">
                          <a:latin typeface="Cambria Math" charset="0"/>
                          <a:ea typeface="Cambria Math"/>
                        </a:rPr>
                        <m:t> </m:t>
                      </m:r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=1250000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Número de casos favoráveis: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n</a:t>
                </a:r>
                <a:r>
                  <a:rPr lang="pt-PT" sz="2000" dirty="0" smtClean="0">
                    <a:latin typeface="Cambria Math" charset="0"/>
                  </a:rPr>
                  <a:t>úmero de códigos com </a:t>
                </a:r>
                <a:r>
                  <a:rPr lang="pt-PT" sz="2000" dirty="0" err="1" smtClean="0">
                    <a:latin typeface="Cambria Math" charset="0"/>
                  </a:rPr>
                  <a:t>exatamente</a:t>
                </a:r>
                <a:r>
                  <a:rPr lang="pt-PT" sz="2000" dirty="0" smtClean="0">
                    <a:latin typeface="Cambria Math" charset="0"/>
                  </a:rPr>
                  <a:t> uma letra a e com dois algarismos 7: </a:t>
                </a:r>
                <a14:m>
                  <m:oMath xmlns:m="http://schemas.openxmlformats.org/officeDocument/2006/math">
                    <m:r>
                      <a:rPr lang="pt-PT" i="1" dirty="0">
                        <a:latin typeface="Cambria Math"/>
                        <a:ea typeface="Cambria Math"/>
                      </a:rPr>
                      <m:t>3</m:t>
                    </m:r>
                    <m:r>
                      <a:rPr lang="pt-PT" b="0" i="1" dirty="0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b="0" i="1" smtClean="0">
                        <a:latin typeface="Cambria Math" charset="0"/>
                        <a:ea typeface="Cambria Math"/>
                      </a:rPr>
                      <m:t> </m:t>
                    </m:r>
                    <m:sSup>
                      <m:sSupPr>
                        <m:ctrlPr>
                          <a:rPr lang="pt-PT" b="0" i="1" smtClean="0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4</m:t>
                        </m:r>
                      </m:e>
                      <m:sup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PT" b="0" i="1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b="0" i="1" smtClean="0">
                        <a:latin typeface="Cambria Math" charset="0"/>
                        <a:ea typeface="Cambria Math"/>
                      </a:rPr>
                      <m:t> </m:t>
                    </m:r>
                    <m:sPre>
                      <m:sPrePr>
                        <m:ctrlPr>
                          <a:rPr lang="pt-PT" b="0" i="1" smtClean="0">
                            <a:latin typeface="Cambria Math" charset="0"/>
                            <a:ea typeface="Cambria Math"/>
                          </a:rPr>
                        </m:ctrlPr>
                      </m:sPrePr>
                      <m:sub/>
                      <m:sup>
                        <m:r>
                          <a:rPr lang="pt-PT" b="0" i="1" smtClean="0">
                            <a:latin typeface="Cambria Math"/>
                          </a:rPr>
                          <m:t>4</m:t>
                        </m:r>
                      </m:sup>
                      <m:e>
                        <m:sSub>
                          <m:sSubPr>
                            <m:ctrlPr>
                              <a:rPr lang="pt-PT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b="0" i="1" smtClean="0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sPre>
                    <m:r>
                      <a:rPr lang="pt-PT" b="0" i="1" smtClean="0">
                        <a:latin typeface="Cambria Math" charset="0"/>
                      </a:rPr>
                      <m:t> 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b="0" i="1" smtClean="0">
                        <a:latin typeface="Cambria Math" charset="0"/>
                        <a:ea typeface="Cambria Math"/>
                      </a:rPr>
                      <m:t> </m:t>
                    </m:r>
                    <m:sSup>
                      <m:sSupPr>
                        <m:ctrlPr>
                          <a:rPr lang="pt-PT" b="0" i="1" smtClean="0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9</m:t>
                        </m:r>
                      </m:e>
                      <m:sup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Logo,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 smtClean="0">
                          <a:latin typeface="Cambria Math"/>
                        </a:rPr>
                        <m:t>𝑷</m:t>
                      </m:r>
                      <m:r>
                        <a:rPr lang="pt-PT" sz="2000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1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1" i="1" dirty="0">
                              <a:latin typeface="Cambria Math"/>
                              <a:ea typeface="Cambria Math"/>
                            </a:rPr>
                            <m:t>𝟑</m:t>
                          </m:r>
                          <m:r>
                            <a:rPr lang="pt-PT" sz="2000" b="1" i="1" dirty="0" smtClean="0">
                              <a:latin typeface="Cambria Math" charset="0"/>
                              <a:ea typeface="Cambria Math"/>
                            </a:rPr>
                            <m:t> </m:t>
                          </m:r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000" b="1" i="1" smtClean="0">
                              <a:latin typeface="Cambria Math" charset="0"/>
                              <a:ea typeface="Cambria Math"/>
                            </a:rPr>
                            <m:t> </m:t>
                          </m:r>
                          <m:sSup>
                            <m:sSupPr>
                              <m:ctrlPr>
                                <a:rPr lang="pt-PT" sz="2000" b="1" i="1">
                                  <a:latin typeface="Cambria Math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t-PT" sz="2000" b="1" i="1">
                                  <a:latin typeface="Cambria Math"/>
                                  <a:ea typeface="Cambria Math"/>
                                </a:rPr>
                                <m:t>𝟒</m:t>
                              </m:r>
                            </m:e>
                            <m:sup>
                              <m:r>
                                <a:rPr lang="pt-PT" sz="2000" b="1" i="1"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</m:sup>
                          </m:sSup>
                          <m:r>
                            <a:rPr lang="pt-PT" sz="2000" b="1" i="1" smtClean="0">
                              <a:latin typeface="Cambria Math" charset="0"/>
                              <a:ea typeface="Cambria Math"/>
                            </a:rPr>
                            <m:t> </m:t>
                          </m:r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000" b="1" i="1" smtClean="0">
                              <a:latin typeface="Cambria Math" charset="0"/>
                              <a:ea typeface="Cambria Math"/>
                            </a:rPr>
                            <m:t> </m:t>
                          </m:r>
                          <m:sPre>
                            <m:sPrePr>
                              <m:ctrlPr>
                                <a:rPr lang="pt-PT" sz="2000" b="1" i="1">
                                  <a:latin typeface="Cambria Math" charset="0"/>
                                  <a:ea typeface="Cambria Math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pt-PT" sz="2000" b="1" i="1">
                                  <a:latin typeface="Cambria Math"/>
                                </a:rPr>
                                <m:t>𝟒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PT" sz="2000" b="1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b="1" i="1">
                                      <a:latin typeface="Cambria Math"/>
                                    </a:rPr>
                                    <m:t>𝑪</m:t>
                                  </m:r>
                                </m:e>
                                <m:sub>
                                  <m:r>
                                    <a:rPr lang="pt-PT" sz="2000" b="1" i="1">
                                      <a:latin typeface="Cambria Math"/>
                                    </a:rPr>
                                    <m:t>𝟐</m:t>
                                  </m:r>
                                </m:sub>
                              </m:sSub>
                            </m:e>
                          </m:sPre>
                          <m:r>
                            <a:rPr lang="pt-PT" sz="2000" b="1" i="1" smtClean="0">
                              <a:latin typeface="Cambria Math" charset="0"/>
                            </a:rPr>
                            <m:t> </m:t>
                          </m:r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000" b="1" i="1" smtClean="0">
                              <a:latin typeface="Cambria Math" charset="0"/>
                              <a:ea typeface="Cambria Math"/>
                            </a:rPr>
                            <m:t> </m:t>
                          </m:r>
                          <m:sSup>
                            <m:sSupPr>
                              <m:ctrlPr>
                                <a:rPr lang="pt-PT" sz="2000" b="1" i="1">
                                  <a:latin typeface="Cambria Math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t-PT" sz="2000" b="1" i="1">
                                  <a:latin typeface="Cambria Math"/>
                                  <a:ea typeface="Cambria Math"/>
                                </a:rPr>
                                <m:t>𝟗</m:t>
                              </m:r>
                            </m:e>
                            <m:sup>
                              <m:r>
                                <a:rPr lang="pt-PT" sz="2000" b="1" i="1"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b="1" i="1">
                                  <a:latin typeface="Cambria Math"/>
                                </a:rPr>
                                <m:t>𝟓</m:t>
                              </m:r>
                            </m:e>
                            <m:sup>
                              <m:r>
                                <a:rPr lang="pt-PT" sz="2000" b="1" i="1">
                                  <a:latin typeface="Cambria Math"/>
                                </a:rPr>
                                <m:t>𝟑</m:t>
                              </m:r>
                            </m:sup>
                          </m:sSup>
                          <m:r>
                            <a:rPr lang="pt-PT" sz="2000" b="1" i="1" smtClean="0">
                              <a:latin typeface="Cambria Math" charset="0"/>
                            </a:rPr>
                            <m:t> </m:t>
                          </m:r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000" b="1" i="1" smtClean="0">
                              <a:latin typeface="Cambria Math" charset="0"/>
                              <a:ea typeface="Cambria Math"/>
                            </a:rPr>
                            <m:t> </m:t>
                          </m:r>
                          <m:sSup>
                            <m:sSupPr>
                              <m:ctrlPr>
                                <a:rPr lang="pt-PT" sz="2000" b="1" i="1">
                                  <a:latin typeface="Cambria Math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t-PT" sz="2000" b="1" i="1">
                                  <a:latin typeface="Cambria Math"/>
                                  <a:ea typeface="Cambria Math"/>
                                </a:rPr>
                                <m:t>𝟏𝟎</m:t>
                              </m:r>
                            </m:e>
                            <m:sup>
                              <m:r>
                                <a:rPr lang="pt-PT" sz="2000" b="1" i="1">
                                  <a:latin typeface="Cambria Math"/>
                                  <a:ea typeface="Cambria Math"/>
                                </a:rPr>
                                <m:t>𝟒</m:t>
                              </m:r>
                            </m:sup>
                          </m:sSup>
                        </m:den>
                      </m:f>
                      <m:r>
                        <a:rPr lang="pt-PT" sz="2000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1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1" i="1" smtClean="0">
                              <a:latin typeface="Cambria Math"/>
                            </a:rPr>
                            <m:t>𝟏𝟒𝟓𝟖</m:t>
                          </m:r>
                        </m:num>
                        <m:den>
                          <m:r>
                            <a:rPr lang="pt-PT" sz="2000" b="1" i="1" smtClean="0">
                              <a:latin typeface="Cambria Math"/>
                            </a:rPr>
                            <m:t>𝟕𝟖𝟏𝟐𝟓</m:t>
                          </m:r>
                        </m:den>
                      </m:f>
                    </m:oMath>
                  </m:oMathPara>
                </a14:m>
                <a:endParaRPr lang="pt-PT" sz="2000" b="1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5614"/>
                <a:ext cx="6596509" cy="3814506"/>
              </a:xfrm>
              <a:prstGeom prst="rect">
                <a:avLst/>
              </a:prstGeom>
              <a:blipFill rotWithShape="0">
                <a:blip r:embed="rId2"/>
                <a:stretch>
                  <a:fillRect l="-92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ctângulo 8"/>
          <p:cNvSpPr/>
          <p:nvPr/>
        </p:nvSpPr>
        <p:spPr>
          <a:xfrm>
            <a:off x="7164288" y="5445224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b="1" u="sng" dirty="0" smtClean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86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567779" y="1242538"/>
                <a:ext cx="6524501" cy="39494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1.3</a:t>
                </a:r>
                <a:r>
                  <a:rPr lang="pt-PT" sz="2000" dirty="0" smtClean="0">
                    <a:latin typeface="Cambria Math" charset="0"/>
                  </a:rPr>
                  <a:t> Comecemos por calcular o número de casos possíveis: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000" b="0" i="1" smtClean="0">
                          <a:latin typeface="Cambria Math" charset="0"/>
                        </a:rPr>
                        <m:t> </m:t>
                      </m:r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000" b="0" i="1" smtClean="0">
                          <a:latin typeface="Cambria Math" charset="0"/>
                          <a:ea typeface="Cambria Math"/>
                        </a:rPr>
                        <m:t> </m:t>
                      </m:r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=1250000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Número de casos favoráveis: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n</a:t>
                </a:r>
                <a:r>
                  <a:rPr lang="pt-PT" sz="2000" dirty="0" smtClean="0">
                    <a:latin typeface="Cambria Math" charset="0"/>
                  </a:rPr>
                  <a:t>úmero de códigos com nenhum algarismo </a:t>
                </a:r>
                <a:r>
                  <a:rPr lang="pt-PT" sz="2000" dirty="0">
                    <a:latin typeface="Cambria Math" charset="0"/>
                  </a:rPr>
                  <a:t>4</a:t>
                </a:r>
                <a:r>
                  <a:rPr lang="pt-PT" sz="2000" dirty="0" smtClean="0">
                    <a:latin typeface="Cambria Math" charset="0"/>
                  </a:rPr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b="0" i="1" smtClean="0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5</m:t>
                        </m:r>
                      </m:e>
                      <m:sup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  <m:r>
                      <a:rPr lang="pt-PT" b="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b="0" i="1" smtClean="0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9</m:t>
                        </m:r>
                      </m:e>
                      <m:sup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n</a:t>
                </a:r>
                <a:r>
                  <a:rPr lang="pt-PT" sz="2000" dirty="0" smtClean="0">
                    <a:latin typeface="Cambria Math" charset="0"/>
                  </a:rPr>
                  <a:t>úmero de códigos com pelo menos um algarismo </a:t>
                </a:r>
                <a:br>
                  <a:rPr lang="pt-PT" sz="2000" dirty="0" smtClean="0">
                    <a:latin typeface="Cambria Math" charset="0"/>
                  </a:rPr>
                </a:br>
                <a:r>
                  <a:rPr lang="pt-PT" sz="2000" dirty="0" smtClean="0">
                    <a:latin typeface="Cambria Math" charset="0"/>
                  </a:rPr>
                  <a:t>4: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000" b="0" i="1" smtClean="0">
                        <a:latin typeface="Cambria Math" charset="0"/>
                      </a:rPr>
                      <m:t> 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000" b="0" i="1" smtClean="0">
                        <a:latin typeface="Cambria Math" charset="0"/>
                        <a:ea typeface="Cambria Math"/>
                      </a:rPr>
                      <m:t> 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−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000" b="0" i="1" smtClean="0">
                        <a:latin typeface="Cambria Math" charset="0"/>
                      </a:rPr>
                      <m:t> 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000" b="0" i="1" smtClean="0">
                        <a:latin typeface="Cambria Math" charset="0"/>
                        <a:ea typeface="Cambria Math"/>
                      </a:rPr>
                      <m:t> 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9</m:t>
                        </m:r>
                      </m:e>
                      <m:sup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Logo,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 smtClean="0">
                          <a:latin typeface="Cambria Math"/>
                        </a:rPr>
                        <m:t>𝑷</m:t>
                      </m:r>
                      <m:r>
                        <a:rPr lang="pt-PT" sz="2000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1" i="1" smtClean="0">
                              <a:latin typeface="Cambria Math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b="1" i="1">
                                  <a:latin typeface="Cambria Math"/>
                                </a:rPr>
                                <m:t>𝟓</m:t>
                              </m:r>
                            </m:e>
                            <m:sup>
                              <m:r>
                                <a:rPr lang="pt-PT" sz="2000" b="1" i="1">
                                  <a:latin typeface="Cambria Math"/>
                                </a:rPr>
                                <m:t>𝟑</m:t>
                              </m:r>
                            </m:sup>
                          </m:sSup>
                          <m:r>
                            <a:rPr lang="pt-PT" sz="2000" b="1" i="1" smtClean="0">
                              <a:latin typeface="Cambria Math" charset="0"/>
                            </a:rPr>
                            <m:t> </m:t>
                          </m:r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000" b="1" i="1" smtClean="0">
                              <a:latin typeface="Cambria Math" charset="0"/>
                              <a:ea typeface="Cambria Math"/>
                            </a:rPr>
                            <m:t> </m:t>
                          </m:r>
                          <m:sSup>
                            <m:sSupPr>
                              <m:ctrlPr>
                                <a:rPr lang="pt-PT" sz="2000" b="1" i="1">
                                  <a:latin typeface="Cambria Math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t-PT" sz="2000" b="1" i="1">
                                  <a:latin typeface="Cambria Math"/>
                                  <a:ea typeface="Cambria Math"/>
                                </a:rPr>
                                <m:t>𝟏𝟎</m:t>
                              </m:r>
                            </m:e>
                            <m:sup>
                              <m:r>
                                <a:rPr lang="pt-PT" sz="2000" b="1" i="1">
                                  <a:latin typeface="Cambria Math"/>
                                  <a:ea typeface="Cambria Math"/>
                                </a:rPr>
                                <m:t>𝟒</m:t>
                              </m:r>
                            </m:sup>
                          </m:sSup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b="1" i="1">
                                  <a:latin typeface="Cambria Math"/>
                                </a:rPr>
                                <m:t>𝟓</m:t>
                              </m:r>
                            </m:e>
                            <m:sup>
                              <m:r>
                                <a:rPr lang="pt-PT" sz="2000" b="1" i="1">
                                  <a:latin typeface="Cambria Math"/>
                                </a:rPr>
                                <m:t>𝟑</m:t>
                              </m:r>
                            </m:sup>
                          </m:sSup>
                          <m:r>
                            <a:rPr lang="pt-PT" sz="2000" b="1" i="1" smtClean="0">
                              <a:latin typeface="Cambria Math" charset="0"/>
                            </a:rPr>
                            <m:t> </m:t>
                          </m:r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000" b="1" i="1" smtClean="0">
                              <a:latin typeface="Cambria Math" charset="0"/>
                              <a:ea typeface="Cambria Math"/>
                            </a:rPr>
                            <m:t> </m:t>
                          </m:r>
                          <m:sSup>
                            <m:sSupPr>
                              <m:ctrlPr>
                                <a:rPr lang="pt-PT" sz="2000" b="1" i="1">
                                  <a:latin typeface="Cambria Math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t-PT" sz="2000" b="1" i="1">
                                  <a:latin typeface="Cambria Math"/>
                                  <a:ea typeface="Cambria Math"/>
                                </a:rPr>
                                <m:t>𝟗</m:t>
                              </m:r>
                            </m:e>
                            <m:sup>
                              <m:r>
                                <a:rPr lang="pt-PT" sz="2000" b="1" i="1">
                                  <a:latin typeface="Cambria Math"/>
                                  <a:ea typeface="Cambria Math"/>
                                </a:rPr>
                                <m:t>𝟒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b="1" i="1">
                                  <a:latin typeface="Cambria Math"/>
                                </a:rPr>
                                <m:t>𝟓</m:t>
                              </m:r>
                            </m:e>
                            <m:sup>
                              <m:r>
                                <a:rPr lang="pt-PT" sz="2000" b="1" i="1">
                                  <a:latin typeface="Cambria Math"/>
                                </a:rPr>
                                <m:t>𝟑</m:t>
                              </m:r>
                            </m:sup>
                          </m:sSup>
                          <m:r>
                            <a:rPr lang="pt-PT" sz="2000" b="1" i="1" smtClean="0">
                              <a:latin typeface="Cambria Math" charset="0"/>
                            </a:rPr>
                            <m:t> </m:t>
                          </m:r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000" b="1" i="1" smtClean="0">
                              <a:latin typeface="Cambria Math" charset="0"/>
                              <a:ea typeface="Cambria Math"/>
                            </a:rPr>
                            <m:t> </m:t>
                          </m:r>
                          <m:sSup>
                            <m:sSupPr>
                              <m:ctrlPr>
                                <a:rPr lang="pt-PT" sz="2000" b="1" i="1">
                                  <a:latin typeface="Cambria Math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t-PT" sz="2000" b="1" i="1">
                                  <a:latin typeface="Cambria Math"/>
                                  <a:ea typeface="Cambria Math"/>
                                </a:rPr>
                                <m:t>𝟏𝟎</m:t>
                              </m:r>
                            </m:e>
                            <m:sup>
                              <m:r>
                                <a:rPr lang="pt-PT" sz="2000" b="1" i="1">
                                  <a:latin typeface="Cambria Math"/>
                                  <a:ea typeface="Cambria Math"/>
                                </a:rPr>
                                <m:t>𝟒</m:t>
                              </m:r>
                            </m:sup>
                          </m:sSup>
                        </m:den>
                      </m:f>
                      <m:r>
                        <a:rPr lang="pt-PT" sz="2000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1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1" i="1" smtClean="0">
                              <a:latin typeface="Cambria Math"/>
                            </a:rPr>
                            <m:t>𝟑𝟒𝟑𝟗</m:t>
                          </m:r>
                        </m:num>
                        <m:den>
                          <m:r>
                            <a:rPr lang="pt-PT" sz="2000" b="1" i="1" smtClean="0">
                              <a:latin typeface="Cambria Math"/>
                            </a:rPr>
                            <m:t>𝟏𝟎𝟎𝟎𝟎</m:t>
                          </m:r>
                        </m:den>
                      </m:f>
                    </m:oMath>
                  </m:oMathPara>
                </a14:m>
                <a:endParaRPr lang="pt-PT" sz="2000" b="1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524501" cy="3949479"/>
              </a:xfrm>
              <a:prstGeom prst="rect">
                <a:avLst/>
              </a:prstGeom>
              <a:blipFill rotWithShape="0">
                <a:blip r:embed="rId2"/>
                <a:stretch>
                  <a:fillRect l="-93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8157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611560" y="1547664"/>
            <a:ext cx="803666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dirty="0" smtClean="0">
                <a:latin typeface="Cambria Math" charset="0"/>
              </a:rPr>
              <a:t>Considere </a:t>
            </a:r>
            <a:r>
              <a:rPr lang="pt-PT" sz="2000" dirty="0">
                <a:latin typeface="Cambria Math" charset="0"/>
              </a:rPr>
              <a:t>todos os números compostos por três algarismos diferentes. Selecionando um deles ao acaso, qual </a:t>
            </a:r>
            <a:r>
              <a:rPr lang="pt-PT" sz="2000" dirty="0" smtClean="0">
                <a:latin typeface="Cambria Math" charset="0"/>
              </a:rPr>
              <a:t>é a </a:t>
            </a:r>
            <a:r>
              <a:rPr lang="pt-PT" sz="2000" dirty="0">
                <a:latin typeface="Cambria Math" charset="0"/>
              </a:rPr>
              <a:t>probabilidade de: </a:t>
            </a:r>
          </a:p>
          <a:p>
            <a:pPr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2.1</a:t>
            </a:r>
            <a:r>
              <a:rPr lang="pt-PT" sz="2000" dirty="0" smtClean="0">
                <a:latin typeface="Cambria Math" charset="0"/>
              </a:rPr>
              <a:t> </a:t>
            </a:r>
            <a:r>
              <a:rPr lang="pt-PT" sz="2000" dirty="0">
                <a:latin typeface="Cambria Math" charset="0"/>
              </a:rPr>
              <a:t>ter todos os algarismos </a:t>
            </a:r>
            <a:r>
              <a:rPr lang="pt-PT" sz="2000" dirty="0" smtClean="0">
                <a:latin typeface="Cambria Math" charset="0"/>
              </a:rPr>
              <a:t>pares?    </a:t>
            </a:r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dirty="0">
              <a:latin typeface="Cambria Math" charset="0"/>
            </a:endParaRPr>
          </a:p>
          <a:p>
            <a:pPr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2.2</a:t>
            </a:r>
            <a:r>
              <a:rPr lang="pt-PT" sz="2000" dirty="0" smtClean="0">
                <a:latin typeface="Cambria Math" charset="0"/>
              </a:rPr>
              <a:t> </a:t>
            </a:r>
            <a:r>
              <a:rPr lang="pt-PT" sz="2000" dirty="0">
                <a:latin typeface="Cambria Math" charset="0"/>
              </a:rPr>
              <a:t>ser divisível por 5</a:t>
            </a:r>
            <a:r>
              <a:rPr lang="pt-PT" sz="2000" dirty="0" smtClean="0">
                <a:latin typeface="Cambria Math" charset="0"/>
              </a:rPr>
              <a:t>?    </a:t>
            </a:r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2" action="ppaction://hlinksldjump"/>
              </a:rPr>
              <a:t>Resolução</a:t>
            </a:r>
            <a:r>
              <a:rPr lang="pt-PT" sz="2000" dirty="0" smtClean="0">
                <a:latin typeface="Cambria Math" charset="0"/>
                <a:hlinkClick r:id="rId2" action="ppaction://hlinksldjump"/>
              </a:rPr>
              <a:t> </a:t>
            </a:r>
            <a:endParaRPr lang="pt-PT" sz="2000" dirty="0">
              <a:latin typeface="Cambria Math" charset="0"/>
            </a:endParaRPr>
          </a:p>
          <a:p>
            <a:pPr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2.3</a:t>
            </a:r>
            <a:r>
              <a:rPr lang="pt-PT" sz="2000" dirty="0" smtClean="0">
                <a:latin typeface="Cambria Math" charset="0"/>
              </a:rPr>
              <a:t> </a:t>
            </a:r>
            <a:r>
              <a:rPr lang="pt-PT" sz="2000" dirty="0">
                <a:latin typeface="Cambria Math" charset="0"/>
              </a:rPr>
              <a:t>*ser superior a </a:t>
            </a:r>
            <a:r>
              <a:rPr lang="pt-PT" sz="2000" dirty="0" smtClean="0">
                <a:latin typeface="Cambria Math" charset="0"/>
              </a:rPr>
              <a:t>250?    </a:t>
            </a:r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r>
              <a:rPr lang="pt-PT" sz="2000" dirty="0" smtClean="0">
                <a:latin typeface="Cambria Math" charset="0"/>
                <a:hlinkClick r:id="rId3" action="ppaction://hlinksldjump"/>
              </a:rPr>
              <a:t> </a:t>
            </a:r>
            <a:endParaRPr lang="pt-PT" sz="2000" dirty="0">
              <a:latin typeface="Cambria Math" charset="0"/>
            </a:endParaRPr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 smtClean="0">
                <a:latin typeface="Cambria"/>
                <a:cs typeface="Cambria"/>
              </a:rPr>
              <a:t>Questão 2</a:t>
            </a:r>
            <a:endParaRPr lang="pt-PT" sz="3200" b="1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9995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567779" y="1242538"/>
                <a:ext cx="6812533" cy="42860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2.1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Comecemos por calcular o número de casos </a:t>
                </a:r>
                <a:r>
                  <a:rPr lang="pt-PT" sz="2000" dirty="0" smtClean="0">
                    <a:latin typeface="Cambria Math" charset="0"/>
                  </a:rPr>
                  <a:t>possíveis, relembrando que o algarismo da esquerda não pode ser o 0:</a:t>
                </a: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9</m:t>
                      </m:r>
                      <m:r>
                        <a:rPr lang="pt-PT" sz="2000" b="0" i="1" smtClean="0">
                          <a:latin typeface="Cambria Math" charset="0"/>
                        </a:rPr>
                        <m:t> 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000" b="0" i="1" smtClean="0">
                          <a:latin typeface="Cambria Math" charset="0"/>
                          <a:ea typeface="Cambria Math"/>
                        </a:rPr>
                        <m:t> 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9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648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Número de casos favoráveis: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c</a:t>
                </a:r>
                <a:r>
                  <a:rPr lang="pt-PT" sz="2000" dirty="0" smtClean="0">
                    <a:latin typeface="Cambria Math" charset="0"/>
                  </a:rPr>
                  <a:t>omo existem 5 algarismos pares, mas o 0 não pode ser o algarismo da esquerda: </a:t>
                </a:r>
                <a14:m>
                  <m:oMath xmlns:m="http://schemas.openxmlformats.org/officeDocument/2006/math">
                    <m:r>
                      <a:rPr lang="pt-PT" sz="2000" b="0" i="0" smtClean="0">
                        <a:latin typeface="Cambria Math"/>
                      </a:rPr>
                      <m:t>4</m:t>
                    </m:r>
                    <m:r>
                      <a:rPr lang="pt-PT" sz="2000" b="0" i="1" smtClean="0">
                        <a:latin typeface="Cambria Math" charset="0"/>
                      </a:rPr>
                      <m:t> 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000" b="0" i="1" smtClean="0">
                        <a:latin typeface="Cambria Math" charset="0"/>
                        <a:ea typeface="Cambria Math"/>
                      </a:rPr>
                      <m:t> </m:t>
                    </m:r>
                    <m:sPre>
                      <m:sPrePr>
                        <m:ctrlPr>
                          <a:rPr lang="pt-PT" sz="20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b="0" i="1" smtClean="0">
                            <a:latin typeface="Cambria Math"/>
                          </a:rPr>
                          <m:t>4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sPre>
                    <m:r>
                      <a:rPr lang="pt-PT" sz="2000" b="0" i="1" smtClean="0">
                        <a:latin typeface="Cambria Math"/>
                      </a:rPr>
                      <m:t>=48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Logo</a:t>
                </a:r>
                <a:r>
                  <a:rPr lang="pt-PT" sz="2000" dirty="0">
                    <a:latin typeface="Cambria Math" charset="0"/>
                  </a:rPr>
                  <a:t>,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>
                          <a:latin typeface="Cambria Math"/>
                        </a:rPr>
                        <m:t>𝑷</m:t>
                      </m:r>
                      <m:r>
                        <a:rPr lang="pt-PT" sz="20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1" i="1" smtClean="0">
                              <a:latin typeface="Cambria Math"/>
                            </a:rPr>
                            <m:t>𝟒𝟖</m:t>
                          </m:r>
                        </m:num>
                        <m:den>
                          <m:r>
                            <a:rPr lang="pt-PT" sz="2000" b="1" i="1" smtClean="0">
                              <a:latin typeface="Cambria Math"/>
                            </a:rPr>
                            <m:t>𝟔𝟒𝟖</m:t>
                          </m:r>
                        </m:den>
                      </m:f>
                      <m:r>
                        <a:rPr lang="pt-PT" sz="20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1" i="1" smtClean="0">
                              <a:latin typeface="Cambria Math"/>
                            </a:rPr>
                            <m:t>𝟐</m:t>
                          </m:r>
                        </m:num>
                        <m:den>
                          <m:r>
                            <a:rPr lang="pt-PT" sz="2000" b="1" i="1" smtClean="0">
                              <a:latin typeface="Cambria Math"/>
                            </a:rPr>
                            <m:t>𝟐𝟕</m:t>
                          </m:r>
                        </m:den>
                      </m:f>
                    </m:oMath>
                  </m:oMathPara>
                </a14:m>
                <a:endParaRPr lang="pt-PT" sz="2000" b="1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812533" cy="4286045"/>
              </a:xfrm>
              <a:prstGeom prst="rect">
                <a:avLst/>
              </a:prstGeom>
              <a:blipFill rotWithShape="0">
                <a:blip r:embed="rId2"/>
                <a:stretch>
                  <a:fillRect l="-89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ctângulo 8"/>
          <p:cNvSpPr/>
          <p:nvPr/>
        </p:nvSpPr>
        <p:spPr>
          <a:xfrm>
            <a:off x="7164288" y="5445224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b="1" u="sng" dirty="0" smtClean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25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567779" y="1242538"/>
                <a:ext cx="6740525" cy="44630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2.2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Comecemos por calcular o número de casos </a:t>
                </a:r>
                <a:r>
                  <a:rPr lang="pt-PT" sz="2000" dirty="0" smtClean="0">
                    <a:latin typeface="Cambria Math" charset="0"/>
                  </a:rPr>
                  <a:t>possíveis, relembrando que o algarismo da esquerda não pode ser o 0:</a:t>
                </a: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9</m:t>
                      </m:r>
                      <m:r>
                        <a:rPr lang="pt-PT" sz="2000" b="0" i="1" smtClean="0">
                          <a:latin typeface="Cambria Math" charset="0"/>
                        </a:rPr>
                        <m:t> 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000" b="0" i="1" smtClean="0">
                          <a:latin typeface="Cambria Math" charset="0"/>
                          <a:ea typeface="Cambria Math"/>
                        </a:rPr>
                        <m:t> 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9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648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Número de casos favoráveis: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s</a:t>
                </a:r>
                <a:r>
                  <a:rPr lang="pt-PT" sz="2000" dirty="0" smtClean="0">
                    <a:latin typeface="Cambria Math" charset="0"/>
                  </a:rPr>
                  <a:t>e o algarismo das unidades for o 0: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pt-PT" sz="20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b="0" i="1" smtClean="0">
                            <a:latin typeface="Cambria Math"/>
                          </a:rPr>
                          <m:t>9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sPre>
                    <m:r>
                      <a:rPr lang="pt-PT" sz="2000" b="0" i="1" smtClean="0">
                        <a:latin typeface="Cambria Math"/>
                      </a:rPr>
                      <m:t>=72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s</a:t>
                </a:r>
                <a:r>
                  <a:rPr lang="pt-PT" sz="2000" dirty="0" smtClean="0">
                    <a:latin typeface="Cambria Math" charset="0"/>
                  </a:rPr>
                  <a:t>e o algarismo das unidades for o 5, o algarismo das centenas não poderá ser nem o 5 nem o 0: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8</m:t>
                    </m:r>
                    <m:r>
                      <a:rPr lang="pt-PT" sz="2000" b="0" i="1" smtClean="0">
                        <a:latin typeface="Cambria Math" charset="0"/>
                      </a:rPr>
                      <m:t> 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000" b="0" i="1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8=64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Logo</a:t>
                </a:r>
                <a:r>
                  <a:rPr lang="pt-PT" sz="2000" dirty="0">
                    <a:latin typeface="Cambria Math" charset="0"/>
                  </a:rPr>
                  <a:t>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>
                          <a:latin typeface="Cambria Math"/>
                        </a:rPr>
                        <m:t>𝑷</m:t>
                      </m:r>
                      <m:r>
                        <a:rPr lang="pt-PT" sz="20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1" i="1" smtClean="0">
                              <a:latin typeface="Cambria Math"/>
                            </a:rPr>
                            <m:t>𝟕𝟐</m:t>
                          </m:r>
                          <m:r>
                            <a:rPr lang="pt-PT" sz="2000" b="1" i="1" smtClean="0">
                              <a:latin typeface="Cambria Math"/>
                            </a:rPr>
                            <m:t>+</m:t>
                          </m:r>
                          <m:r>
                            <a:rPr lang="pt-PT" sz="2000" b="1" i="1" smtClean="0">
                              <a:latin typeface="Cambria Math"/>
                            </a:rPr>
                            <m:t>𝟔𝟒</m:t>
                          </m:r>
                        </m:num>
                        <m:den>
                          <m:r>
                            <a:rPr lang="pt-PT" sz="2000" b="1" i="1" smtClean="0">
                              <a:latin typeface="Cambria Math"/>
                            </a:rPr>
                            <m:t>𝟔𝟒𝟖</m:t>
                          </m:r>
                        </m:den>
                      </m:f>
                      <m:r>
                        <a:rPr lang="pt-PT" sz="20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1" i="1" smtClean="0">
                              <a:latin typeface="Cambria Math"/>
                            </a:rPr>
                            <m:t>𝟏𝟕</m:t>
                          </m:r>
                        </m:num>
                        <m:den>
                          <m:r>
                            <a:rPr lang="pt-PT" sz="2000" b="1" i="1" smtClean="0">
                              <a:latin typeface="Cambria Math"/>
                            </a:rPr>
                            <m:t>𝟖𝟏</m:t>
                          </m:r>
                        </m:den>
                      </m:f>
                    </m:oMath>
                  </m:oMathPara>
                </a14:m>
                <a:endParaRPr lang="pt-PT" sz="2000" b="1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740525" cy="4463081"/>
              </a:xfrm>
              <a:prstGeom prst="rect">
                <a:avLst/>
              </a:prstGeom>
              <a:blipFill rotWithShape="0">
                <a:blip r:embed="rId2"/>
                <a:stretch>
                  <a:fillRect l="-90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ctângulo 8"/>
          <p:cNvSpPr/>
          <p:nvPr/>
        </p:nvSpPr>
        <p:spPr>
          <a:xfrm>
            <a:off x="7164288" y="5445224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b="1" u="sng" dirty="0" smtClean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6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567779" y="1242538"/>
                <a:ext cx="7244581" cy="49130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2.3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Comecemos por calcular o número de casos </a:t>
                </a:r>
                <a:r>
                  <a:rPr lang="pt-PT" sz="2000" dirty="0" smtClean="0">
                    <a:latin typeface="Cambria Math" charset="0"/>
                  </a:rPr>
                  <a:t>possíveis, relembrando que o algarismo da esquerda não pode ser o 0:</a:t>
                </a: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9</m:t>
                      </m:r>
                      <m:r>
                        <a:rPr lang="pt-PT" sz="2000" b="0" i="1" smtClean="0">
                          <a:latin typeface="Cambria Math" charset="0"/>
                        </a:rPr>
                        <m:t> 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×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9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648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Número de casos favoráveis: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s</a:t>
                </a:r>
                <a:r>
                  <a:rPr lang="pt-PT" sz="2000" dirty="0" smtClean="0">
                    <a:latin typeface="Cambria Math" charset="0"/>
                  </a:rPr>
                  <a:t>e o algarismo das centenas for o 2 e o das dezenas for o 5: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7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s</a:t>
                </a:r>
                <a:r>
                  <a:rPr lang="pt-PT" sz="2000" dirty="0" smtClean="0">
                    <a:latin typeface="Cambria Math" charset="0"/>
                  </a:rPr>
                  <a:t>e o algarismo das centenas for o 2 e o algarismo das dezenas for superior a 5: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4</m:t>
                    </m:r>
                    <m:r>
                      <a:rPr lang="pt-PT" sz="2000" b="0" i="1" smtClean="0">
                        <a:latin typeface="Cambria Math" charset="0"/>
                      </a:rPr>
                      <m:t> 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000" b="0" i="1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8=32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 smtClean="0">
                    <a:latin typeface="Cambria Math" charset="0"/>
                  </a:rPr>
                  <a:t>se o algarismo das centenas for superior a 2: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7</m:t>
                    </m:r>
                    <m:r>
                      <a:rPr lang="pt-PT" sz="2000" b="0" i="1" smtClean="0">
                        <a:latin typeface="Cambria Math" charset="0"/>
                      </a:rPr>
                      <m:t> 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</m:t>
                    </m:r>
                    <m:sPre>
                      <m:sPrePr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sPrePr>
                      <m:sub/>
                      <m:sup>
                        <m:r>
                          <a:rPr lang="pt-PT" b="0" i="1" smtClean="0">
                            <a:latin typeface="Cambria Math"/>
                          </a:rPr>
                          <m:t>9</m:t>
                        </m:r>
                      </m:sup>
                      <m:e>
                        <m:sSub>
                          <m:sSubPr>
                            <m:ctrlPr>
                              <a:rPr lang="pt-PT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b="0" i="1" smtClean="0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pt-PT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sPre>
                    <m:r>
                      <a:rPr lang="pt-PT" b="0" i="1" smtClean="0">
                        <a:latin typeface="Cambria Math"/>
                      </a:rPr>
                      <m:t>=504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Logo</a:t>
                </a:r>
                <a:r>
                  <a:rPr lang="pt-PT" sz="2000" dirty="0">
                    <a:latin typeface="Cambria Math" charset="0"/>
                  </a:rPr>
                  <a:t>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>
                          <a:latin typeface="Cambria Math"/>
                        </a:rPr>
                        <m:t>𝑷</m:t>
                      </m:r>
                      <m:r>
                        <a:rPr lang="pt-PT" sz="20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1" i="1" smtClean="0">
                              <a:latin typeface="Cambria Math"/>
                            </a:rPr>
                            <m:t>𝟕</m:t>
                          </m:r>
                          <m:r>
                            <a:rPr lang="pt-PT" sz="2000" b="1" i="1" smtClean="0">
                              <a:latin typeface="Cambria Math"/>
                            </a:rPr>
                            <m:t>+</m:t>
                          </m:r>
                          <m:r>
                            <a:rPr lang="pt-PT" sz="2000" b="1" i="1" smtClean="0">
                              <a:latin typeface="Cambria Math"/>
                            </a:rPr>
                            <m:t>𝟑𝟐</m:t>
                          </m:r>
                          <m:r>
                            <a:rPr lang="pt-PT" sz="2000" b="1" i="1" smtClean="0">
                              <a:latin typeface="Cambria Math"/>
                            </a:rPr>
                            <m:t>+</m:t>
                          </m:r>
                          <m:r>
                            <a:rPr lang="pt-PT" sz="2000" b="1" i="1" smtClean="0">
                              <a:latin typeface="Cambria Math"/>
                            </a:rPr>
                            <m:t>𝟓𝟎𝟒</m:t>
                          </m:r>
                        </m:num>
                        <m:den>
                          <m:r>
                            <a:rPr lang="pt-PT" sz="2000" b="1" i="1" smtClean="0">
                              <a:latin typeface="Cambria Math"/>
                            </a:rPr>
                            <m:t>𝟔𝟒𝟖</m:t>
                          </m:r>
                        </m:den>
                      </m:f>
                      <m:r>
                        <a:rPr lang="pt-PT" sz="20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1" i="1" smtClean="0">
                              <a:latin typeface="Cambria Math"/>
                            </a:rPr>
                            <m:t>𝟏𝟖𝟏</m:t>
                          </m:r>
                        </m:num>
                        <m:den>
                          <m:r>
                            <a:rPr lang="pt-PT" sz="2000" b="1" i="1" smtClean="0">
                              <a:latin typeface="Cambria Math"/>
                            </a:rPr>
                            <m:t>𝟐𝟏𝟔</m:t>
                          </m:r>
                        </m:den>
                      </m:f>
                    </m:oMath>
                  </m:oMathPara>
                </a14:m>
                <a:endParaRPr lang="pt-PT" sz="2000" b="1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7244581" cy="4913012"/>
              </a:xfrm>
              <a:prstGeom prst="rect">
                <a:avLst/>
              </a:prstGeom>
              <a:blipFill rotWithShape="0">
                <a:blip r:embed="rId2"/>
                <a:stretch>
                  <a:fillRect l="-841" r="-16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30880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611560" y="1547664"/>
            <a:ext cx="7488831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pt-PT" sz="2000" dirty="0" smtClean="0">
                <a:latin typeface="Cambria Math" charset="0"/>
              </a:rPr>
              <a:t>A </a:t>
            </a:r>
            <a:r>
              <a:rPr lang="pt-PT" sz="2000" dirty="0">
                <a:latin typeface="Cambria Math" charset="0"/>
              </a:rPr>
              <a:t>Joana e cinco amigos vão ao cinema e os bilhetes correspondem </a:t>
            </a:r>
            <a:r>
              <a:rPr lang="pt-PT" sz="2000" dirty="0" smtClean="0">
                <a:latin typeface="Cambria Math" charset="0"/>
              </a:rPr>
              <a:t/>
            </a:r>
            <a:br>
              <a:rPr lang="pt-PT" sz="2000" dirty="0" smtClean="0">
                <a:latin typeface="Cambria Math" charset="0"/>
              </a:rPr>
            </a:br>
            <a:r>
              <a:rPr lang="pt-PT" sz="2000" dirty="0" smtClean="0">
                <a:latin typeface="Cambria Math" charset="0"/>
              </a:rPr>
              <a:t>a </a:t>
            </a:r>
            <a:r>
              <a:rPr lang="pt-PT" sz="2000" dirty="0">
                <a:latin typeface="Cambria Math" charset="0"/>
              </a:rPr>
              <a:t>seis lugares consecutivos de uma dada fila. Sabendo que vão distribuir os bilhetes aleatoriamente, qual </a:t>
            </a:r>
            <a:r>
              <a:rPr lang="pt-PT" sz="2000" dirty="0" smtClean="0">
                <a:latin typeface="Cambria Math" charset="0"/>
              </a:rPr>
              <a:t>é a </a:t>
            </a:r>
            <a:r>
              <a:rPr lang="pt-PT" sz="2000" dirty="0">
                <a:latin typeface="Cambria Math" charset="0"/>
              </a:rPr>
              <a:t>probabilidade de: </a:t>
            </a:r>
          </a:p>
          <a:p>
            <a:pPr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3.1</a:t>
            </a:r>
            <a:r>
              <a:rPr lang="pt-PT" sz="2000" dirty="0" smtClean="0">
                <a:latin typeface="Cambria Math" charset="0"/>
              </a:rPr>
              <a:t> </a:t>
            </a:r>
            <a:r>
              <a:rPr lang="pt-PT" sz="2000" dirty="0">
                <a:latin typeface="Cambria Math" charset="0"/>
              </a:rPr>
              <a:t>a Joana ficar com um bilhete correspondente a um lugar numa das pontas? </a:t>
            </a:r>
            <a:r>
              <a:rPr lang="pt-PT" sz="2000" dirty="0" smtClean="0">
                <a:latin typeface="Cambria Math" charset="0"/>
              </a:rPr>
              <a:t>   </a:t>
            </a:r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dirty="0">
              <a:latin typeface="Cambria Math" charset="0"/>
            </a:endParaRPr>
          </a:p>
          <a:p>
            <a:pPr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3.2</a:t>
            </a:r>
            <a:r>
              <a:rPr lang="pt-PT" sz="2000" dirty="0" smtClean="0">
                <a:latin typeface="Cambria Math" charset="0"/>
              </a:rPr>
              <a:t> </a:t>
            </a:r>
            <a:r>
              <a:rPr lang="pt-PT" sz="2000" dirty="0">
                <a:latin typeface="Cambria Math" charset="0"/>
              </a:rPr>
              <a:t>a Amélia e a Joana terem bilhetes correspondentes a lugares seguidos? </a:t>
            </a:r>
            <a:r>
              <a:rPr lang="pt-PT" sz="2000" dirty="0" smtClean="0">
                <a:latin typeface="Cambria Math" charset="0"/>
              </a:rPr>
              <a:t>   </a:t>
            </a:r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2" action="ppaction://hlinksldjump"/>
              </a:rPr>
              <a:t>Resolução</a:t>
            </a:r>
            <a:endParaRPr lang="pt-PT" sz="2000" dirty="0">
              <a:latin typeface="Cambria Math" charset="0"/>
            </a:endParaRPr>
          </a:p>
          <a:p>
            <a:pPr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3.3</a:t>
            </a:r>
            <a:r>
              <a:rPr lang="pt-PT" sz="2000" dirty="0" smtClean="0">
                <a:latin typeface="Cambria Math" charset="0"/>
              </a:rPr>
              <a:t> </a:t>
            </a:r>
            <a:r>
              <a:rPr lang="pt-PT" sz="2000" dirty="0">
                <a:latin typeface="Cambria Math" charset="0"/>
              </a:rPr>
              <a:t>a Joana e a Luísa não ficarem ao lado uma da </a:t>
            </a:r>
            <a:r>
              <a:rPr lang="pt-PT" sz="2000" dirty="0" smtClean="0">
                <a:latin typeface="Cambria Math" charset="0"/>
              </a:rPr>
              <a:t>outra?    </a:t>
            </a:r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dirty="0">
              <a:latin typeface="Cambria Math" charset="0"/>
            </a:endParaRPr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 smtClean="0">
                <a:latin typeface="Cambria"/>
                <a:cs typeface="Cambria"/>
              </a:rPr>
              <a:t>Questão 3</a:t>
            </a:r>
            <a:endParaRPr lang="pt-PT" sz="3200" b="1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400285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7316589" cy="39022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3.1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Comecemos por calcular o número de casos </a:t>
                </a:r>
                <a:r>
                  <a:rPr lang="pt-PT" sz="2000" dirty="0" smtClean="0">
                    <a:latin typeface="Cambria Math" charset="0"/>
                  </a:rPr>
                  <a:t>possíveis:</a:t>
                </a: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000" i="1" smtClean="0">
                          <a:latin typeface="Cambria Math"/>
                        </a:rPr>
                        <m:t>6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!=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720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Número de casos favoráveis: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 smtClean="0">
                    <a:latin typeface="Cambria Math" charset="0"/>
                  </a:rPr>
                  <a:t>se a Joana se sentar numa das duas extremidades os restantes 5 amigos poderão distribuir-se pelos restantes 5 lugares: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2</m:t>
                    </m:r>
                    <m:r>
                      <a:rPr lang="pt-PT" sz="2000" b="0" i="1" smtClean="0">
                        <a:latin typeface="Cambria Math" charset="0"/>
                      </a:rPr>
                      <m:t> 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000" b="0" i="1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5!=240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Logo,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>
                          <a:latin typeface="Cambria Math"/>
                        </a:rPr>
                        <m:t>𝑷</m:t>
                      </m:r>
                      <m:r>
                        <a:rPr lang="pt-PT" sz="20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1" i="1" smtClean="0">
                              <a:latin typeface="Cambria Math"/>
                            </a:rPr>
                            <m:t>𝟐𝟒𝟎</m:t>
                          </m:r>
                        </m:num>
                        <m:den>
                          <m:r>
                            <a:rPr lang="pt-PT" sz="2000" b="1" i="1" smtClean="0">
                              <a:latin typeface="Cambria Math"/>
                            </a:rPr>
                            <m:t>𝟕𝟐𝟎</m:t>
                          </m:r>
                        </m:den>
                      </m:f>
                      <m:r>
                        <a:rPr lang="pt-PT" sz="20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1" i="1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pt-PT" sz="2000" b="1" i="1" smtClean="0">
                              <a:latin typeface="Cambria Math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7316589" cy="3902222"/>
              </a:xfrm>
              <a:prstGeom prst="rect">
                <a:avLst/>
              </a:prstGeom>
              <a:blipFill rotWithShape="0">
                <a:blip r:embed="rId3"/>
                <a:stretch>
                  <a:fillRect l="-83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ctângulo 8"/>
          <p:cNvSpPr/>
          <p:nvPr/>
        </p:nvSpPr>
        <p:spPr>
          <a:xfrm>
            <a:off x="7164288" y="5445224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b="1" u="sng" dirty="0" smtClean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05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6884541" cy="39022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3.2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Comecemos por calcular o número de casos </a:t>
                </a:r>
                <a:r>
                  <a:rPr lang="pt-PT" sz="2000" dirty="0" smtClean="0">
                    <a:latin typeface="Cambria Math" charset="0"/>
                  </a:rPr>
                  <a:t>possíveis:</a:t>
                </a: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000" i="1" smtClean="0">
                          <a:latin typeface="Cambria Math"/>
                        </a:rPr>
                        <m:t>6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!=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720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Número de casos favoráveis: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 smtClean="0">
                    <a:latin typeface="Cambria Math" charset="0"/>
                  </a:rPr>
                  <a:t>existem 5 possibilidades de a Joana e a </a:t>
                </a:r>
                <a:r>
                  <a:rPr lang="pt-PT" sz="2000" dirty="0">
                    <a:latin typeface="Cambria Math" charset="0"/>
                  </a:rPr>
                  <a:t>Amélia se sentarem lado a </a:t>
                </a:r>
                <a:r>
                  <a:rPr lang="pt-PT" sz="2000" dirty="0" smtClean="0">
                    <a:latin typeface="Cambria Math" charset="0"/>
                  </a:rPr>
                  <a:t>lado, podendo elas permutar entre si e os restantes amigos também: </a:t>
                </a:r>
                <a14:m>
                  <m:oMath xmlns:m="http://schemas.openxmlformats.org/officeDocument/2006/math">
                    <m:r>
                      <a:rPr lang="pt-PT" sz="2000" b="0" i="0" smtClean="0">
                        <a:latin typeface="Cambria Math"/>
                      </a:rPr>
                      <m:t>5</m:t>
                    </m:r>
                    <m:r>
                      <a:rPr lang="pt-PT" sz="2000" b="0" i="1" smtClean="0">
                        <a:latin typeface="Cambria Math" charset="0"/>
                      </a:rPr>
                      <m:t> 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000" b="0" i="1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a:rPr lang="pt-PT" sz="2000" b="0" i="1" smtClean="0">
                        <a:latin typeface="Cambria Math"/>
                      </a:rPr>
                      <m:t>2</m:t>
                    </m:r>
                    <m:r>
                      <a:rPr lang="pt-PT" sz="2000" b="0" i="1" smtClean="0">
                        <a:latin typeface="Cambria Math" charset="0"/>
                      </a:rPr>
                      <m:t> 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000" b="0" i="1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4!=240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Logo,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>
                          <a:latin typeface="Cambria Math"/>
                        </a:rPr>
                        <m:t>𝑷</m:t>
                      </m:r>
                      <m:r>
                        <a:rPr lang="pt-PT" sz="20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1" i="1" smtClean="0">
                              <a:latin typeface="Cambria Math"/>
                            </a:rPr>
                            <m:t>𝟐𝟒𝟎</m:t>
                          </m:r>
                        </m:num>
                        <m:den>
                          <m:r>
                            <a:rPr lang="pt-PT" sz="2000" b="1" i="1" smtClean="0">
                              <a:latin typeface="Cambria Math"/>
                            </a:rPr>
                            <m:t>𝟕𝟐𝟎</m:t>
                          </m:r>
                        </m:den>
                      </m:f>
                      <m:r>
                        <a:rPr lang="pt-PT" sz="20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1" i="1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pt-PT" sz="2000" b="1" i="1" smtClean="0">
                              <a:latin typeface="Cambria Math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884541" cy="3902222"/>
              </a:xfrm>
              <a:prstGeom prst="rect">
                <a:avLst/>
              </a:prstGeom>
              <a:blipFill rotWithShape="0">
                <a:blip r:embed="rId2"/>
                <a:stretch>
                  <a:fillRect l="-886" r="-150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ctângulo 8"/>
          <p:cNvSpPr/>
          <p:nvPr/>
        </p:nvSpPr>
        <p:spPr>
          <a:xfrm>
            <a:off x="7164288" y="5445224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b="1" u="sng" dirty="0" smtClean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84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6956549" cy="48255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3.3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Comecemos por calcular o número de casos </a:t>
                </a:r>
                <a:r>
                  <a:rPr lang="pt-PT" sz="2000" dirty="0" smtClean="0">
                    <a:latin typeface="Cambria Math" charset="0"/>
                  </a:rPr>
                  <a:t>possíveis:</a:t>
                </a: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smtClean="0">
                          <a:latin typeface="Cambria Math"/>
                        </a:rPr>
                        <m:t>6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!=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720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Número de casos favoráveis: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existem 5 possibilidades de a Joana e a Amélia se sentarem lado a </a:t>
                </a:r>
                <a:r>
                  <a:rPr lang="pt-PT" sz="2000" dirty="0" smtClean="0">
                    <a:latin typeface="Cambria Math" charset="0"/>
                  </a:rPr>
                  <a:t>lado, podendo elas permutar entre si e os restantes amigos também: </a:t>
                </a:r>
                <a14:m>
                  <m:oMath xmlns:m="http://schemas.openxmlformats.org/officeDocument/2006/math">
                    <m:r>
                      <a:rPr lang="pt-PT" sz="2000" b="0" i="0" smtClean="0">
                        <a:latin typeface="Cambria Math"/>
                      </a:rPr>
                      <m:t>5</m:t>
                    </m:r>
                    <m:r>
                      <a:rPr lang="pt-PT" sz="2000" b="0" i="1" smtClean="0">
                        <a:latin typeface="Cambria Math" charset="0"/>
                      </a:rPr>
                      <m:t> 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000" b="0" i="1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a:rPr lang="pt-PT" sz="2000" b="0" i="1" smtClean="0">
                        <a:latin typeface="Cambria Math"/>
                      </a:rPr>
                      <m:t>2</m:t>
                    </m:r>
                    <m:r>
                      <a:rPr lang="pt-PT" sz="2000" b="0" i="1" smtClean="0">
                        <a:latin typeface="Cambria Math" charset="0"/>
                      </a:rPr>
                      <m:t> 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000" b="0" i="1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4!=240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s</a:t>
                </a:r>
                <a:r>
                  <a:rPr lang="pt-PT" sz="2000" dirty="0" smtClean="0">
                    <a:latin typeface="Cambria Math" charset="0"/>
                  </a:rPr>
                  <a:t>e a Joana e a Luísa não se sentarem ao lado uma da outra: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6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!</m:t>
                    </m:r>
                    <m:r>
                      <a:rPr lang="pt-PT" sz="2000" b="0" i="0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pt-PT" sz="2000">
                        <a:latin typeface="Cambria Math"/>
                      </a:rPr>
                      <m:t>5</m:t>
                    </m:r>
                    <m:r>
                      <a:rPr lang="pt-PT" sz="2000" b="0" i="1" smtClean="0">
                        <a:latin typeface="Cambria Math" charset="0"/>
                      </a:rPr>
                      <m:t> 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000" b="0" i="1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a:rPr lang="pt-PT" sz="2000" i="1">
                        <a:latin typeface="Cambria Math"/>
                      </a:rPr>
                      <m:t>2</m:t>
                    </m:r>
                    <m:r>
                      <a:rPr lang="pt-PT" sz="2000" b="0" i="1" smtClean="0">
                        <a:latin typeface="Cambria Math" charset="0"/>
                      </a:rPr>
                      <m:t> 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000" b="0" i="1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4!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=480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Logo,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>
                          <a:latin typeface="Cambria Math"/>
                        </a:rPr>
                        <m:t>𝑷</m:t>
                      </m:r>
                      <m:r>
                        <a:rPr lang="pt-PT" sz="20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1" i="1" smtClean="0">
                              <a:latin typeface="Cambria Math"/>
                            </a:rPr>
                            <m:t>𝟒𝟖𝟎</m:t>
                          </m:r>
                        </m:num>
                        <m:den>
                          <m:r>
                            <a:rPr lang="pt-PT" sz="2000" b="1" i="1" smtClean="0">
                              <a:latin typeface="Cambria Math"/>
                            </a:rPr>
                            <m:t>𝟕𝟐𝟎</m:t>
                          </m:r>
                        </m:den>
                      </m:f>
                      <m:r>
                        <a:rPr lang="pt-PT" sz="2000" b="1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1" i="1" smtClean="0">
                              <a:latin typeface="Cambria Math"/>
                            </a:rPr>
                            <m:t>𝟐</m:t>
                          </m:r>
                        </m:num>
                        <m:den>
                          <m:r>
                            <a:rPr lang="pt-PT" sz="2000" b="1" i="1" smtClean="0">
                              <a:latin typeface="Cambria Math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956549" cy="4825552"/>
              </a:xfrm>
              <a:prstGeom prst="rect">
                <a:avLst/>
              </a:prstGeom>
              <a:blipFill rotWithShape="0">
                <a:blip r:embed="rId2"/>
                <a:stretch>
                  <a:fillRect l="-876" r="-43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11528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1561" y="1547664"/>
                <a:ext cx="7200800" cy="24786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 smtClean="0">
                    <a:latin typeface="Cambria Math" charset="0"/>
                  </a:rPr>
                  <a:t>Dado </a:t>
                </a:r>
                <a:r>
                  <a:rPr lang="pt-PT" sz="2000" dirty="0">
                    <a:latin typeface="Cambria Math" charset="0"/>
                  </a:rPr>
                  <a:t>um conjunto finito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𝐸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:r>
                  <a:rPr lang="pt-PT" sz="2000" dirty="0">
                    <a:latin typeface="Cambria Math" charset="0"/>
                  </a:rPr>
                  <a:t>uma </a:t>
                </a:r>
                <a:r>
                  <a:rPr lang="pt-PT" sz="2000" dirty="0" smtClean="0">
                    <a:latin typeface="Cambria Math" charset="0"/>
                  </a:rPr>
                  <a:t>probabilidade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𝑃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em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/>
                        <a:ea typeface="Cambria Math"/>
                      </a:rPr>
                      <m:t>𝒫</m:t>
                    </m:r>
                    <m:d>
                      <m:dPr>
                        <m:ctrlPr>
                          <a:rPr lang="pt-PT" sz="2000" i="1" smtClean="0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 dois acontecimentos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𝐴</m:t>
                    </m:r>
                    <m:r>
                      <a:rPr lang="pt-PT" sz="2000" b="0" i="1" smtClean="0">
                        <a:latin typeface="Cambria Math"/>
                      </a:rPr>
                      <m:t>, </m:t>
                    </m:r>
                    <m:r>
                      <a:rPr lang="pt-PT" sz="2000" b="0" i="1" smtClean="0">
                        <a:latin typeface="Cambria Math"/>
                      </a:rPr>
                      <m:t>𝐵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𝒫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tais que </a:t>
                </a:r>
                <a14:m>
                  <m:oMath xmlns:m="http://schemas.openxmlformats.org/officeDocument/2006/math">
                    <m:r>
                      <a:rPr lang="pt-PT" sz="2000" b="0" i="1" dirty="0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b="0" i="1" dirty="0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dirty="0" smtClean="0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pt-PT" sz="2000" b="0" i="1" dirty="0" smtClean="0">
                        <a:latin typeface="Cambria Math"/>
                      </a:rPr>
                      <m:t>=0,3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 dirty="0">
                            <a:latin typeface="Cambria Math"/>
                          </a:rPr>
                          <m:t>𝐴</m:t>
                        </m:r>
                        <m:r>
                          <a:rPr lang="pt-PT" sz="2000" i="1" dirty="0" smtClean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pt-PT" sz="2000" b="0" i="1" dirty="0" smtClean="0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pt-PT" sz="2000" i="1" dirty="0">
                        <a:latin typeface="Cambria Math"/>
                      </a:rPr>
                      <m:t>=0,</m:t>
                    </m:r>
                    <m:r>
                      <a:rPr lang="pt-PT" sz="2000" b="0" i="1" dirty="0" smtClean="0">
                        <a:latin typeface="Cambria Math"/>
                      </a:rPr>
                      <m:t>2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pt-PT" sz="2000" i="1" dirty="0" smtClean="0"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pt-PT" sz="2000" b="0" i="1" dirty="0" smtClean="0">
                                <a:latin typeface="Cambria Math"/>
                              </a:rPr>
                              <m:t>𝐵</m:t>
                            </m:r>
                          </m:e>
                        </m:acc>
                      </m:e>
                    </m:d>
                    <m:r>
                      <a:rPr lang="pt-PT" sz="2000" i="1" dirty="0">
                        <a:latin typeface="Cambria Math"/>
                      </a:rPr>
                      <m:t>=0,3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determine:</a:t>
                </a:r>
                <a:r>
                  <a:rPr lang="pt-PT" sz="2000" dirty="0">
                    <a:latin typeface="Cambria Math" charset="0"/>
                  </a:rPr>
                  <a:t>	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4.1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pt-PT" sz="2000" i="1" dirty="0" smtClean="0"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pt-PT" sz="2000" b="0" i="1" dirty="0" smtClean="0">
                                <a:latin typeface="Cambria Math"/>
                              </a:rPr>
                              <m:t>𝐴</m:t>
                            </m:r>
                          </m:e>
                        </m:acc>
                        <m:r>
                          <a:rPr lang="pt-PT" sz="2000" i="1" dirty="0" smtClean="0">
                            <a:latin typeface="Cambria Math"/>
                            <a:ea typeface="Cambria Math"/>
                          </a:rPr>
                          <m:t>∪</m:t>
                        </m:r>
                        <m:acc>
                          <m:accPr>
                            <m:chr m:val="̅"/>
                            <m:ctrlPr>
                              <a:rPr lang="pt-PT" sz="2000" i="1" dirty="0" smtClean="0">
                                <a:latin typeface="Cambria Math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pt-PT" sz="2000" b="0" i="1" dirty="0" smtClean="0">
                                <a:latin typeface="Cambria Math"/>
                                <a:ea typeface="Cambria Math"/>
                              </a:rPr>
                              <m:t>𝐵</m:t>
                            </m:r>
                          </m:e>
                        </m:acc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;    </a:t>
                </a:r>
                <a:r>
                  <a:rPr lang="pt-PT" sz="2000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  <a:hlinkClick r:id="" action="ppaction://hlinkshowjump?jump=nextslide"/>
                  </a:rPr>
                  <a:t>Resolução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4.2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 dirty="0">
                            <a:latin typeface="Cambria Math"/>
                          </a:rPr>
                          <m:t>𝐴</m:t>
                        </m:r>
                        <m:r>
                          <a:rPr lang="pt-PT" sz="2000" i="1" dirty="0" smtClean="0">
                            <a:latin typeface="Cambria Math"/>
                            <a:ea typeface="Cambria Math"/>
                          </a:rPr>
                          <m:t>∪</m:t>
                        </m:r>
                        <m:r>
                          <a:rPr lang="pt-PT" sz="2000" i="1" dirty="0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pt-PT" sz="2000" b="0" i="1" dirty="0" smtClean="0">
                        <a:latin typeface="Cambria Math"/>
                      </a:rPr>
                      <m:t>.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   </a:t>
                </a:r>
                <a:r>
                  <a:rPr lang="pt-PT" sz="2000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  <a:hlinkClick r:id="rId2" action="ppaction://hlinksldjump"/>
                  </a:rPr>
                  <a:t>Resolução</a:t>
                </a:r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1" y="1547664"/>
                <a:ext cx="7200800" cy="2478692"/>
              </a:xfrm>
              <a:prstGeom prst="rect">
                <a:avLst/>
              </a:prstGeom>
              <a:blipFill rotWithShape="0">
                <a:blip r:embed="rId3"/>
                <a:stretch>
                  <a:fillRect l="-846" r="-423" b="-1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 smtClean="0">
                <a:latin typeface="Cambria"/>
                <a:cs typeface="Cambria"/>
              </a:rPr>
              <a:t>Questão 4</a:t>
            </a:r>
            <a:endParaRPr lang="pt-PT" sz="3200" b="1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04660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4796309" cy="24017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4.1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pt-PT" sz="2000" i="1" dirty="0">
                                  <a:latin typeface="Cambria Math" charset="0"/>
                                </a:rPr>
                              </m:ctrlPr>
                            </m:accPr>
                            <m:e>
                              <m:r>
                                <a:rPr lang="pt-PT" sz="2000" i="1" dirty="0">
                                  <a:latin typeface="Cambria Math"/>
                                </a:rPr>
                                <m:t>𝐴</m:t>
                              </m:r>
                            </m:e>
                          </m:acc>
                          <m:r>
                            <a:rPr lang="pt-PT" sz="2000" i="1" dirty="0">
                              <a:latin typeface="Cambria Math"/>
                              <a:ea typeface="Cambria Math"/>
                            </a:rPr>
                            <m:t>∪</m:t>
                          </m:r>
                          <m:acc>
                            <m:accPr>
                              <m:chr m:val="̅"/>
                              <m:ctrlPr>
                                <a:rPr lang="pt-PT" sz="2000" i="1" dirty="0">
                                  <a:latin typeface="Cambria Math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pt-PT" sz="2000" i="1" dirty="0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  <m:r>
                        <a:rPr lang="pt-PT" sz="2000" b="0" i="0" dirty="0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pt-PT" sz="2000" i="1" dirty="0" smtClean="0">
                                  <a:latin typeface="Cambria Math" charset="0"/>
                                </a:rPr>
                              </m:ctrlPr>
                            </m:accPr>
                            <m:e>
                              <m:r>
                                <a:rPr lang="pt-PT" sz="2000" b="0" i="1" dirty="0" smtClean="0">
                                  <a:latin typeface="Cambria Math"/>
                                </a:rPr>
                                <m:t>𝐴</m:t>
                              </m:r>
                              <m:r>
                                <a:rPr lang="pt-PT" sz="2000" b="0" i="1" dirty="0" smtClean="0">
                                  <a:latin typeface="Cambria Math"/>
                                  <a:ea typeface="Cambria Math"/>
                                </a:rPr>
                                <m:t>∩</m:t>
                              </m:r>
                              <m:r>
                                <a:rPr lang="pt-PT" sz="2000" b="0" i="1" dirty="0" smtClean="0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  <m:r>
                        <a:rPr lang="pt-PT" sz="20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ea typeface="Cambria Math"/>
                  </a:rPr>
                  <a:t>     		   </a:t>
                </a:r>
                <a14:m>
                  <m:oMath xmlns:m="http://schemas.openxmlformats.org/officeDocument/2006/math">
                    <m:r>
                      <a:rPr lang="pt-PT" sz="2000" dirty="0" smtClean="0">
                        <a:latin typeface="Cambria Math" charset="0"/>
                        <a:ea typeface="Cambria Math"/>
                      </a:rPr>
                      <m:t>	</m:t>
                    </m:r>
                    <m:r>
                      <a:rPr lang="pt-PT" sz="2000" dirty="0">
                        <a:latin typeface="Cambria Math"/>
                        <a:ea typeface="Cambria Math"/>
                      </a:rPr>
                      <m:t>=</m:t>
                    </m:r>
                    <m:r>
                      <a:rPr lang="pt-PT" sz="2000" b="0" i="1" dirty="0" smtClean="0">
                        <a:latin typeface="Cambria Math"/>
                        <a:ea typeface="Cambria Math"/>
                      </a:rPr>
                      <m:t>1−</m:t>
                    </m:r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dirty="0" smtClean="0">
                            <a:latin typeface="Cambria Math"/>
                          </a:rPr>
                          <m:t>𝐴</m:t>
                        </m:r>
                        <m:r>
                          <a:rPr lang="pt-PT" sz="2000" b="0" i="1" dirty="0" smtClean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pt-PT" sz="2000" b="0" i="1" dirty="0" smtClean="0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d>
                    <m:r>
                      <a:rPr lang="pt-PT" sz="2000" i="1" dirty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ea typeface="Cambria Math"/>
                  </a:rPr>
                  <a:t>		    </a:t>
                </a:r>
                <a14:m>
                  <m:oMath xmlns:m="http://schemas.openxmlformats.org/officeDocument/2006/math">
                    <m:r>
                      <a:rPr lang="pt-PT" sz="2000" dirty="0">
                        <a:latin typeface="Cambria Math"/>
                        <a:ea typeface="Cambria Math"/>
                      </a:rPr>
                      <m:t>=</m:t>
                    </m:r>
                    <m:r>
                      <a:rPr lang="pt-PT" sz="2000" i="1" dirty="0">
                        <a:latin typeface="Cambria Math"/>
                        <a:ea typeface="Cambria Math"/>
                      </a:rPr>
                      <m:t>1−</m:t>
                    </m:r>
                    <m:r>
                      <a:rPr lang="pt-PT" sz="2000" b="0" i="1" dirty="0" smtClean="0">
                        <a:latin typeface="Cambria Math"/>
                        <a:ea typeface="Cambria Math"/>
                      </a:rPr>
                      <m:t>0,2</m:t>
                    </m:r>
                    <m:r>
                      <a:rPr lang="pt-PT" sz="2000" i="1" dirty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ea typeface="Cambria Math"/>
                  </a:rPr>
                  <a:t> 		    </a:t>
                </a:r>
                <a14:m>
                  <m:oMath xmlns:m="http://schemas.openxmlformats.org/officeDocument/2006/math">
                    <m:r>
                      <a:rPr lang="pt-PT" sz="2000" dirty="0">
                        <a:latin typeface="Cambria Math"/>
                        <a:ea typeface="Cambria Math"/>
                      </a:rPr>
                      <m:t>=</m:t>
                    </m:r>
                    <m:r>
                      <a:rPr lang="pt-PT" sz="2000" b="0" i="1" dirty="0" smtClean="0">
                        <a:latin typeface="Cambria Math"/>
                        <a:ea typeface="Cambria Math"/>
                      </a:rPr>
                      <m:t>0,8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4796309" cy="2401748"/>
              </a:xfrm>
              <a:prstGeom prst="rect">
                <a:avLst/>
              </a:prstGeom>
              <a:blipFill rotWithShape="0">
                <a:blip r:embed="rId2"/>
                <a:stretch>
                  <a:fillRect l="-127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ctângulo 8"/>
          <p:cNvSpPr/>
          <p:nvPr/>
        </p:nvSpPr>
        <p:spPr>
          <a:xfrm>
            <a:off x="7164288" y="5445224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previousslide"/>
              </a:rPr>
              <a:t>Voltar</a:t>
            </a:r>
            <a:endParaRPr lang="pt-PT" sz="2000" b="1" u="sng" dirty="0" smtClean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49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6020445" cy="24600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4.2</a:t>
                </a:r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  <m:r>
                            <a:rPr lang="pt-PT" sz="2000" i="1" dirty="0">
                              <a:latin typeface="Cambria Math"/>
                              <a:ea typeface="Cambria Math"/>
                            </a:rPr>
                            <m:t>∪</m:t>
                          </m:r>
                          <m:r>
                            <a:rPr lang="pt-PT" sz="2000" i="1" dirty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b="0" i="1" dirty="0" smtClean="0">
                          <a:latin typeface="Cambria Math"/>
                        </a:rPr>
                        <m:t>=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pt-PT" sz="2000" b="0" i="1" dirty="0" smtClean="0">
                          <a:latin typeface="Cambria Math"/>
                        </a:rPr>
                        <m:t>+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b="0" i="1" dirty="0" smtClean="0">
                          <a:latin typeface="Cambria Math"/>
                        </a:rPr>
                        <m:t>−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  <m:r>
                            <a:rPr lang="pt-PT" sz="2000" i="1" dirty="0" smtClean="0"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pt-PT" sz="2000" i="1" dirty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b="0" i="1" dirty="0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	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</a:rPr>
                      <m:t>=</m:t>
                    </m:r>
                    <m:r>
                      <a:rPr lang="pt-PT" sz="2000" b="0" i="1" dirty="0" smtClean="0">
                        <a:latin typeface="Cambria Math"/>
                      </a:rPr>
                      <m:t>0,3</m:t>
                    </m:r>
                    <m:r>
                      <a:rPr lang="pt-PT" sz="2000" i="1" dirty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pt-PT" sz="2000" i="1" dirty="0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dirty="0" smtClean="0">
                            <a:latin typeface="Cambria Math"/>
                          </a:rPr>
                          <m:t>1−</m:t>
                        </m:r>
                        <m:r>
                          <a:rPr lang="pt-PT" sz="2000" i="1" dirty="0">
                            <a:latin typeface="Cambria Math"/>
                          </a:rPr>
                          <m:t>𝑃</m:t>
                        </m:r>
                        <m:d>
                          <m:dPr>
                            <m:ctrlPr>
                              <a:rPr lang="pt-PT" sz="2000" i="1" dirty="0">
                                <a:latin typeface="Cambria Math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̅"/>
                                <m:ctrlPr>
                                  <a:rPr lang="pt-PT" sz="2000" i="1" dirty="0" smtClean="0">
                                    <a:latin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pt-PT" sz="2000" b="0" i="1" dirty="0" smtClean="0">
                                    <a:latin typeface="Cambria Math"/>
                                  </a:rPr>
                                  <m:t>𝐵</m:t>
                                </m:r>
                              </m:e>
                            </m:acc>
                          </m:e>
                        </m:d>
                      </m:e>
                    </m:d>
                    <m:r>
                      <a:rPr lang="pt-PT" sz="2000" i="1" dirty="0">
                        <a:latin typeface="Cambria Math"/>
                      </a:rPr>
                      <m:t>−</m:t>
                    </m:r>
                    <m:r>
                      <a:rPr lang="pt-PT" sz="2000" b="0" i="1" dirty="0" smtClean="0">
                        <a:latin typeface="Cambria Math"/>
                      </a:rPr>
                      <m:t>0,2</m:t>
                    </m:r>
                    <m:r>
                      <a:rPr lang="pt-PT" sz="2000" i="1" dirty="0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	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</a:rPr>
                      <m:t>=0,3+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 dirty="0">
                            <a:latin typeface="Cambria Math"/>
                          </a:rPr>
                          <m:t>1−</m:t>
                        </m:r>
                        <m:r>
                          <a:rPr lang="pt-PT" sz="2000" b="0" i="1" dirty="0" smtClean="0">
                            <a:latin typeface="Cambria Math"/>
                          </a:rPr>
                          <m:t>0,3</m:t>
                        </m:r>
                      </m:e>
                    </m:d>
                    <m:r>
                      <a:rPr lang="pt-PT" sz="2000" i="1" dirty="0">
                        <a:latin typeface="Cambria Math"/>
                      </a:rPr>
                      <m:t>−0,2=</m:t>
                    </m:r>
                  </m:oMath>
                </a14:m>
                <a:endParaRPr lang="pt-PT" sz="200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	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</a:rPr>
                      <m:t>=</m:t>
                    </m:r>
                    <m:r>
                      <a:rPr lang="pt-PT" sz="2000" b="0" i="1" dirty="0" smtClean="0">
                        <a:latin typeface="Cambria Math"/>
                      </a:rPr>
                      <m:t>0,8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020445" cy="2460097"/>
              </a:xfrm>
              <a:prstGeom prst="rect">
                <a:avLst/>
              </a:prstGeom>
              <a:blipFill rotWithShape="0">
                <a:blip r:embed="rId2"/>
                <a:stretch>
                  <a:fillRect l="-101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65234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1561" y="1547664"/>
                <a:ext cx="6552728" cy="29414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 smtClean="0">
                    <a:latin typeface="Cambria Math" charset="0"/>
                  </a:rPr>
                  <a:t>Dado </a:t>
                </a:r>
                <a:r>
                  <a:rPr lang="pt-PT" sz="2000" dirty="0">
                    <a:latin typeface="Cambria Math" charset="0"/>
                  </a:rPr>
                  <a:t>um conjunto finito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𝐸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:r>
                  <a:rPr lang="pt-PT" sz="2000" dirty="0">
                    <a:latin typeface="Cambria Math" charset="0"/>
                  </a:rPr>
                  <a:t>uma </a:t>
                </a:r>
                <a:r>
                  <a:rPr lang="pt-PT" sz="2000" dirty="0" smtClean="0">
                    <a:latin typeface="Cambria Math" charset="0"/>
                  </a:rPr>
                  <a:t>probabilidade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𝑃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em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/>
                        <a:ea typeface="Cambria Math"/>
                      </a:rPr>
                      <m:t>𝒫</m:t>
                    </m:r>
                    <m:d>
                      <m:dPr>
                        <m:ctrlPr>
                          <a:rPr lang="pt-PT" sz="2000" i="1" smtClean="0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 dois acontecimentos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𝐴</m:t>
                    </m:r>
                    <m:r>
                      <a:rPr lang="pt-PT" sz="2000" b="0" i="1" smtClean="0">
                        <a:latin typeface="Cambria Math"/>
                      </a:rPr>
                      <m:t>, </m:t>
                    </m:r>
                    <m:r>
                      <a:rPr lang="pt-PT" sz="2000" b="0" i="1" smtClean="0">
                        <a:latin typeface="Cambria Math"/>
                      </a:rPr>
                      <m:t>𝐵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𝒫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, prove que:</a:t>
                </a:r>
                <a:r>
                  <a:rPr lang="pt-PT" sz="2000" dirty="0">
                    <a:latin typeface="Cambria Math" charset="0"/>
                  </a:rPr>
                  <a:t>	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5.1</a:t>
                </a:r>
                <a:r>
                  <a:rPr lang="pt-PT" sz="2000" dirty="0" smtClean="0">
                    <a:solidFill>
                      <a:srgbClr val="00B0F0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 dirty="0">
                            <a:latin typeface="Cambria Math"/>
                          </a:rPr>
                          <m:t>𝐴</m:t>
                        </m:r>
                        <m:r>
                          <a:rPr lang="pt-PT" sz="2000" i="1" dirty="0" smtClean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pt-PT" sz="2000" i="1" dirty="0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pt-PT" sz="2000" b="0" i="1" dirty="0" smtClean="0">
                        <a:latin typeface="Cambria Math"/>
                      </a:rPr>
                      <m:t>+</m:t>
                    </m:r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pt-PT" sz="2000" i="1" dirty="0" smtClean="0"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pt-PT" sz="2000" b="0" i="1" dirty="0" smtClean="0">
                                <a:latin typeface="Cambria Math"/>
                              </a:rPr>
                              <m:t>𝐴</m:t>
                            </m:r>
                          </m:e>
                        </m:acc>
                        <m:r>
                          <a:rPr lang="pt-PT" sz="2000" i="1" dirty="0" smtClean="0">
                            <a:latin typeface="Cambria Math"/>
                            <a:ea typeface="Cambria Math"/>
                          </a:rPr>
                          <m:t>∪</m:t>
                        </m:r>
                        <m:acc>
                          <m:accPr>
                            <m:chr m:val="̅"/>
                            <m:ctrlPr>
                              <a:rPr lang="pt-PT" sz="2000" i="1" dirty="0" smtClean="0">
                                <a:latin typeface="Cambria Math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pt-PT" sz="2000" b="0" i="1" dirty="0" smtClean="0">
                                <a:latin typeface="Cambria Math"/>
                                <a:ea typeface="Cambria Math"/>
                              </a:rPr>
                              <m:t>𝐵</m:t>
                            </m:r>
                          </m:e>
                        </m:acc>
                      </m:e>
                    </m:d>
                    <m:r>
                      <a:rPr lang="pt-PT" sz="2000" b="0" i="1" dirty="0" smtClean="0">
                        <a:latin typeface="Cambria Math"/>
                      </a:rPr>
                      <m:t>=1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;    </a:t>
                </a:r>
                <a:r>
                  <a:rPr lang="pt-PT" sz="2000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  <a:hlinkClick r:id="" action="ppaction://hlinkshowjump?jump=nextslide"/>
                  </a:rPr>
                  <a:t>Resolução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5.2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 dirty="0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pt-PT" sz="2000" b="0" i="1" dirty="0" smtClean="0">
                        <a:latin typeface="Cambria Math"/>
                      </a:rPr>
                      <m:t>+</m:t>
                    </m:r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 dirty="0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pt-PT" sz="2000" i="1" dirty="0" smtClean="0">
                        <a:latin typeface="Cambria Math"/>
                        <a:ea typeface="Cambria Math"/>
                      </a:rPr>
                      <m:t>≥</m:t>
                    </m:r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 dirty="0">
                            <a:latin typeface="Cambria Math"/>
                          </a:rPr>
                          <m:t>𝐴</m:t>
                        </m:r>
                        <m:r>
                          <a:rPr lang="pt-PT" sz="2000" i="1" dirty="0">
                            <a:latin typeface="Cambria Math"/>
                            <a:ea typeface="Cambria Math"/>
                          </a:rPr>
                          <m:t>∪</m:t>
                        </m:r>
                        <m:r>
                          <a:rPr lang="pt-PT" sz="2000" i="1" dirty="0">
                            <a:latin typeface="Cambria Math"/>
                          </a:rPr>
                          <m:t>𝐵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;    </a:t>
                </a:r>
                <a:r>
                  <a:rPr lang="pt-PT" sz="2000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  <a:hlinkClick r:id="rId2" action="ppaction://hlinksldjump"/>
                  </a:rPr>
                  <a:t>Resolução</a:t>
                </a:r>
                <a:r>
                  <a:rPr lang="pt-PT" sz="2000" dirty="0" smtClean="0">
                    <a:latin typeface="Cambria Math" charset="0"/>
                    <a:hlinkClick r:id="rId2" action="ppaction://hlinksldjump"/>
                  </a:rPr>
                  <a:t> </a:t>
                </a:r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5.3</a:t>
                </a:r>
                <a:r>
                  <a:rPr lang="pt-PT" sz="2000" dirty="0" smtClean="0">
                    <a:solidFill>
                      <a:srgbClr val="00B0F0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b="1" i="0" dirty="0" smtClean="0">
                        <a:latin typeface="Cambria Math"/>
                      </a:rPr>
                      <m:t>∗</m:t>
                    </m:r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 dirty="0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pt-PT" sz="2000" b="0" i="1" dirty="0" smtClean="0">
                        <a:latin typeface="Cambria Math"/>
                      </a:rPr>
                      <m:t>−</m:t>
                    </m:r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pt-PT" sz="2000" i="1" dirty="0" smtClean="0"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pt-PT" sz="2000" b="0" i="1" dirty="0" smtClean="0">
                                <a:latin typeface="Cambria Math"/>
                              </a:rPr>
                              <m:t>𝐵</m:t>
                            </m:r>
                          </m:e>
                        </m:acc>
                      </m:e>
                    </m:d>
                    <m:r>
                      <a:rPr lang="pt-PT" sz="2000" b="0" i="1" dirty="0" smtClean="0">
                        <a:latin typeface="Cambria Math"/>
                      </a:rPr>
                      <m:t>=</m:t>
                    </m:r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 dirty="0">
                            <a:latin typeface="Cambria Math"/>
                          </a:rPr>
                          <m:t>𝐴</m:t>
                        </m:r>
                        <m:r>
                          <a:rPr lang="pt-PT" sz="2000" i="1" dirty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pt-PT" sz="2000" i="1" dirty="0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pt-PT" sz="2000" b="0" i="1" dirty="0" smtClean="0">
                        <a:latin typeface="Cambria Math"/>
                      </a:rPr>
                      <m:t>−</m:t>
                    </m:r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pt-PT" sz="2000" i="1" dirty="0"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pt-PT" sz="2000" i="1" dirty="0">
                                <a:latin typeface="Cambria Math"/>
                              </a:rPr>
                              <m:t>𝐴</m:t>
                            </m:r>
                          </m:e>
                        </m:acc>
                        <m:r>
                          <a:rPr lang="pt-PT" sz="2000" i="1" dirty="0" smtClean="0">
                            <a:latin typeface="Cambria Math"/>
                            <a:ea typeface="Cambria Math"/>
                          </a:rPr>
                          <m:t>∩</m:t>
                        </m:r>
                        <m:acc>
                          <m:accPr>
                            <m:chr m:val="̅"/>
                            <m:ctrlPr>
                              <a:rPr lang="pt-PT" sz="2000" i="1" dirty="0">
                                <a:latin typeface="Cambria Math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pt-PT" sz="2000" i="1" dirty="0">
                                <a:latin typeface="Cambria Math"/>
                                <a:ea typeface="Cambria Math"/>
                              </a:rPr>
                              <m:t>𝐵</m:t>
                            </m:r>
                          </m:e>
                        </m:acc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;</a:t>
                </a:r>
                <a:r>
                  <a:rPr lang="pt-PT" sz="2000" dirty="0" smtClean="0">
                    <a:latin typeface="Cambria Math" charset="0"/>
                  </a:rPr>
                  <a:t>    </a:t>
                </a:r>
                <a:r>
                  <a:rPr lang="pt-PT" sz="2000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  <a:hlinkClick r:id="rId3" action="ppaction://hlinksldjump"/>
                  </a:rPr>
                  <a:t>Resolução</a:t>
                </a:r>
                <a:r>
                  <a:rPr lang="pt-PT" sz="2000" dirty="0" smtClean="0">
                    <a:latin typeface="Cambria Math" charset="0"/>
                    <a:hlinkClick r:id="rId3" action="ppaction://hlinksldjump"/>
                  </a:rPr>
                  <a:t> </a:t>
                </a:r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5.4</a:t>
                </a:r>
                <a:r>
                  <a:rPr lang="pt-PT" sz="2000" dirty="0" smtClean="0">
                    <a:solidFill>
                      <a:srgbClr val="00B0F0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b="1" i="0" dirty="0" smtClean="0">
                        <a:latin typeface="Cambria Math"/>
                      </a:rPr>
                      <m:t>∗</m:t>
                    </m:r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 dirty="0">
                            <a:latin typeface="Cambria Math"/>
                          </a:rPr>
                          <m:t>𝐴</m:t>
                        </m:r>
                        <m:r>
                          <a:rPr lang="pt-PT" sz="2000" i="1" dirty="0" smtClean="0">
                            <a:latin typeface="Cambria Math"/>
                            <a:ea typeface="Cambria Math"/>
                          </a:rPr>
                          <m:t>∩</m:t>
                        </m:r>
                        <m:acc>
                          <m:accPr>
                            <m:chr m:val="̅"/>
                            <m:ctrlPr>
                              <a:rPr lang="pt-PT" sz="2000" i="1" dirty="0"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pt-PT" sz="2000" i="1" dirty="0">
                                <a:latin typeface="Cambria Math"/>
                              </a:rPr>
                              <m:t>𝐵</m:t>
                            </m:r>
                          </m:e>
                        </m:acc>
                      </m:e>
                    </m:d>
                    <m:r>
                      <a:rPr lang="pt-PT" sz="2000" b="0" i="1" dirty="0" smtClean="0">
                        <a:latin typeface="Cambria Math"/>
                      </a:rPr>
                      <m:t>=</m:t>
                    </m:r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dirty="0" smtClean="0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pt-PT" sz="2000" b="0" i="1" dirty="0" smtClean="0">
                        <a:latin typeface="Cambria Math"/>
                      </a:rPr>
                      <m:t>−</m:t>
                    </m:r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 dirty="0">
                            <a:latin typeface="Cambria Math"/>
                          </a:rPr>
                          <m:t>𝐴</m:t>
                        </m:r>
                        <m:r>
                          <a:rPr lang="pt-PT" sz="2000" i="1" dirty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pt-PT" sz="2000" i="1" dirty="0">
                            <a:latin typeface="Cambria Math"/>
                          </a:rPr>
                          <m:t>𝐵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.    </a:t>
                </a:r>
                <a:r>
                  <a:rPr lang="pt-PT" sz="2000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  <a:hlinkClick r:id="rId4" action="ppaction://hlinksldjump"/>
                  </a:rPr>
                  <a:t>Resolução</a:t>
                </a:r>
                <a:r>
                  <a:rPr lang="pt-PT" sz="2000" dirty="0" smtClean="0">
                    <a:latin typeface="Cambria Math" charset="0"/>
                    <a:hlinkClick r:id="rId4" action="ppaction://hlinksldjump"/>
                  </a:rPr>
                  <a:t> </a:t>
                </a:r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1" y="1547664"/>
                <a:ext cx="6552728" cy="2941446"/>
              </a:xfrm>
              <a:prstGeom prst="rect">
                <a:avLst/>
              </a:prstGeom>
              <a:blipFill rotWithShape="0">
                <a:blip r:embed="rId5"/>
                <a:stretch>
                  <a:fillRect l="-930" b="-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 smtClean="0">
                <a:latin typeface="Cambria"/>
                <a:cs typeface="Cambria"/>
              </a:rPr>
              <a:t>Questão 5</a:t>
            </a:r>
            <a:endParaRPr lang="pt-PT" sz="3200" b="1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49427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8" y="1242538"/>
                <a:ext cx="6452493" cy="28634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5.1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  <m:r>
                            <a:rPr lang="pt-PT" sz="2000" i="1" dirty="0"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pt-PT" sz="2000" i="1" dirty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i="1" dirty="0">
                          <a:latin typeface="Cambria Math"/>
                        </a:rPr>
                        <m:t>+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pt-PT" sz="2000" i="1" dirty="0">
                                  <a:latin typeface="Cambria Math" charset="0"/>
                                </a:rPr>
                              </m:ctrlPr>
                            </m:accPr>
                            <m:e>
                              <m:r>
                                <a:rPr lang="pt-PT" sz="2000" i="1" dirty="0">
                                  <a:latin typeface="Cambria Math"/>
                                </a:rPr>
                                <m:t>𝐴</m:t>
                              </m:r>
                            </m:e>
                          </m:acc>
                          <m:r>
                            <a:rPr lang="pt-PT" sz="2000" i="1" dirty="0">
                              <a:latin typeface="Cambria Math"/>
                              <a:ea typeface="Cambria Math"/>
                            </a:rPr>
                            <m:t>∪</m:t>
                          </m:r>
                          <m:acc>
                            <m:accPr>
                              <m:chr m:val="̅"/>
                              <m:ctrlPr>
                                <a:rPr lang="pt-PT" sz="2000" i="1" dirty="0">
                                  <a:latin typeface="Cambria Math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pt-PT" sz="2000" i="1" dirty="0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  <m:r>
                        <a:rPr lang="pt-PT" sz="2000" i="1" dirty="0">
                          <a:latin typeface="Cambria Math"/>
                        </a:rPr>
                        <m:t>=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  <m:r>
                            <a:rPr lang="pt-PT" sz="2000" i="1" dirty="0"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pt-PT" sz="2000" i="1" dirty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i="1" dirty="0">
                          <a:latin typeface="Cambria Math"/>
                        </a:rPr>
                        <m:t>+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pt-PT" sz="2000" i="1" dirty="0">
                                  <a:latin typeface="Cambria Math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pt-PT" sz="2000" b="0" i="1" dirty="0" smtClean="0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  <m:r>
                                <a:rPr lang="pt-PT" sz="2000" b="0" i="1" dirty="0" smtClean="0">
                                  <a:latin typeface="Cambria Math"/>
                                  <a:ea typeface="Cambria Math"/>
                                </a:rPr>
                                <m:t>∩</m:t>
                              </m:r>
                              <m:r>
                                <a:rPr lang="pt-PT" sz="2000" i="1" dirty="0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  <m:r>
                        <a:rPr lang="pt-PT" sz="2000" i="1" dirty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 		         	   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</a:rPr>
                      <m:t>=</m:t>
                    </m:r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 dirty="0">
                            <a:latin typeface="Cambria Math"/>
                          </a:rPr>
                          <m:t>𝐴</m:t>
                        </m:r>
                        <m:r>
                          <a:rPr lang="pt-PT" sz="2000" i="1" dirty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pt-PT" sz="2000" i="1" dirty="0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pt-PT" sz="2000" i="1" dirty="0">
                        <a:latin typeface="Cambria Math"/>
                      </a:rPr>
                      <m:t>+</m:t>
                    </m:r>
                    <m:r>
                      <a:rPr lang="pt-PT" sz="2000" b="0" i="1" dirty="0" smtClean="0">
                        <a:latin typeface="Cambria Math"/>
                      </a:rPr>
                      <m:t>1−</m:t>
                    </m:r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 dirty="0">
                            <a:latin typeface="Cambria Math"/>
                          </a:rPr>
                          <m:t>𝐴</m:t>
                        </m:r>
                        <m:r>
                          <a:rPr lang="pt-PT" sz="2000" i="1" dirty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pt-PT" sz="2000" i="1" dirty="0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pt-PT" sz="2000" i="1" dirty="0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dirty="0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r">
                  <a:lnSpc>
                    <a:spcPct val="150000"/>
                  </a:lnSpc>
                </a:pPr>
                <a:r>
                  <a:rPr lang="pt-PT" sz="2000" dirty="0" err="1" smtClean="0">
                    <a:latin typeface="Cambria Math" charset="0"/>
                  </a:rPr>
                  <a:t>c.q.d</a:t>
                </a:r>
                <a:r>
                  <a:rPr lang="pt-PT" sz="2000" dirty="0" smtClean="0">
                    <a:latin typeface="Cambria Math" charset="0"/>
                  </a:rPr>
                  <a:t>.</a:t>
                </a:r>
              </a:p>
              <a:p>
                <a:pPr algn="r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8" y="1242538"/>
                <a:ext cx="6452493" cy="2863413"/>
              </a:xfrm>
              <a:prstGeom prst="rect">
                <a:avLst/>
              </a:prstGeom>
              <a:blipFill rotWithShape="0">
                <a:blip r:embed="rId2"/>
                <a:stretch>
                  <a:fillRect l="-944" r="-94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ctângulo 8"/>
          <p:cNvSpPr/>
          <p:nvPr/>
        </p:nvSpPr>
        <p:spPr>
          <a:xfrm>
            <a:off x="7164288" y="5445224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b="1" u="sng" dirty="0" smtClean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71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6452493" cy="37856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5.2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pt-PT" sz="2000" i="1" dirty="0">
                          <a:latin typeface="Cambria Math"/>
                        </a:rPr>
                        <m:t>+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i="1" dirty="0">
                          <a:latin typeface="Cambria Math"/>
                        </a:rPr>
                        <m:t>=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pt-PT" sz="2000" i="1" dirty="0">
                          <a:latin typeface="Cambria Math"/>
                        </a:rPr>
                        <m:t>+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b="0" i="1" dirty="0" smtClean="0">
                          <a:latin typeface="Cambria Math"/>
                        </a:rPr>
                        <m:t>−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  <m:r>
                            <a:rPr lang="pt-PT" sz="2000" i="1" dirty="0"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pt-PT" sz="2000" i="1" dirty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i="1" dirty="0">
                          <a:latin typeface="Cambria Math"/>
                        </a:rPr>
                        <m:t>+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  <m:r>
                            <a:rPr lang="pt-PT" sz="2000" i="1" dirty="0"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pt-PT" sz="2000" i="1" dirty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i="1" dirty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            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</a:rPr>
                      <m:t>=</m:t>
                    </m:r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 dirty="0">
                            <a:latin typeface="Cambria Math"/>
                          </a:rPr>
                          <m:t>𝐴</m:t>
                        </m:r>
                        <m:r>
                          <a:rPr lang="pt-PT" sz="2000" i="1" dirty="0">
                            <a:latin typeface="Cambria Math"/>
                            <a:ea typeface="Cambria Math"/>
                          </a:rPr>
                          <m:t>∪</m:t>
                        </m:r>
                        <m:r>
                          <a:rPr lang="pt-PT" sz="2000" i="1" dirty="0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pt-PT" sz="2000" b="0" i="1" dirty="0" smtClean="0">
                        <a:latin typeface="Cambria Math"/>
                      </a:rPr>
                      <m:t>+</m:t>
                    </m:r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 dirty="0">
                            <a:latin typeface="Cambria Math"/>
                          </a:rPr>
                          <m:t>𝐴</m:t>
                        </m:r>
                        <m:r>
                          <a:rPr lang="pt-PT" sz="2000" i="1" dirty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pt-PT" sz="2000" i="1" dirty="0">
                            <a:latin typeface="Cambria Math"/>
                          </a:rPr>
                          <m:t>𝐵</m:t>
                        </m:r>
                      </m:e>
                    </m:d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Como 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 dirty="0">
                            <a:latin typeface="Cambria Math"/>
                          </a:rPr>
                          <m:t>𝐴</m:t>
                        </m:r>
                        <m:r>
                          <a:rPr lang="pt-PT" sz="2000" i="1" dirty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pt-PT" sz="2000" i="1" dirty="0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pt-PT" sz="2000" i="1" dirty="0" smtClean="0">
                        <a:latin typeface="Cambria Math"/>
                        <a:ea typeface="Cambria Math"/>
                      </a:rPr>
                      <m:t>≥</m:t>
                    </m:r>
                    <m:r>
                      <a:rPr lang="pt-PT" sz="2000" b="0" i="1" dirty="0" smtClean="0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tem-se: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  <m:r>
                            <a:rPr lang="pt-PT" sz="2000" i="1" dirty="0">
                              <a:latin typeface="Cambria Math"/>
                              <a:ea typeface="Cambria Math"/>
                            </a:rPr>
                            <m:t>∪</m:t>
                          </m:r>
                          <m:r>
                            <a:rPr lang="pt-PT" sz="2000" i="1" dirty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i="1" dirty="0">
                          <a:latin typeface="Cambria Math"/>
                        </a:rPr>
                        <m:t>+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  <m:r>
                            <a:rPr lang="pt-PT" sz="2000" i="1" dirty="0"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pt-PT" sz="2000" i="1" dirty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i="1" dirty="0">
                          <a:latin typeface="Cambria Math"/>
                          <a:ea typeface="Cambria Math"/>
                        </a:rPr>
                        <m:t>≥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  <m:r>
                            <a:rPr lang="pt-PT" sz="2000" i="1" dirty="0">
                              <a:latin typeface="Cambria Math"/>
                              <a:ea typeface="Cambria Math"/>
                            </a:rPr>
                            <m:t>∪</m:t>
                          </m:r>
                          <m:r>
                            <a:rPr lang="pt-PT" sz="2000" i="1" dirty="0">
                              <a:latin typeface="Cambria Math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Portanto,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pt-PT" sz="2000" i="1" dirty="0">
                          <a:latin typeface="Cambria Math"/>
                        </a:rPr>
                        <m:t>+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i="1" dirty="0">
                          <a:latin typeface="Cambria Math"/>
                          <a:ea typeface="Cambria Math"/>
                        </a:rPr>
                        <m:t>≥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  <m:r>
                            <a:rPr lang="pt-PT" sz="2000" i="1" dirty="0">
                              <a:latin typeface="Cambria Math"/>
                              <a:ea typeface="Cambria Math"/>
                            </a:rPr>
                            <m:t>∪</m:t>
                          </m:r>
                          <m:r>
                            <a:rPr lang="pt-PT" sz="2000" i="1" dirty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b="0" i="1" dirty="0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r">
                  <a:lnSpc>
                    <a:spcPct val="150000"/>
                  </a:lnSpc>
                </a:pPr>
                <a:r>
                  <a:rPr lang="pt-PT" sz="2000" dirty="0" err="1" smtClean="0">
                    <a:latin typeface="Cambria Math" charset="0"/>
                  </a:rPr>
                  <a:t>c.q.d</a:t>
                </a:r>
                <a:r>
                  <a:rPr lang="pt-PT" sz="2000" dirty="0" smtClean="0">
                    <a:latin typeface="Cambria Math" charset="0"/>
                  </a:rPr>
                  <a:t>.</a:t>
                </a: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452493" cy="3785652"/>
              </a:xfrm>
              <a:prstGeom prst="rect">
                <a:avLst/>
              </a:prstGeom>
              <a:blipFill rotWithShape="0">
                <a:blip r:embed="rId2"/>
                <a:stretch>
                  <a:fillRect l="-944" r="-944" b="-32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ctângulo 8"/>
          <p:cNvSpPr/>
          <p:nvPr/>
        </p:nvSpPr>
        <p:spPr>
          <a:xfrm>
            <a:off x="7164288" y="5445224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b="1" u="sng" dirty="0" smtClean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57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8" y="1242538"/>
                <a:ext cx="6884541" cy="43566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5.3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  <m:r>
                            <a:rPr lang="pt-PT" sz="2000" i="1" dirty="0"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pt-PT" sz="2000" i="1" dirty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i="1" dirty="0">
                          <a:latin typeface="Cambria Math"/>
                        </a:rPr>
                        <m:t>−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pt-PT" sz="2000" i="1" dirty="0">
                                  <a:latin typeface="Cambria Math" charset="0"/>
                                </a:rPr>
                              </m:ctrlPr>
                            </m:accPr>
                            <m:e>
                              <m:r>
                                <a:rPr lang="pt-PT" sz="2000" i="1" dirty="0">
                                  <a:latin typeface="Cambria Math"/>
                                </a:rPr>
                                <m:t>𝐴</m:t>
                              </m:r>
                            </m:e>
                          </m:acc>
                          <m:r>
                            <a:rPr lang="pt-PT" sz="2000" i="1" dirty="0">
                              <a:latin typeface="Cambria Math"/>
                              <a:ea typeface="Cambria Math"/>
                            </a:rPr>
                            <m:t>∩</m:t>
                          </m:r>
                          <m:acc>
                            <m:accPr>
                              <m:chr m:val="̅"/>
                              <m:ctrlPr>
                                <a:rPr lang="pt-PT" sz="2000" i="1" dirty="0">
                                  <a:latin typeface="Cambria Math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pt-PT" sz="2000" i="1" dirty="0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  <m:r>
                        <a:rPr lang="pt-PT" sz="2000" i="1" dirty="0">
                          <a:latin typeface="Cambria Math"/>
                        </a:rPr>
                        <m:t>=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  <m:r>
                            <a:rPr lang="pt-PT" sz="2000" i="1" dirty="0"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pt-PT" sz="2000" i="1" dirty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i="1" dirty="0">
                          <a:latin typeface="Cambria Math"/>
                        </a:rPr>
                        <m:t>−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pt-PT" sz="2000" i="1" dirty="0">
                                  <a:latin typeface="Cambria Math" charset="0"/>
                                </a:rPr>
                              </m:ctrlPr>
                            </m:accPr>
                            <m:e>
                              <m:r>
                                <a:rPr lang="pt-PT" sz="2000" i="1" dirty="0">
                                  <a:latin typeface="Cambria Math"/>
                                </a:rPr>
                                <m:t>𝐴</m:t>
                              </m:r>
                              <m:r>
                                <a:rPr lang="pt-PT" sz="2000" i="1" dirty="0" smtClean="0">
                                  <a:latin typeface="Cambria Math"/>
                                  <a:ea typeface="Cambria Math"/>
                                </a:rPr>
                                <m:t>∪</m:t>
                              </m:r>
                              <m:r>
                                <a:rPr lang="pt-PT" sz="2000" b="0" i="1" dirty="0" smtClean="0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  <m:r>
                        <a:rPr lang="pt-PT" sz="2000" i="1" dirty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i="1" dirty="0" smtClean="0">
                  <a:latin typeface="Cambria Math"/>
                </a:endParaRPr>
              </a:p>
              <a:p>
                <a:pPr marL="7938" algn="just">
                  <a:lnSpc>
                    <a:spcPct val="150000"/>
                  </a:lnSpc>
                </a:pPr>
                <a:r>
                  <a:rPr lang="pt-PT" sz="2000" dirty="0" smtClean="0"/>
                  <a:t>	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</a:rPr>
                      <m:t>=</m:t>
                    </m:r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 dirty="0">
                            <a:latin typeface="Cambria Math"/>
                          </a:rPr>
                          <m:t>𝐴</m:t>
                        </m:r>
                        <m:r>
                          <a:rPr lang="pt-PT" sz="2000" i="1" dirty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pt-PT" sz="2000" i="1" dirty="0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pt-PT" sz="2000" i="1" dirty="0">
                        <a:latin typeface="Cambria Math"/>
                      </a:rPr>
                      <m:t>−</m:t>
                    </m:r>
                    <m:d>
                      <m:dPr>
                        <m:ctrlPr>
                          <a:rPr lang="pt-PT" sz="2000" i="1" dirty="0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dirty="0" smtClean="0">
                            <a:latin typeface="Cambria Math"/>
                          </a:rPr>
                          <m:t>1−</m:t>
                        </m:r>
                        <m:r>
                          <a:rPr lang="pt-PT" sz="2000" i="1" dirty="0">
                            <a:latin typeface="Cambria Math"/>
                          </a:rPr>
                          <m:t>𝑃</m:t>
                        </m:r>
                        <m:d>
                          <m:dPr>
                            <m:ctrlPr>
                              <a:rPr lang="pt-PT" sz="2000" i="1" dirty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 dirty="0">
                                <a:latin typeface="Cambria Math"/>
                              </a:rPr>
                              <m:t>𝐴</m:t>
                            </m:r>
                            <m:r>
                              <a:rPr lang="pt-PT" sz="2000" i="1" dirty="0">
                                <a:latin typeface="Cambria Math"/>
                                <a:ea typeface="Cambria Math"/>
                              </a:rPr>
                              <m:t>∪</m:t>
                            </m:r>
                            <m:r>
                              <a:rPr lang="pt-PT" sz="2000" i="1" dirty="0">
                                <a:latin typeface="Cambria Math"/>
                              </a:rPr>
                              <m:t>𝐵</m:t>
                            </m:r>
                          </m:e>
                        </m:d>
                      </m:e>
                    </m:d>
                    <m:r>
                      <a:rPr lang="pt-PT" sz="2000" i="1" dirty="0" smtClean="0">
                        <a:latin typeface="Cambria Math"/>
                      </a:rPr>
                      <m:t>=</m:t>
                    </m:r>
                  </m:oMath>
                </a14:m>
                <a:endParaRPr lang="pt-PT" sz="2000" i="1" dirty="0" smtClean="0">
                  <a:latin typeface="Cambria Math"/>
                </a:endParaRPr>
              </a:p>
              <a:p>
                <a:pPr marL="7938" algn="just">
                  <a:lnSpc>
                    <a:spcPct val="150000"/>
                  </a:lnSpc>
                </a:pPr>
                <a:r>
                  <a:rPr lang="pt-PT" sz="2000" dirty="0" smtClean="0"/>
                  <a:t>	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</a:rPr>
                      <m:t>=</m:t>
                    </m:r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 dirty="0">
                            <a:latin typeface="Cambria Math"/>
                          </a:rPr>
                          <m:t>𝐴</m:t>
                        </m:r>
                        <m:r>
                          <a:rPr lang="pt-PT" sz="2000" i="1" dirty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pt-PT" sz="2000" i="1" dirty="0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pt-PT" sz="2000" i="1" dirty="0">
                        <a:latin typeface="Cambria Math"/>
                      </a:rPr>
                      <m:t>−</m:t>
                    </m:r>
                    <m:r>
                      <a:rPr lang="pt-PT" sz="2000" b="0" i="1" dirty="0" smtClean="0">
                        <a:latin typeface="Cambria Math"/>
                      </a:rPr>
                      <m:t>1+</m:t>
                    </m:r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 dirty="0">
                            <a:latin typeface="Cambria Math"/>
                          </a:rPr>
                          <m:t>𝐴</m:t>
                        </m:r>
                        <m:r>
                          <a:rPr lang="pt-PT" sz="2000" i="1" dirty="0">
                            <a:latin typeface="Cambria Math"/>
                            <a:ea typeface="Cambria Math"/>
                          </a:rPr>
                          <m:t>∪</m:t>
                        </m:r>
                        <m:r>
                          <a:rPr lang="pt-PT" sz="2000" i="1" dirty="0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pt-PT" sz="2000" i="1" dirty="0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dirty="0">
                          <a:latin typeface="Cambria Math"/>
                        </a:rPr>
                        <m:t>=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  <m:r>
                            <a:rPr lang="pt-PT" sz="2000" i="1" dirty="0"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pt-PT" sz="2000" i="1" dirty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i="1" dirty="0">
                          <a:latin typeface="Cambria Math"/>
                        </a:rPr>
                        <m:t>−1+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pt-PT" sz="2000" b="0" i="1" dirty="0" smtClean="0">
                          <a:latin typeface="Cambria Math"/>
                        </a:rPr>
                        <m:t>+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b="0" i="1" dirty="0" smtClean="0">
                          <a:latin typeface="Cambria Math"/>
                        </a:rPr>
                        <m:t>−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  <m:r>
                            <a:rPr lang="pt-PT" sz="2000" i="1" dirty="0"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pt-PT" sz="2000" i="1" dirty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i="1" dirty="0">
                          <a:latin typeface="Cambria Math"/>
                        </a:rPr>
                        <m:t>==−1+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pt-PT" sz="2000" i="1" dirty="0">
                          <a:latin typeface="Cambria Math"/>
                        </a:rPr>
                        <m:t>+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i="1" dirty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i="1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/>
                  <a:t>	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</a:rPr>
                      <m:t>=</m:t>
                    </m:r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 dirty="0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pt-PT" sz="2000" b="0" i="1" dirty="0" smtClean="0">
                        <a:latin typeface="Cambria Math"/>
                      </a:rPr>
                      <m:t>−</m:t>
                    </m:r>
                    <m:d>
                      <m:dPr>
                        <m:ctrlPr>
                          <a:rPr lang="pt-PT" sz="2000" b="0" i="1" dirty="0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dirty="0" smtClean="0">
                            <a:latin typeface="Cambria Math"/>
                          </a:rPr>
                          <m:t>1−</m:t>
                        </m:r>
                        <m:r>
                          <a:rPr lang="pt-PT" sz="2000" i="1" dirty="0">
                            <a:latin typeface="Cambria Math"/>
                          </a:rPr>
                          <m:t>𝑃</m:t>
                        </m:r>
                        <m:d>
                          <m:dPr>
                            <m:ctrlPr>
                              <a:rPr lang="pt-PT" sz="2000" i="1" dirty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 dirty="0">
                                <a:latin typeface="Cambria Math"/>
                              </a:rPr>
                              <m:t>𝐵</m:t>
                            </m:r>
                          </m:e>
                        </m:d>
                      </m:e>
                    </m:d>
                    <m:r>
                      <a:rPr lang="pt-PT" sz="2000" i="1" dirty="0">
                        <a:latin typeface="Cambria Math"/>
                      </a:rPr>
                      <m:t>=</m:t>
                    </m:r>
                  </m:oMath>
                </a14:m>
                <a:endParaRPr lang="pt-PT" sz="2000" i="1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/>
                  <a:t>	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</a:rPr>
                      <m:t>=</m:t>
                    </m:r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 dirty="0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pt-PT" sz="2000" i="1" dirty="0">
                        <a:latin typeface="Cambria Math"/>
                      </a:rPr>
                      <m:t>−</m:t>
                    </m:r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pt-PT" sz="2000" i="1" dirty="0" smtClean="0"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pt-PT" sz="2000" b="0" i="1" dirty="0" smtClean="0">
                                <a:latin typeface="Cambria Math"/>
                              </a:rPr>
                              <m:t>𝐵</m:t>
                            </m:r>
                          </m:e>
                        </m:acc>
                      </m:e>
                    </m:d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r">
                  <a:lnSpc>
                    <a:spcPct val="150000"/>
                  </a:lnSpc>
                </a:pPr>
                <a:r>
                  <a:rPr lang="pt-PT" sz="2000" dirty="0" err="1" smtClean="0">
                    <a:latin typeface="Cambria Math" charset="0"/>
                  </a:rPr>
                  <a:t>c.q.d</a:t>
                </a:r>
                <a:r>
                  <a:rPr lang="pt-PT" sz="2000" dirty="0" smtClean="0">
                    <a:latin typeface="Cambria Math" charset="0"/>
                  </a:rPr>
                  <a:t>.</a:t>
                </a: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8" y="1242538"/>
                <a:ext cx="6884541" cy="4356642"/>
              </a:xfrm>
              <a:prstGeom prst="rect">
                <a:avLst/>
              </a:prstGeom>
              <a:blipFill rotWithShape="0">
                <a:blip r:embed="rId2"/>
                <a:stretch>
                  <a:fillRect l="-886" r="-974" b="-14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ctângulo 8"/>
          <p:cNvSpPr/>
          <p:nvPr/>
        </p:nvSpPr>
        <p:spPr>
          <a:xfrm>
            <a:off x="7164288" y="5445224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b="1" u="sng" dirty="0" smtClean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10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6884541" cy="48278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5.4</a:t>
                </a:r>
                <a:r>
                  <a:rPr lang="pt-PT" sz="2000" dirty="0" smtClean="0">
                    <a:latin typeface="Cambria Math" charset="0"/>
                  </a:rPr>
                  <a:t> Comecemos por notar que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𝐴</m:t>
                      </m:r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𝐴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∪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∩</m:t>
                          </m:r>
                          <m:acc>
                            <m:accPr>
                              <m:chr m:val="̅"/>
                              <m:ctrlPr>
                                <a:rPr lang="pt-PT" sz="2000" b="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Como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𝐴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d>
                    <m:r>
                      <a:rPr lang="pt-PT" sz="2000" i="1" smtClean="0">
                        <a:latin typeface="Cambria Math"/>
                        <a:ea typeface="Cambria Math"/>
                      </a:rPr>
                      <m:t>∩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𝐴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∩</m:t>
                        </m:r>
                        <m:acc>
                          <m:accPr>
                            <m:chr m:val="̅"/>
                            <m:ctrlPr>
                              <a:rPr lang="pt-PT" sz="2000" i="1">
                                <a:latin typeface="Cambria Math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𝐵</m:t>
                            </m:r>
                          </m:e>
                        </m:acc>
                      </m:e>
                    </m:d>
                    <m:r>
                      <a:rPr lang="pt-PT" sz="2000" b="0" i="1" smtClean="0">
                        <a:latin typeface="Cambria Math"/>
                        <a:ea typeface="Cambria Math"/>
                      </a:rPr>
                      <m:t>=∅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tem-se que: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/>
                  <a:t> </a:t>
                </a:r>
                <a:r>
                  <a:rPr lang="pt-PT" sz="2000" dirty="0" smtClean="0"/>
                  <a:t> 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𝐴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∩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𝐵</m:t>
                            </m:r>
                          </m:e>
                        </m:d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∪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𝐴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∩</m:t>
                            </m:r>
                            <m:acc>
                              <m:accPr>
                                <m:chr m:val="̅"/>
                                <m:ctrlPr>
                                  <a:rPr lang="pt-PT" sz="2000" i="1">
                                    <a:latin typeface="Cambria Math" charset="0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pt-PT" sz="2000" i="1">
                                    <a:latin typeface="Cambria Math"/>
                                    <a:ea typeface="Cambria Math"/>
                                  </a:rPr>
                                  <m:t>𝐵</m:t>
                                </m:r>
                              </m:e>
                            </m:acc>
                          </m:e>
                        </m:d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𝐴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d>
                    <m:r>
                      <a:rPr lang="pt-PT" sz="2000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𝑃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𝐴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∩</m:t>
                        </m:r>
                        <m:acc>
                          <m:accPr>
                            <m:chr m:val="̅"/>
                            <m:ctrlPr>
                              <a:rPr lang="pt-PT" sz="2000" i="1">
                                <a:latin typeface="Cambria Math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𝐵</m:t>
                            </m:r>
                          </m:e>
                        </m:acc>
                      </m:e>
                    </m:d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𝑃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𝐴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∩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𝐵</m:t>
                            </m:r>
                          </m:e>
                        </m:d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∩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𝐴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∩</m:t>
                            </m:r>
                            <m:acc>
                              <m:accPr>
                                <m:chr m:val="̅"/>
                                <m:ctrlPr>
                                  <a:rPr lang="pt-PT" sz="2000" i="1">
                                    <a:latin typeface="Cambria Math" charset="0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pt-PT" sz="2000" i="1">
                                    <a:latin typeface="Cambria Math"/>
                                    <a:ea typeface="Cambria Math"/>
                                  </a:rPr>
                                  <m:t>𝐵</m:t>
                                </m:r>
                              </m:e>
                            </m:acc>
                          </m:e>
                        </m:d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𝐴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d>
                    <m:r>
                      <a:rPr lang="pt-PT" sz="2000" i="1">
                        <a:latin typeface="Cambria Math"/>
                        <a:ea typeface="Cambria Math"/>
                      </a:rPr>
                      <m:t>+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𝐴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∩</m:t>
                        </m:r>
                        <m:acc>
                          <m:accPr>
                            <m:chr m:val="̅"/>
                            <m:ctrlPr>
                              <a:rPr lang="pt-PT" sz="2000" i="1">
                                <a:latin typeface="Cambria Math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𝐵</m:t>
                            </m:r>
                          </m:e>
                        </m:acc>
                      </m:e>
                    </m:d>
                  </m:oMath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Logo,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𝐴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𝐴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∩</m:t>
                          </m:r>
                          <m:acc>
                            <m:accPr>
                              <m:chr m:val="̅"/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⟺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⟺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𝐴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∩</m:t>
                          </m:r>
                          <m:acc>
                            <m:accPr>
                              <m:chr m:val="̅"/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  <m:r>
                        <a:rPr lang="pt-PT" sz="2000" b="0" i="0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−</m:t>
                      </m:r>
                      <m:r>
                        <a:rPr lang="pt-PT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𝐴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r">
                  <a:lnSpc>
                    <a:spcPct val="150000"/>
                  </a:lnSpc>
                </a:pPr>
                <a:r>
                  <a:rPr lang="pt-PT" sz="2000" dirty="0" err="1" smtClean="0">
                    <a:latin typeface="Cambria Math" charset="0"/>
                  </a:rPr>
                  <a:t>c.q.d</a:t>
                </a:r>
                <a:r>
                  <a:rPr lang="pt-PT" sz="2000" dirty="0" smtClean="0">
                    <a:latin typeface="Cambria Math" charset="0"/>
                  </a:rPr>
                  <a:t>.</a:t>
                </a: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884541" cy="4827860"/>
              </a:xfrm>
              <a:prstGeom prst="rect">
                <a:avLst/>
              </a:prstGeom>
              <a:blipFill rotWithShape="0">
                <a:blip r:embed="rId2"/>
                <a:stretch>
                  <a:fillRect l="-886" r="-974" b="-12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380432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1560" y="1547664"/>
                <a:ext cx="7388597" cy="26794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 smtClean="0">
                    <a:latin typeface="Cambria Math" charset="0"/>
                  </a:rPr>
                  <a:t>Dado </a:t>
                </a:r>
                <a:r>
                  <a:rPr lang="pt-PT" sz="2000" dirty="0">
                    <a:latin typeface="Cambria Math" charset="0"/>
                  </a:rPr>
                  <a:t>um conjunto finito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𝐸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:r>
                  <a:rPr lang="pt-PT" sz="2000" dirty="0">
                    <a:latin typeface="Cambria Math" charset="0"/>
                  </a:rPr>
                  <a:t>uma </a:t>
                </a:r>
                <a:r>
                  <a:rPr lang="pt-PT" sz="2000" dirty="0" smtClean="0">
                    <a:latin typeface="Cambria Math" charset="0"/>
                  </a:rPr>
                  <a:t>probabilidade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𝑃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em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/>
                        <a:ea typeface="Cambria Math"/>
                      </a:rPr>
                      <m:t>𝒫</m:t>
                    </m:r>
                    <m:d>
                      <m:dPr>
                        <m:ctrlPr>
                          <a:rPr lang="pt-PT" sz="2000" i="1" smtClean="0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 dois </a:t>
                </a:r>
                <a:r>
                  <a:rPr lang="pt-PT" sz="2000" dirty="0" smtClean="0">
                    <a:latin typeface="Cambria Math" charset="0"/>
                  </a:rPr>
                  <a:t>acontecimentos possíveis e </a:t>
                </a:r>
                <a:r>
                  <a:rPr lang="pt-PT" sz="2000" dirty="0" err="1" smtClean="0">
                    <a:latin typeface="Cambria Math" charset="0"/>
                  </a:rPr>
                  <a:t>equiprováveis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𝐴</m:t>
                    </m:r>
                    <m:r>
                      <a:rPr lang="pt-PT" sz="2000" b="0" i="1" smtClean="0">
                        <a:latin typeface="Cambria Math"/>
                      </a:rPr>
                      <m:t>, </m:t>
                    </m:r>
                    <m:r>
                      <a:rPr lang="pt-PT" sz="2000" b="0" i="1" smtClean="0">
                        <a:latin typeface="Cambria Math"/>
                      </a:rPr>
                      <m:t>𝐵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𝒫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 tais que 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 dirty="0">
                            <a:latin typeface="Cambria Math"/>
                          </a:rPr>
                          <m:t>𝐴</m:t>
                        </m:r>
                        <m:r>
                          <a:rPr lang="pt-PT" sz="2000" i="1" dirty="0">
                            <a:latin typeface="Cambria Math"/>
                            <a:ea typeface="Cambria Math"/>
                          </a:rPr>
                          <m:t>∪</m:t>
                        </m:r>
                        <m:r>
                          <a:rPr lang="pt-PT" sz="2000" i="1" dirty="0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pt-PT" sz="2000" b="0" i="1" dirty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b="0" i="1" dirty="0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dirty="0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pt-PT" sz="2000" b="0" i="1" dirty="0" smtClean="0">
                            <a:latin typeface="Cambria Math"/>
                          </a:rPr>
                          <m:t>6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 dirty="0">
                            <a:latin typeface="Cambria Math"/>
                          </a:rPr>
                          <m:t>𝐵</m:t>
                        </m:r>
                        <m:r>
                          <a:rPr lang="pt-PT" sz="2000" i="1" dirty="0" smtClean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pt-PT" sz="2000" b="0" i="1" dirty="0" smtClean="0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</m:d>
                    <m:r>
                      <a:rPr lang="pt-PT" sz="2000" i="1" dirty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b="0" i="1" dirty="0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pt-PT" sz="2000" b="0" i="0" dirty="0" smtClean="0">
                        <a:latin typeface="Cambria Math" charset="0"/>
                      </a:rPr>
                      <m:t>, 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determine:</a:t>
                </a:r>
                <a:r>
                  <a:rPr lang="pt-PT" sz="2000" dirty="0">
                    <a:latin typeface="Cambria Math" charset="0"/>
                  </a:rPr>
                  <a:t>	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6.1</a:t>
                </a:r>
                <a:r>
                  <a:rPr lang="pt-PT" sz="2000" dirty="0" smtClean="0">
                    <a:solidFill>
                      <a:srgbClr val="00B0F0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 dirty="0">
                            <a:latin typeface="Cambria Math"/>
                          </a:rPr>
                          <m:t>𝐴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;    </a:t>
                </a:r>
                <a:r>
                  <a:rPr lang="pt-PT" sz="2000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  <a:hlinkClick r:id="" action="ppaction://hlinkshowjump?jump=nextslide"/>
                  </a:rPr>
                  <a:t>Resolução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6.2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pt-PT" sz="2000" i="1" dirty="0" smtClean="0"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pt-PT" sz="2000" b="0" i="1" dirty="0" smtClean="0">
                                <a:latin typeface="Cambria Math"/>
                              </a:rPr>
                              <m:t>𝐴</m:t>
                            </m:r>
                          </m:e>
                        </m:acc>
                        <m:r>
                          <a:rPr lang="pt-PT" sz="2000" i="1" dirty="0">
                            <a:latin typeface="Cambria Math"/>
                            <a:ea typeface="Cambria Math"/>
                          </a:rPr>
                          <m:t>∪</m:t>
                        </m:r>
                        <m:acc>
                          <m:accPr>
                            <m:chr m:val="̅"/>
                            <m:ctrlPr>
                              <a:rPr lang="pt-PT" sz="2000" i="1" dirty="0" smtClean="0">
                                <a:latin typeface="Cambria Math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pt-PT" sz="2000" b="0" i="1" dirty="0" smtClean="0">
                                <a:latin typeface="Cambria Math"/>
                                <a:ea typeface="Cambria Math"/>
                              </a:rPr>
                              <m:t>𝐵</m:t>
                            </m:r>
                          </m:e>
                        </m:acc>
                      </m:e>
                    </m:d>
                    <m:r>
                      <a:rPr lang="pt-PT" sz="2000" b="0" i="0" dirty="0" smtClean="0">
                        <a:latin typeface="Cambria Math"/>
                      </a:rPr>
                      <m:t>.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   </a:t>
                </a:r>
                <a:r>
                  <a:rPr lang="pt-PT" sz="2000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  <a:hlinkClick r:id="rId2" action="ppaction://hlinksldjump"/>
                  </a:rPr>
                  <a:t>Resolução</a:t>
                </a:r>
                <a:r>
                  <a:rPr lang="pt-PT" sz="2000" dirty="0" smtClean="0">
                    <a:latin typeface="Cambria Math" charset="0"/>
                    <a:hlinkClick r:id="rId2" action="ppaction://hlinksldjump"/>
                  </a:rPr>
                  <a:t> </a:t>
                </a:r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47664"/>
                <a:ext cx="7388597" cy="2679451"/>
              </a:xfrm>
              <a:prstGeom prst="rect">
                <a:avLst/>
              </a:prstGeom>
              <a:blipFill rotWithShape="0">
                <a:blip r:embed="rId3"/>
                <a:stretch>
                  <a:fillRect l="-825" b="-1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 smtClean="0">
                <a:latin typeface="Cambria"/>
                <a:cs typeface="Cambria"/>
              </a:rPr>
              <a:t>Questão </a:t>
            </a:r>
            <a:r>
              <a:rPr lang="pt-PT" sz="3200" b="1" dirty="0">
                <a:latin typeface="Cambria"/>
                <a:cs typeface="Cambria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51225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7820645" cy="46308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6.1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Comecemos por notar que se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𝐴</m:t>
                    </m:r>
                    <m:r>
                      <a:rPr lang="pt-PT" sz="2000" i="1">
                        <a:latin typeface="Cambria Math"/>
                      </a:rPr>
                      <m:t>, </m:t>
                    </m:r>
                    <m:r>
                      <a:rPr lang="pt-PT" sz="2000" i="1">
                        <a:latin typeface="Cambria Math"/>
                      </a:rPr>
                      <m:t>𝐵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𝒫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 são </a:t>
                </a:r>
                <a:r>
                  <a:rPr lang="pt-PT" sz="2000" dirty="0">
                    <a:latin typeface="Cambria Math" charset="0"/>
                  </a:rPr>
                  <a:t>dois acontecimentos possíveis e </a:t>
                </a:r>
                <a:r>
                  <a:rPr lang="pt-PT" sz="2000" dirty="0" err="1" smtClean="0">
                    <a:latin typeface="Cambria Math" charset="0"/>
                  </a:rPr>
                  <a:t>equiprováveis</a:t>
                </a:r>
                <a:r>
                  <a:rPr lang="pt-PT" sz="2000" dirty="0" smtClean="0">
                    <a:latin typeface="Cambria Math" charset="0"/>
                  </a:rPr>
                  <a:t>, então 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 dirty="0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pt-PT" sz="2000" i="1" dirty="0">
                        <a:latin typeface="Cambria Math"/>
                      </a:rPr>
                      <m:t>=</m:t>
                    </m:r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 dirty="0">
                            <a:latin typeface="Cambria Math"/>
                          </a:rPr>
                          <m:t>𝐵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  <m:r>
                            <a:rPr lang="pt-PT" sz="2000" i="1" dirty="0">
                              <a:latin typeface="Cambria Math"/>
                              <a:ea typeface="Cambria Math"/>
                            </a:rPr>
                            <m:t>∪</m:t>
                          </m:r>
                          <m:r>
                            <a:rPr lang="pt-PT" sz="2000" i="1" dirty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b="0" i="1" dirty="0" smtClean="0">
                          <a:latin typeface="Cambria Math"/>
                        </a:rPr>
                        <m:t>=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pt-PT" sz="2000" i="1" dirty="0">
                          <a:latin typeface="Cambria Math"/>
                        </a:rPr>
                        <m:t>+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i="1" dirty="0">
                          <a:latin typeface="Cambria Math"/>
                        </a:rPr>
                        <m:t>−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  <m:r>
                            <a:rPr lang="pt-PT" sz="2000" i="1" dirty="0"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pt-PT" sz="2000" i="1" dirty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i="1">
                          <a:latin typeface="Cambria Math"/>
                          <a:ea typeface="Cambria Math"/>
                        </a:rPr>
                        <m:t>⟺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⟺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  <m:r>
                            <a:rPr lang="pt-PT" sz="2000" i="1" dirty="0">
                              <a:latin typeface="Cambria Math"/>
                              <a:ea typeface="Cambria Math"/>
                            </a:rPr>
                            <m:t>∪</m:t>
                          </m:r>
                          <m:r>
                            <a:rPr lang="pt-PT" sz="2000" i="1" dirty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i="1" dirty="0">
                          <a:latin typeface="Cambria Math"/>
                        </a:rPr>
                        <m:t>=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pt-PT" sz="2000" i="1" dirty="0">
                          <a:latin typeface="Cambria Math"/>
                        </a:rPr>
                        <m:t>+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i="1" dirty="0">
                          <a:latin typeface="Cambria Math"/>
                        </a:rPr>
                        <m:t>−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dirty="0" smtClean="0">
                              <a:latin typeface="Cambria Math"/>
                            </a:rPr>
                            <m:t>𝐵</m:t>
                          </m:r>
                          <m:r>
                            <a:rPr lang="pt-PT" sz="2000" i="1" dirty="0"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pt-PT" sz="2000" b="0" i="1" dirty="0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</m:e>
                      </m:d>
                      <m:r>
                        <a:rPr lang="pt-PT" sz="2000" i="1">
                          <a:latin typeface="Cambria Math"/>
                          <a:ea typeface="Cambria Math"/>
                        </a:rPr>
                        <m:t>⟺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⟺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pt-PT" sz="2000" i="1" dirty="0">
                          <a:latin typeface="Cambria Math"/>
                        </a:rPr>
                        <m:t>+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dirty="0" smtClean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pt-PT" sz="2000" b="0" i="1" dirty="0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000" b="0" i="1" dirty="0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b="0" i="1" dirty="0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⟺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⟺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pt-PT" sz="2000" b="0" i="1" dirty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0" i="1" dirty="0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dirty="0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000" b="0" i="1" dirty="0" smtClean="0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pt-PT" sz="2000" b="0" i="1" dirty="0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 dirty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i="1" dirty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⟺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⟺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pt-PT" sz="2000" i="1" dirty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dirty="0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pt-PT" sz="2000" b="0" i="1" dirty="0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7820645" cy="4630819"/>
              </a:xfrm>
              <a:prstGeom prst="rect">
                <a:avLst/>
              </a:prstGeom>
              <a:blipFill rotWithShape="0">
                <a:blip r:embed="rId2"/>
                <a:stretch>
                  <a:fillRect l="-779" r="-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ctângulo 8"/>
          <p:cNvSpPr/>
          <p:nvPr/>
        </p:nvSpPr>
        <p:spPr>
          <a:xfrm>
            <a:off x="7164288" y="5445224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previousslide"/>
              </a:rPr>
              <a:t>Voltar</a:t>
            </a:r>
            <a:endParaRPr lang="pt-PT" sz="2000" b="1" u="sng" dirty="0" smtClean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90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4508277" cy="33075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6.2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endParaRPr lang="pt-PT" sz="2000" i="1" dirty="0" smtClean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pt-PT" sz="2000" i="1" dirty="0">
                                  <a:latin typeface="Cambria Math" charset="0"/>
                                </a:rPr>
                              </m:ctrlPr>
                            </m:accPr>
                            <m:e>
                              <m:r>
                                <a:rPr lang="pt-PT" sz="2000" i="1" dirty="0">
                                  <a:latin typeface="Cambria Math"/>
                                </a:rPr>
                                <m:t>𝐴</m:t>
                              </m:r>
                            </m:e>
                          </m:acc>
                          <m:r>
                            <a:rPr lang="pt-PT" sz="2000" i="1" dirty="0">
                              <a:latin typeface="Cambria Math"/>
                              <a:ea typeface="Cambria Math"/>
                            </a:rPr>
                            <m:t>∪</m:t>
                          </m:r>
                          <m:acc>
                            <m:accPr>
                              <m:chr m:val="̅"/>
                              <m:ctrlPr>
                                <a:rPr lang="pt-PT" sz="2000" i="1" dirty="0">
                                  <a:latin typeface="Cambria Math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pt-PT" sz="2000" i="1" dirty="0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  <m:r>
                        <a:rPr lang="pt-PT" sz="2000" b="0" i="1" dirty="0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pt-PT" sz="2000" i="1" dirty="0">
                                  <a:latin typeface="Cambria Math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pt-PT" sz="2000" i="1" dirty="0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  <m:r>
                                <a:rPr lang="pt-PT" sz="2000" i="1" dirty="0">
                                  <a:latin typeface="Cambria Math"/>
                                  <a:ea typeface="Cambria Math"/>
                                </a:rPr>
                                <m:t>∩</m:t>
                              </m:r>
                              <m:r>
                                <a:rPr lang="pt-PT" sz="2000" i="1" dirty="0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  <m:r>
                        <a:rPr lang="pt-PT" sz="20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ea typeface="Cambria Math"/>
                  </a:rPr>
                  <a:t>		  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  <a:ea typeface="Cambria Math"/>
                      </a:rPr>
                      <m:t>=</m:t>
                    </m:r>
                    <m:r>
                      <a:rPr lang="pt-PT" sz="2000" b="0" i="1" dirty="0" smtClean="0">
                        <a:latin typeface="Cambria Math"/>
                        <a:ea typeface="Cambria Math"/>
                      </a:rPr>
                      <m:t>1−</m:t>
                    </m:r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𝐴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d>
                    <m:r>
                      <a:rPr lang="pt-PT" sz="2000" i="1" dirty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ea typeface="Cambria Math"/>
                  </a:rPr>
                  <a:t>		  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  <a:ea typeface="Cambria Math"/>
                      </a:rPr>
                      <m:t>=1−</m:t>
                    </m:r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dirty="0" smtClean="0">
                            <a:latin typeface="Cambria Math"/>
                          </a:rPr>
                          <m:t>𝐵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</m:d>
                    <m:r>
                      <a:rPr lang="pt-PT" sz="2000" i="1" dirty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ea typeface="Cambria Math"/>
                  </a:rPr>
                  <a:t>		  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  <a:ea typeface="Cambria Math"/>
                      </a:rPr>
                      <m:t>=1−</m:t>
                    </m:r>
                    <m:f>
                      <m:fPr>
                        <m:ctrlPr>
                          <a:rPr lang="pt-PT" sz="2000" i="1" dirty="0" smtClean="0">
                            <a:latin typeface="Cambria Math" charset="0"/>
                            <a:ea typeface="Cambria Math"/>
                          </a:rPr>
                        </m:ctrlPr>
                      </m:fPr>
                      <m:num>
                        <m:r>
                          <a:rPr lang="pt-PT" sz="2000" b="0" i="1" dirty="0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pt-PT" sz="2000" b="0" i="1" dirty="0" smtClean="0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  <m:r>
                      <a:rPr lang="pt-PT" sz="2000" i="1" dirty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dirty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 dirty="0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b="0" i="1" dirty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000" i="1" dirty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4508277" cy="3307509"/>
              </a:xfrm>
              <a:prstGeom prst="rect">
                <a:avLst/>
              </a:prstGeom>
              <a:blipFill rotWithShape="0">
                <a:blip r:embed="rId2"/>
                <a:stretch>
                  <a:fillRect l="-135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346448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1549</TotalTime>
  <Words>1431</Words>
  <Application>Microsoft Macintosh PowerPoint</Application>
  <PresentationFormat>Apresentação no Ecrã (4:3)</PresentationFormat>
  <Paragraphs>180</Paragraphs>
  <Slides>25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25</vt:i4>
      </vt:variant>
    </vt:vector>
  </HeadingPairs>
  <TitlesOfParts>
    <vt:vector size="30" baseType="lpstr">
      <vt:lpstr>Calibri</vt:lpstr>
      <vt:lpstr>Cambria</vt:lpstr>
      <vt:lpstr>Cambria Math</vt:lpstr>
      <vt:lpstr>Arial</vt:lpstr>
      <vt:lpstr>1_Office Theme</vt:lpstr>
      <vt:lpstr>Probabilidades</vt:lpstr>
      <vt:lpstr>Apresentação do PowerPoint</vt:lpstr>
      <vt:lpstr>Questão 1</vt:lpstr>
      <vt:lpstr>Apresentação do PowerPoint</vt:lpstr>
      <vt:lpstr>Apresentação do PowerPoint</vt:lpstr>
      <vt:lpstr>Apresentação do PowerPoint</vt:lpstr>
      <vt:lpstr>Questão 2</vt:lpstr>
      <vt:lpstr>Apresentação do PowerPoint</vt:lpstr>
      <vt:lpstr>Apresentação do PowerPoint</vt:lpstr>
      <vt:lpstr>Apresentação do PowerPoint</vt:lpstr>
      <vt:lpstr>Questão 3</vt:lpstr>
      <vt:lpstr>Apresentação do PowerPoint</vt:lpstr>
      <vt:lpstr>Apresentação do PowerPoint</vt:lpstr>
      <vt:lpstr>Apresentação do PowerPoint</vt:lpstr>
      <vt:lpstr>Questão 4</vt:lpstr>
      <vt:lpstr>Apresentação do PowerPoint</vt:lpstr>
      <vt:lpstr>Apresentação do PowerPoint</vt:lpstr>
      <vt:lpstr>Questão 5</vt:lpstr>
      <vt:lpstr>Apresentação do PowerPoint</vt:lpstr>
      <vt:lpstr>Apresentação do PowerPoint</vt:lpstr>
      <vt:lpstr>Apresentação do PowerPoint</vt:lpstr>
      <vt:lpstr>Apresentação do PowerPoint</vt:lpstr>
      <vt:lpstr>Questão 6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Nuno Manoel</cp:lastModifiedBy>
  <cp:revision>156</cp:revision>
  <dcterms:created xsi:type="dcterms:W3CDTF">2014-11-16T14:55:38Z</dcterms:created>
  <dcterms:modified xsi:type="dcterms:W3CDTF">2017-06-27T09:52:26Z</dcterms:modified>
</cp:coreProperties>
</file>