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"/>
  </p:notesMasterIdLst>
  <p:sldIdLst>
    <p:sldId id="256" r:id="rId2"/>
    <p:sldId id="257" r:id="rId3"/>
    <p:sldId id="303" r:id="rId4"/>
    <p:sldId id="302" r:id="rId5"/>
    <p:sldId id="301" r:id="rId6"/>
    <p:sldId id="304" r:id="rId7"/>
    <p:sldId id="300" r:id="rId8"/>
    <p:sldId id="299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52"/>
    <p:restoredTop sz="94674"/>
  </p:normalViewPr>
  <p:slideViewPr>
    <p:cSldViewPr>
      <p:cViewPr varScale="1">
        <p:scale>
          <a:sx n="119" d="100"/>
          <a:sy n="119" d="100"/>
        </p:scale>
        <p:origin x="37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mbria Math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mbria Math" charset="0"/>
              </a:defRPr>
            </a:lvl1pPr>
          </a:lstStyle>
          <a:p>
            <a:fld id="{247E3421-C41B-BD4F-8EDD-2C8EE2316B53}" type="datetimeFigureOut">
              <a:rPr lang="en-US" smtClean="0"/>
              <a:pPr/>
              <a:t>6/27/17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mbria Math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mbria Math" charset="0"/>
              </a:defRPr>
            </a:lvl1pPr>
          </a:lstStyle>
          <a:p>
            <a:fld id="{E5DF5978-BE56-A24A-A2AF-CD4544A710F4}" type="slidenum">
              <a:rPr lang="en-US" smtClean="0"/>
              <a:pPr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544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DF5978-BE56-A24A-A2AF-CD4544A710F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35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9935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sz="4400" b="1" dirty="0" smtClean="0">
                <a:solidFill>
                  <a:schemeClr val="bg1"/>
                </a:solidFill>
              </a:rPr>
              <a:t>Probabilidades</a:t>
            </a:r>
            <a:endParaRPr lang="pt-PT" sz="44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Espaços de probabilidade</a:t>
            </a:r>
          </a:p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O essencial</a:t>
            </a:r>
            <a:endParaRPr lang="pt-PT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268760"/>
                <a:ext cx="7416824" cy="41882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 uma experiência aleatória cujos casos possíveis sejam </a:t>
                </a:r>
                <a:r>
                  <a:rPr lang="pt-PT" sz="2000" dirty="0" err="1">
                    <a:latin typeface="Cambria Math" charset="0"/>
                  </a:rPr>
                  <a:t>equiprováveis</a:t>
                </a:r>
                <a:r>
                  <a:rPr lang="pt-PT" sz="2000" dirty="0">
                    <a:latin typeface="Cambria Math" charset="0"/>
                  </a:rPr>
                  <a:t>, </a:t>
                </a:r>
                <a:r>
                  <a:rPr lang="pt-PT" sz="2000" dirty="0" smtClean="0">
                    <a:latin typeface="Cambria Math" charset="0"/>
                  </a:rPr>
                  <a:t>define-se como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probabilidade de um acontecimento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rgbClr val="00B0F0"/>
                        </a:solidFill>
                        <a:latin typeface="Cambria Math" charset="0"/>
                      </a:rPr>
                      <m:t>𝑨</m:t>
                    </m:r>
                    <m:r>
                      <a:rPr lang="pt-PT" sz="2000" b="1" i="1" smtClean="0">
                        <a:solidFill>
                          <a:srgbClr val="00B0F0"/>
                        </a:solidFill>
                        <a:latin typeface="Cambria Math" charset="0"/>
                      </a:rPr>
                      <m:t>,</m:t>
                    </m:r>
                  </m:oMath>
                </a14:m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representa-se por </a:t>
                </a:r>
                <a14:m>
                  <m:oMath xmlns:m="http://schemas.openxmlformats.org/officeDocument/2006/math">
                    <m:r>
                      <a:rPr lang="pt-PT" sz="2000" b="1" i="1" smtClean="0">
                        <a:solidFill>
                          <a:srgbClr val="00B0F0"/>
                        </a:solidFill>
                        <a:latin typeface="Cambria Math" charset="0"/>
                      </a:rPr>
                      <m:t>𝑷</m:t>
                    </m:r>
                    <m:r>
                      <a:rPr lang="pt-PT" sz="2000" b="1" i="1" smtClean="0">
                        <a:solidFill>
                          <a:srgbClr val="00B0F0"/>
                        </a:solidFill>
                        <a:latin typeface="Cambria Math" charset="0"/>
                      </a:rPr>
                      <m:t>(</m:t>
                    </m:r>
                    <m:r>
                      <a:rPr lang="pt-PT" sz="2000" b="1" i="1" smtClean="0">
                        <a:solidFill>
                          <a:srgbClr val="00B0F0"/>
                        </a:solidFill>
                        <a:latin typeface="Cambria Math" charset="0"/>
                      </a:rPr>
                      <m:t>𝑨</m:t>
                    </m:r>
                    <m:r>
                      <a:rPr lang="pt-PT" sz="2000" b="1" i="1" smtClean="0">
                        <a:solidFill>
                          <a:srgbClr val="00B0F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:r>
                  <a:rPr lang="pt-PT" sz="2000" dirty="0" smtClean="0">
                    <a:latin typeface="Cambria Math" charset="0"/>
                  </a:rPr>
                  <a:t>o </a:t>
                </a:r>
                <a:r>
                  <a:rPr lang="pt-PT" sz="2000" dirty="0">
                    <a:latin typeface="Cambria Math" charset="0"/>
                  </a:rPr>
                  <a:t>quociente entre o número de casos favoráveis 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#</m:t>
                        </m:r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e </a:t>
                </a:r>
                <a:r>
                  <a:rPr lang="pt-PT" sz="2000" dirty="0">
                    <a:latin typeface="Cambria Math" charset="0"/>
                  </a:rPr>
                  <a:t>o número de casos possíveis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#</m:t>
                        </m:r>
                        <m:r>
                          <a:rPr lang="pt-PT" sz="2000" i="1">
                            <a:latin typeface="Cambria Math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: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>
                              <a:latin typeface="Cambria Math" charset="0"/>
                            </a:rPr>
                            <m:t>#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num>
                        <m:den>
                          <m:r>
                            <a:rPr lang="pt-PT" sz="2000" b="1" i="1">
                              <a:latin typeface="Cambria Math" charset="0"/>
                            </a:rPr>
                            <m:t>#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𝑬</m:t>
                          </m:r>
                        </m:den>
                      </m:f>
                    </m:oMath>
                  </m:oMathPara>
                </a14:m>
                <a:endParaRPr lang="pt-PT" sz="2000" b="1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Dois acontecimentos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são </a:t>
                </a:r>
                <a:r>
                  <a:rPr lang="pt-PT" sz="2000" dirty="0" err="1">
                    <a:latin typeface="Cambria Math" charset="0"/>
                  </a:rPr>
                  <a:t>equiprováveis</a:t>
                </a:r>
                <a:r>
                  <a:rPr lang="pt-PT" sz="2000" dirty="0">
                    <a:latin typeface="Cambria Math" charset="0"/>
                  </a:rPr>
                  <a:t> quando são igualmente prováveis, ou seja,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𝐵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268760"/>
                <a:ext cx="7416824" cy="4188262"/>
              </a:xfrm>
              <a:prstGeom prst="rect">
                <a:avLst/>
              </a:prstGeom>
              <a:blipFill rotWithShape="0">
                <a:blip r:embed="rId2"/>
                <a:stretch>
                  <a:fillRect l="-822" r="-1397" b="-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Definição de Laplace de probabilidade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7272808" cy="4708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Dado um conjunto finito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define-se como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probabilidade no conjunto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rgbClr val="00B0F0"/>
                        </a:solidFill>
                        <a:latin typeface="Cambria Math" charset="0"/>
                      </a:rPr>
                      <m:t>𝓟</m:t>
                    </m:r>
                    <m:r>
                      <a:rPr lang="pt-PT" sz="2000" b="1" i="1">
                        <a:solidFill>
                          <a:srgbClr val="00B0F0"/>
                        </a:solidFill>
                        <a:latin typeface="Cambria Math" charset="0"/>
                      </a:rPr>
                      <m:t>(</m:t>
                    </m:r>
                    <m:r>
                      <a:rPr lang="pt-PT" sz="2000" b="1" i="1">
                        <a:solidFill>
                          <a:srgbClr val="00B0F0"/>
                        </a:solidFill>
                        <a:latin typeface="Cambria Math" charset="0"/>
                      </a:rPr>
                      <m:t>𝑬</m:t>
                    </m:r>
                    <m:r>
                      <a:rPr lang="pt-PT" sz="2000" b="1" i="1">
                        <a:solidFill>
                          <a:srgbClr val="00B0F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 das partes de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rgbClr val="00B0F0"/>
                        </a:solidFill>
                        <a:latin typeface="Cambria Math" charset="0"/>
                      </a:rPr>
                      <m:t>𝑬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toda a função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de domínio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𝒫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𝐸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tal que:</a:t>
                </a: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∀</m:t>
                    </m:r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𝐸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, 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≥0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𝐸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=1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∀</m:t>
                    </m:r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,</m:t>
                    </m:r>
                    <m:r>
                      <a:rPr lang="pt-PT" sz="2000" i="1">
                        <a:latin typeface="Cambria Math" charset="0"/>
                      </a:rPr>
                      <m:t>𝐵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𝐸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, </m:t>
                    </m:r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∩</m:t>
                    </m:r>
                    <m:r>
                      <a:rPr lang="pt-PT" sz="2000" i="1">
                        <a:latin typeface="Cambria Math" charset="0"/>
                      </a:rPr>
                      <m:t>𝐵</m:t>
                    </m:r>
                    <m:r>
                      <a:rPr lang="pt-PT" sz="2000" i="1">
                        <a:latin typeface="Cambria Math" charset="0"/>
                      </a:rPr>
                      <m:t>=∅⇒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  <m:r>
                          <a:rPr lang="pt-PT" sz="2000" i="1">
                            <a:latin typeface="Cambria Math" charset="0"/>
                          </a:rPr>
                          <m:t>∪</m:t>
                        </m:r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+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𝐵</m:t>
                    </m:r>
                    <m:r>
                      <a:rPr lang="pt-PT" sz="2000" i="1">
                        <a:latin typeface="Cambria Math" charset="0"/>
                      </a:rPr>
                      <m:t>) 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Neste contexto o 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designa-se </a:t>
                </a:r>
                <a:r>
                  <a:rPr lang="pt-PT" sz="2000" dirty="0" smtClean="0">
                    <a:latin typeface="Cambria Math" charset="0"/>
                  </a:rPr>
                  <a:t>por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espaço </a:t>
                </a:r>
                <a:r>
                  <a:rPr lang="pt-PT" sz="2000" dirty="0" err="1">
                    <a:solidFill>
                      <a:srgbClr val="00B0F0"/>
                    </a:solidFill>
                    <a:latin typeface="Cambria Math" charset="0"/>
                  </a:rPr>
                  <a:t>amostral</a:t>
                </a:r>
                <a:r>
                  <a:rPr lang="pt-PT" sz="2000" dirty="0">
                    <a:latin typeface="Cambria Math" charset="0"/>
                  </a:rPr>
                  <a:t> ou </a:t>
                </a:r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universo dos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resultados,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𝐸</m:t>
                        </m:r>
                      </m:e>
                    </m:d>
                    <m:r>
                      <a:rPr lang="pt-PT" sz="2000" b="0" i="0" smtClean="0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pt-PT" sz="2000" b="0" i="0" smtClean="0">
                        <a:latin typeface="Cambria Math" charset="0"/>
                      </a:rPr>
                      <m:t>por</m:t>
                    </m:r>
                    <m:r>
                      <a:rPr lang="pt-PT" sz="2000" b="0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espaço </a:t>
                </a:r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dos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acontecimentos,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</m:d>
                    <m:r>
                      <a:rPr lang="pt-PT" sz="2000" b="0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por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probabilidade </a:t>
                </a:r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do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acontecimento </a:t>
                </a:r>
                <a:r>
                  <a:rPr lang="pt-PT" sz="2000" i="1" dirty="0" smtClean="0">
                    <a:solidFill>
                      <a:srgbClr val="00B0F0"/>
                    </a:solidFill>
                    <a:latin typeface="Cambria Math" charset="0"/>
                  </a:rPr>
                  <a:t>A</a:t>
                </a:r>
                <a:r>
                  <a:rPr lang="pt-PT" sz="2000" dirty="0" smtClean="0">
                    <a:latin typeface="Cambria Math" charset="0"/>
                  </a:rPr>
                  <a:t> , </a:t>
                </a:r>
                <a:r>
                  <a:rPr lang="pt-PT" sz="2000" dirty="0">
                    <a:latin typeface="Cambria Math" charset="0"/>
                  </a:rPr>
                  <a:t>para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𝒫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𝐸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</a:t>
                </a:r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e </a:t>
                </a:r>
                <a:r>
                  <a:rPr lang="pt-PT" sz="2000" dirty="0">
                    <a:latin typeface="Cambria Math" charset="0"/>
                  </a:rPr>
                  <a:t>o terno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𝐸</m:t>
                        </m:r>
                        <m:r>
                          <a:rPr lang="pt-PT" sz="2000" i="1">
                            <a:latin typeface="Cambria Math" charset="0"/>
                          </a:rPr>
                          <m:t>, </m:t>
                        </m:r>
                        <m:r>
                          <a:rPr lang="pt-PT" sz="2000" i="1">
                            <a:latin typeface="Cambria Math" charset="0"/>
                          </a:rPr>
                          <m:t>𝒫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𝐸</m:t>
                            </m:r>
                          </m:e>
                        </m:d>
                        <m:r>
                          <a:rPr lang="pt-PT" sz="2000" i="1">
                            <a:latin typeface="Cambria Math" charset="0"/>
                          </a:rPr>
                          <m:t>,</m:t>
                        </m:r>
                        <m:r>
                          <a:rPr lang="pt-PT" sz="2000" i="1">
                            <a:latin typeface="Cambria Math" charset="0"/>
                          </a:rPr>
                          <m:t>𝑃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por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espaço </a:t>
                </a:r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de probabilidade</a:t>
                </a:r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7272808" cy="4708981"/>
              </a:xfrm>
              <a:prstGeom prst="rect">
                <a:avLst/>
              </a:prstGeom>
              <a:blipFill rotWithShape="0">
                <a:blip r:embed="rId2"/>
                <a:stretch>
                  <a:fillRect l="-838" b="-13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Definição de probabilidade</a:t>
            </a:r>
          </a:p>
        </p:txBody>
      </p:sp>
    </p:spTree>
    <p:extLst>
      <p:ext uri="{BB962C8B-B14F-4D97-AF65-F5344CB8AC3E}">
        <p14:creationId xmlns:p14="http://schemas.microsoft.com/office/powerpoint/2010/main" val="199541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1560" y="1484784"/>
                <a:ext cx="7843440" cy="4916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1900" dirty="0" smtClean="0">
                    <a:latin typeface="Cambria Math" charset="0"/>
                  </a:rPr>
                  <a:t>Dado um conjunto finito </a:t>
                </a:r>
                <a14:m>
                  <m:oMath xmlns:m="http://schemas.openxmlformats.org/officeDocument/2006/math">
                    <m:r>
                      <a:rPr lang="pt-PT" sz="19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1900" dirty="0">
                    <a:latin typeface="Cambria Math" charset="0"/>
                  </a:rPr>
                  <a:t> e uma probabilidade </a:t>
                </a:r>
                <a14:m>
                  <m:oMath xmlns:m="http://schemas.openxmlformats.org/officeDocument/2006/math">
                    <m:r>
                      <a:rPr lang="pt-PT" sz="1900" i="1">
                        <a:latin typeface="Cambria Math" charset="0"/>
                      </a:rPr>
                      <m:t>𝑃</m:t>
                    </m:r>
                  </m:oMath>
                </a14:m>
                <a:r>
                  <a:rPr lang="pt-PT" sz="1900" dirty="0">
                    <a:latin typeface="Cambria Math" charset="0"/>
                  </a:rPr>
                  <a:t> no conjunto </a:t>
                </a:r>
                <a14:m>
                  <m:oMath xmlns:m="http://schemas.openxmlformats.org/officeDocument/2006/math">
                    <m:r>
                      <a:rPr lang="pt-PT" sz="1900" i="1">
                        <a:latin typeface="Cambria Math" charset="0"/>
                      </a:rPr>
                      <m:t>𝒫</m:t>
                    </m:r>
                    <m:r>
                      <a:rPr lang="pt-PT" sz="1900" i="1">
                        <a:latin typeface="Cambria Math" charset="0"/>
                      </a:rPr>
                      <m:t>(</m:t>
                    </m:r>
                    <m:r>
                      <a:rPr lang="pt-PT" sz="1900" i="1">
                        <a:latin typeface="Cambria Math" charset="0"/>
                      </a:rPr>
                      <m:t>𝐸</m:t>
                    </m:r>
                    <m:r>
                      <a:rPr lang="pt-PT" sz="19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1900" dirty="0">
                    <a:latin typeface="Cambria Math" charset="0"/>
                  </a:rPr>
                  <a:t>,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1900" dirty="0">
                    <a:latin typeface="Cambria Math" charset="0"/>
                  </a:rPr>
                  <a:t>dois acontecimentos </a:t>
                </a:r>
                <a14:m>
                  <m:oMath xmlns:m="http://schemas.openxmlformats.org/officeDocument/2006/math">
                    <m:r>
                      <a:rPr lang="pt-PT" sz="1900" i="1">
                        <a:latin typeface="Cambria Math" charset="0"/>
                      </a:rPr>
                      <m:t>𝐴</m:t>
                    </m:r>
                    <m:r>
                      <a:rPr lang="pt-PT" sz="1900" i="1">
                        <a:latin typeface="Cambria Math" charset="0"/>
                      </a:rPr>
                      <m:t>, </m:t>
                    </m:r>
                    <m:r>
                      <a:rPr lang="pt-PT" sz="1900" i="1">
                        <a:latin typeface="Cambria Math" charset="0"/>
                      </a:rPr>
                      <m:t>𝐵</m:t>
                    </m:r>
                    <m:r>
                      <a:rPr lang="pt-PT" sz="1900" i="1">
                        <a:latin typeface="Cambria Math" charset="0"/>
                      </a:rPr>
                      <m:t>∈</m:t>
                    </m:r>
                    <m:r>
                      <a:rPr lang="pt-PT" sz="1900" i="1">
                        <a:latin typeface="Cambria Math" charset="0"/>
                      </a:rPr>
                      <m:t>𝒫</m:t>
                    </m:r>
                    <m:r>
                      <a:rPr lang="pt-PT" sz="1900" i="1">
                        <a:latin typeface="Cambria Math" charset="0"/>
                      </a:rPr>
                      <m:t>(</m:t>
                    </m:r>
                    <m:r>
                      <a:rPr lang="pt-PT" sz="1900" i="1">
                        <a:latin typeface="Cambria Math" charset="0"/>
                      </a:rPr>
                      <m:t>𝐸</m:t>
                    </m:r>
                    <m:r>
                      <a:rPr lang="pt-PT" sz="19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1900" dirty="0">
                    <a:latin typeface="Cambria Math" charset="0"/>
                  </a:rPr>
                  <a:t> </a:t>
                </a:r>
                <a:r>
                  <a:rPr lang="pt-PT" sz="1900" dirty="0" smtClean="0">
                    <a:latin typeface="Cambria Math" charset="0"/>
                  </a:rPr>
                  <a:t>designam-se por:</a:t>
                </a:r>
                <a:endParaRPr lang="pt-PT" sz="1900" dirty="0">
                  <a:latin typeface="Cambria Math" charset="0"/>
                </a:endParaRP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1900" dirty="0">
                    <a:solidFill>
                      <a:srgbClr val="00B0F0"/>
                    </a:solidFill>
                    <a:latin typeface="Cambria Math" charset="0"/>
                  </a:rPr>
                  <a:t>incompatíveis</a:t>
                </a:r>
                <a:r>
                  <a:rPr lang="pt-PT" sz="1900" dirty="0">
                    <a:latin typeface="Cambria Math" charset="0"/>
                  </a:rPr>
                  <a:t>, ou, </a:t>
                </a:r>
                <a:r>
                  <a:rPr lang="pt-PT" sz="1900" dirty="0">
                    <a:solidFill>
                      <a:srgbClr val="00B0F0"/>
                    </a:solidFill>
                    <a:latin typeface="Cambria Math" charset="0"/>
                  </a:rPr>
                  <a:t>mutuamente exclusivos</a:t>
                </a:r>
                <a:r>
                  <a:rPr lang="pt-PT" sz="1900" dirty="0">
                    <a:latin typeface="Cambria Math" charset="0"/>
                  </a:rPr>
                  <a:t>, se forem disjuntos, ou seja,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∩</m:t>
                    </m:r>
                    <m:r>
                      <a:rPr lang="pt-PT" sz="2000" i="1">
                        <a:latin typeface="Cambria Math" charset="0"/>
                      </a:rPr>
                      <m:t>𝐵</m:t>
                    </m:r>
                    <m:r>
                      <a:rPr lang="pt-PT" sz="2000" i="1">
                        <a:latin typeface="Cambria Math" charset="0"/>
                      </a:rPr>
                      <m:t>=∅</m:t>
                    </m:r>
                    <m:r>
                      <a:rPr lang="pt-PT" sz="2000" b="0" i="0" smtClean="0">
                        <a:latin typeface="Cambria Math" charset="0"/>
                      </a:rPr>
                      <m:t>;</m:t>
                    </m:r>
                  </m:oMath>
                </a14:m>
                <a:endParaRPr lang="pt-PT" sz="1900" dirty="0">
                  <a:latin typeface="Cambria Math" charset="0"/>
                </a:endParaRP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1900" dirty="0">
                    <a:solidFill>
                      <a:srgbClr val="00B0F0"/>
                    </a:solidFill>
                    <a:latin typeface="Cambria Math" charset="0"/>
                  </a:rPr>
                  <a:t>contrários</a:t>
                </a:r>
                <a:r>
                  <a:rPr lang="pt-PT" sz="1900" dirty="0">
                    <a:latin typeface="Cambria Math" charset="0"/>
                  </a:rPr>
                  <a:t>, ou, </a:t>
                </a:r>
                <a:r>
                  <a:rPr lang="pt-PT" sz="1900" dirty="0">
                    <a:solidFill>
                      <a:srgbClr val="00B0F0"/>
                    </a:solidFill>
                    <a:latin typeface="Cambria Math" charset="0"/>
                  </a:rPr>
                  <a:t>complementares</a:t>
                </a:r>
                <a:r>
                  <a:rPr lang="pt-PT" sz="1900" dirty="0">
                    <a:latin typeface="Cambria Math" charset="0"/>
                  </a:rPr>
                  <a:t>, se forem disjuntos e a sua união for igual a </a:t>
                </a:r>
                <a14:m>
                  <m:oMath xmlns:m="http://schemas.openxmlformats.org/officeDocument/2006/math">
                    <m:r>
                      <a:rPr lang="pt-PT" sz="19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1900" dirty="0">
                    <a:latin typeface="Cambria Math" charset="0"/>
                  </a:rPr>
                  <a:t>, isto é, se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∩</m:t>
                    </m:r>
                    <m:r>
                      <a:rPr lang="pt-PT" sz="2000" i="1">
                        <a:latin typeface="Cambria Math" charset="0"/>
                      </a:rPr>
                      <m:t>𝐵</m:t>
                    </m:r>
                    <m:r>
                      <a:rPr lang="pt-PT" sz="2000" i="1">
                        <a:latin typeface="Cambria Math" charset="0"/>
                      </a:rPr>
                      <m:t>=∅</m:t>
                    </m:r>
                    <m:r>
                      <a:rPr lang="pt-PT" sz="20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</a:rPr>
                      <m:t>e</m:t>
                    </m:r>
                    <m:r>
                      <a:rPr lang="pt-PT" sz="2000" i="1">
                        <a:latin typeface="Cambria Math" charset="0"/>
                      </a:rPr>
                      <m:t>  </m:t>
                    </m:r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∪</m:t>
                    </m:r>
                    <m:r>
                      <a:rPr lang="pt-PT" sz="2000" i="1">
                        <a:latin typeface="Cambria Math" charset="0"/>
                      </a:rPr>
                      <m:t>𝐵</m:t>
                    </m:r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1900" dirty="0" smtClean="0">
                    <a:latin typeface="Cambria Math" charset="0"/>
                  </a:rPr>
                  <a:t>.</a:t>
                </a:r>
                <a:endParaRPr lang="pt-PT" sz="19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1900" dirty="0" smtClean="0">
                    <a:latin typeface="Cambria Math" charset="0"/>
                  </a:rPr>
                  <a:t>O acontecimento </a:t>
                </a:r>
                <a:r>
                  <a:rPr lang="pt-PT" sz="1900" dirty="0" smtClean="0">
                    <a:solidFill>
                      <a:srgbClr val="00B0F0"/>
                    </a:solidFill>
                    <a:latin typeface="Cambria Math" charset="0"/>
                  </a:rPr>
                  <a:t>contrário de </a:t>
                </a:r>
                <a14:m>
                  <m:oMath xmlns:m="http://schemas.openxmlformats.org/officeDocument/2006/math">
                    <m:r>
                      <a:rPr lang="pt-PT" sz="1900" b="1" i="1">
                        <a:solidFill>
                          <a:srgbClr val="00B0F0"/>
                        </a:solidFill>
                        <a:latin typeface="Cambria Math" charset="0"/>
                      </a:rPr>
                      <m:t>𝑨</m:t>
                    </m:r>
                  </m:oMath>
                </a14:m>
                <a:r>
                  <a:rPr lang="pt-PT" sz="1900" dirty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:r>
                  <a:rPr lang="pt-PT" sz="1900" dirty="0">
                    <a:latin typeface="Cambria Math" charset="0"/>
                  </a:rPr>
                  <a:t>representa-se por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sz="1900" b="1" i="1" smtClean="0">
                            <a:solidFill>
                              <a:srgbClr val="00B0F0"/>
                            </a:solidFill>
                            <a:latin typeface="Cambria Math" charset="0"/>
                          </a:rPr>
                        </m:ctrlPr>
                      </m:accPr>
                      <m:e>
                        <m:r>
                          <a:rPr lang="pt-PT" sz="1900" b="1" i="1">
                            <a:solidFill>
                              <a:srgbClr val="00B0F0"/>
                            </a:solidFill>
                            <a:latin typeface="Cambria Math" charset="0"/>
                          </a:rPr>
                          <m:t>𝑨</m:t>
                        </m:r>
                      </m:e>
                    </m:acc>
                  </m:oMath>
                </a14:m>
                <a:r>
                  <a:rPr lang="pt-PT" sz="1900" dirty="0">
                    <a:latin typeface="Cambria Math" charset="0"/>
                  </a:rPr>
                  <a:t>.</a:t>
                </a:r>
                <a:endParaRPr lang="pt-PT" sz="1900" dirty="0" smtClean="0">
                  <a:latin typeface="Cambria Math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pt-PT" sz="1900" dirty="0">
                    <a:latin typeface="Cambria Math" charset="0"/>
                  </a:rPr>
                  <a:t>O conjunto vazio </a:t>
                </a:r>
                <a:r>
                  <a:rPr lang="pt-PT" sz="1900" dirty="0" smtClean="0">
                    <a:latin typeface="Cambria Math" charset="0"/>
                  </a:rPr>
                  <a:t>designa-se por </a:t>
                </a:r>
                <a:r>
                  <a:rPr lang="pt-PT" sz="1900" dirty="0" smtClean="0">
                    <a:solidFill>
                      <a:srgbClr val="00B0F0"/>
                    </a:solidFill>
                    <a:latin typeface="Cambria Math" charset="0"/>
                  </a:rPr>
                  <a:t>acontecimento impossível</a:t>
                </a:r>
                <a:r>
                  <a:rPr lang="pt-PT" sz="1900" dirty="0" smtClean="0">
                    <a:latin typeface="Cambria Math" charset="0"/>
                  </a:rPr>
                  <a:t>.</a:t>
                </a:r>
                <a:endParaRPr lang="pt-PT" sz="1900" dirty="0">
                  <a:latin typeface="Cambria Math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pt-PT" sz="1900" dirty="0">
                    <a:latin typeface="Cambria Math" charset="0"/>
                  </a:rPr>
                  <a:t>O espaço </a:t>
                </a:r>
                <a:r>
                  <a:rPr lang="pt-PT" sz="1900" dirty="0" err="1">
                    <a:latin typeface="Cambria Math" charset="0"/>
                  </a:rPr>
                  <a:t>amostral</a:t>
                </a:r>
                <a:r>
                  <a:rPr lang="pt-PT" sz="19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1900" i="1">
                        <a:latin typeface="Cambria Math" charset="0"/>
                      </a:rPr>
                      <m:t>𝐸</m:t>
                    </m:r>
                    <m:r>
                      <a:rPr lang="pt-PT" sz="190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pt-PT" sz="1900" dirty="0" smtClean="0">
                    <a:latin typeface="Cambria Math" charset="0"/>
                  </a:rPr>
                  <a:t>designa-se por </a:t>
                </a:r>
                <a:r>
                  <a:rPr lang="pt-PT" sz="1900" dirty="0" smtClean="0">
                    <a:solidFill>
                      <a:srgbClr val="00B0F0"/>
                    </a:solidFill>
                    <a:latin typeface="Cambria Math" charset="0"/>
                  </a:rPr>
                  <a:t>acontecimento </a:t>
                </a:r>
                <a:r>
                  <a:rPr lang="pt-PT" sz="1900" dirty="0">
                    <a:solidFill>
                      <a:srgbClr val="00B0F0"/>
                    </a:solidFill>
                    <a:latin typeface="Cambria Math" charset="0"/>
                  </a:rPr>
                  <a:t>certo</a:t>
                </a:r>
                <a:r>
                  <a:rPr lang="pt-PT" sz="1900" dirty="0">
                    <a:latin typeface="Cambria Math" charset="0"/>
                  </a:rPr>
                  <a:t>.</a:t>
                </a:r>
              </a:p>
              <a:p>
                <a:pPr lvl="0">
                  <a:lnSpc>
                    <a:spcPct val="150000"/>
                  </a:lnSpc>
                </a:pPr>
                <a:r>
                  <a:rPr lang="pt-PT" sz="1900" dirty="0">
                    <a:latin typeface="Cambria Math" charset="0"/>
                  </a:rPr>
                  <a:t>Um </a:t>
                </a:r>
                <a:r>
                  <a:rPr lang="pt-PT" sz="1900" dirty="0" smtClean="0">
                    <a:latin typeface="Cambria Math" charset="0"/>
                  </a:rPr>
                  <a:t>acontecimento </a:t>
                </a:r>
                <a14:m>
                  <m:oMath xmlns:m="http://schemas.openxmlformats.org/officeDocument/2006/math">
                    <m:r>
                      <a:rPr lang="pt-PT" sz="1900" i="1">
                        <a:latin typeface="Cambria Math" charset="0"/>
                      </a:rPr>
                      <m:t>𝐴</m:t>
                    </m:r>
                    <m:r>
                      <a:rPr lang="pt-PT" sz="1900" i="1">
                        <a:latin typeface="Cambria Math" charset="0"/>
                      </a:rPr>
                      <m:t>⊂</m:t>
                    </m:r>
                    <m:r>
                      <a:rPr lang="pt-PT" sz="19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1900" dirty="0">
                    <a:latin typeface="Cambria Math" charset="0"/>
                  </a:rPr>
                  <a:t>  tal </a:t>
                </a:r>
                <a:r>
                  <a:rPr lang="pt-PT" sz="1900" dirty="0" smtClean="0">
                    <a:latin typeface="Cambria Math" charset="0"/>
                  </a:rPr>
                  <a:t>que </a:t>
                </a:r>
                <a14:m>
                  <m:oMath xmlns:m="http://schemas.openxmlformats.org/officeDocument/2006/math">
                    <m:r>
                      <a:rPr lang="pt-PT" sz="1900" i="1">
                        <a:latin typeface="Cambria Math" charset="0"/>
                      </a:rPr>
                      <m:t>#</m:t>
                    </m:r>
                    <m:r>
                      <a:rPr lang="pt-PT" sz="1900" i="1">
                        <a:latin typeface="Cambria Math" charset="0"/>
                      </a:rPr>
                      <m:t>𝐴</m:t>
                    </m:r>
                    <m:r>
                      <a:rPr lang="pt-PT" sz="1900" i="1">
                        <a:latin typeface="Cambria Math" charset="0"/>
                      </a:rPr>
                      <m:t>=1</m:t>
                    </m:r>
                  </m:oMath>
                </a14:m>
                <a:r>
                  <a:rPr lang="pt-PT" sz="1900" dirty="0">
                    <a:latin typeface="Cambria Math" charset="0"/>
                  </a:rPr>
                  <a:t> designa-se </a:t>
                </a:r>
                <a:r>
                  <a:rPr lang="pt-PT" sz="1900" dirty="0" smtClean="0">
                    <a:latin typeface="Cambria Math" charset="0"/>
                  </a:rPr>
                  <a:t>por </a:t>
                </a:r>
                <a:r>
                  <a:rPr lang="pt-PT" sz="1900" dirty="0" smtClean="0">
                    <a:solidFill>
                      <a:srgbClr val="00B0F0"/>
                    </a:solidFill>
                    <a:latin typeface="Cambria Math" charset="0"/>
                  </a:rPr>
                  <a:t>elementar</a:t>
                </a:r>
                <a:r>
                  <a:rPr lang="pt-PT" sz="1900" dirty="0">
                    <a:latin typeface="Cambria Math" charset="0"/>
                  </a:rPr>
                  <a:t>.</a:t>
                </a:r>
              </a:p>
              <a:p>
                <a:pPr lvl="0">
                  <a:lnSpc>
                    <a:spcPct val="150000"/>
                  </a:lnSpc>
                </a:pPr>
                <a:r>
                  <a:rPr lang="pt-PT" sz="1900" dirty="0">
                    <a:latin typeface="Cambria Math" charset="0"/>
                  </a:rPr>
                  <a:t>Um </a:t>
                </a:r>
                <a:r>
                  <a:rPr lang="pt-PT" sz="1900" dirty="0" smtClean="0">
                    <a:latin typeface="Cambria Math" charset="0"/>
                  </a:rPr>
                  <a:t>acontecimento </a:t>
                </a:r>
                <a14:m>
                  <m:oMath xmlns:m="http://schemas.openxmlformats.org/officeDocument/2006/math">
                    <m:r>
                      <a:rPr lang="pt-PT" sz="1900" i="1">
                        <a:latin typeface="Cambria Math" charset="0"/>
                      </a:rPr>
                      <m:t>𝐴</m:t>
                    </m:r>
                    <m:r>
                      <a:rPr lang="pt-PT" sz="1900" i="1">
                        <a:latin typeface="Cambria Math" charset="0"/>
                      </a:rPr>
                      <m:t>⊂</m:t>
                    </m:r>
                    <m:r>
                      <a:rPr lang="pt-PT" sz="19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1900" dirty="0">
                    <a:latin typeface="Cambria Math" charset="0"/>
                  </a:rPr>
                  <a:t>  tal </a:t>
                </a:r>
                <a:r>
                  <a:rPr lang="pt-PT" sz="1900" dirty="0" smtClean="0">
                    <a:latin typeface="Cambria Math" charset="0"/>
                  </a:rPr>
                  <a:t>que </a:t>
                </a:r>
                <a14:m>
                  <m:oMath xmlns:m="http://schemas.openxmlformats.org/officeDocument/2006/math">
                    <m:r>
                      <a:rPr lang="pt-PT" sz="1900" i="1">
                        <a:latin typeface="Cambria Math" charset="0"/>
                      </a:rPr>
                      <m:t>#</m:t>
                    </m:r>
                    <m:r>
                      <a:rPr lang="pt-PT" sz="1900" i="1">
                        <a:latin typeface="Cambria Math" charset="0"/>
                      </a:rPr>
                      <m:t>𝐴</m:t>
                    </m:r>
                    <m:r>
                      <a:rPr lang="pt-PT" sz="1900" i="1">
                        <a:latin typeface="Cambria Math" charset="0"/>
                      </a:rPr>
                      <m:t>≥2</m:t>
                    </m:r>
                  </m:oMath>
                </a14:m>
                <a:r>
                  <a:rPr lang="pt-PT" sz="1900" dirty="0">
                    <a:latin typeface="Cambria Math" charset="0"/>
                  </a:rPr>
                  <a:t> designa-se </a:t>
                </a:r>
                <a:r>
                  <a:rPr lang="pt-PT" sz="1900" dirty="0" smtClean="0">
                    <a:latin typeface="Cambria Math" charset="0"/>
                  </a:rPr>
                  <a:t>por </a:t>
                </a:r>
                <a:r>
                  <a:rPr lang="pt-PT" sz="1900" dirty="0" smtClean="0">
                    <a:solidFill>
                      <a:srgbClr val="00B0F0"/>
                    </a:solidFill>
                    <a:latin typeface="Cambria Math" charset="0"/>
                  </a:rPr>
                  <a:t>composto</a:t>
                </a:r>
                <a:r>
                  <a:rPr lang="pt-PT" sz="1900" dirty="0" smtClean="0">
                    <a:latin typeface="Cambria Math" charset="0"/>
                  </a:rPr>
                  <a:t>.</a:t>
                </a:r>
                <a:endParaRPr lang="pt-PT" sz="19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7843440" cy="4916731"/>
              </a:xfrm>
              <a:prstGeom prst="rect">
                <a:avLst/>
              </a:prstGeom>
              <a:blipFill rotWithShape="0">
                <a:blip r:embed="rId2"/>
                <a:stretch>
                  <a:fillRect l="-699" b="-8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Linguagem de acontecimentos</a:t>
            </a:r>
          </a:p>
        </p:txBody>
      </p:sp>
    </p:spTree>
    <p:extLst>
      <p:ext uri="{BB962C8B-B14F-4D97-AF65-F5344CB8AC3E}">
        <p14:creationId xmlns:p14="http://schemas.microsoft.com/office/powerpoint/2010/main" val="199541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5256584" cy="10178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sz="2000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pt-PT" sz="2000" dirty="0">
                    <a:latin typeface="Cambria Math" charset="0"/>
                  </a:rPr>
                  <a:t> é o acontecimento contrário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</a:t>
                </a:r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então: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acc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𝑨</m:t>
                              </m:r>
                            </m:e>
                          </m:acc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r>
                        <a:rPr lang="pt-PT" sz="2000" b="1" i="1">
                          <a:latin typeface="Cambria Math" charset="0"/>
                        </a:rPr>
                        <m:t>𝟏</m:t>
                      </m:r>
                      <m:r>
                        <a:rPr lang="pt-PT" sz="2000" b="1" i="1">
                          <a:latin typeface="Cambria Math" charset="0"/>
                        </a:rPr>
                        <m:t>−</m:t>
                      </m:r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r>
                        <a:rPr lang="pt-PT" sz="2000" b="1" i="1">
                          <a:latin typeface="Cambria Math" charset="0"/>
                        </a:rPr>
                        <m:t>(</m:t>
                      </m:r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5256584" cy="1017843"/>
              </a:xfrm>
              <a:prstGeom prst="rect">
                <a:avLst/>
              </a:prstGeom>
              <a:blipFill rotWithShape="0">
                <a:blip r:embed="rId2"/>
                <a:stretch>
                  <a:fillRect l="-1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Probabilidade de acontecimentos contrários</a:t>
            </a:r>
          </a:p>
        </p:txBody>
      </p:sp>
    </p:spTree>
    <p:extLst>
      <p:ext uri="{BB962C8B-B14F-4D97-AF65-F5344CB8AC3E}">
        <p14:creationId xmlns:p14="http://schemas.microsoft.com/office/powerpoint/2010/main" val="199541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6336704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 probabilidade do acontecimento impossível é 0, isto é, </a:t>
                </a: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∅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r>
                        <a:rPr lang="pt-PT" sz="2000" b="1" i="1">
                          <a:latin typeface="Cambria Math" charset="0"/>
                        </a:rPr>
                        <m:t>𝟎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6336704" cy="1015663"/>
              </a:xfrm>
              <a:prstGeom prst="rect">
                <a:avLst/>
              </a:prstGeom>
              <a:blipFill rotWithShape="0">
                <a:blip r:embed="rId3"/>
                <a:stretch>
                  <a:fillRect l="-962" r="-19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Probabilidade do acontecimento impossível</a:t>
            </a:r>
          </a:p>
        </p:txBody>
      </p:sp>
    </p:spTree>
    <p:extLst>
      <p:ext uri="{BB962C8B-B14F-4D97-AF65-F5344CB8AC3E}">
        <p14:creationId xmlns:p14="http://schemas.microsoft.com/office/powerpoint/2010/main" val="52501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1560" y="1545928"/>
                <a:ext cx="8136904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\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−</m:t>
                      </m:r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r>
                        <a:rPr lang="pt-PT" sz="2000" b="1" i="1">
                          <a:latin typeface="Cambria Math" charset="0"/>
                        </a:rPr>
                        <m:t>(</m:t>
                      </m:r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∩</m:t>
                      </m:r>
                      <m:r>
                        <a:rPr lang="pt-PT" sz="2000" b="1" i="1">
                          <a:latin typeface="Cambria Math" charset="0"/>
                        </a:rPr>
                        <m:t>𝑩</m:t>
                      </m:r>
                      <m:r>
                        <a:rPr lang="pt-PT" sz="2000" b="1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pt-PT" sz="2000" b="1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rgbClr val="00B0F0"/>
                    </a:solidFill>
                    <a:latin typeface="Cambria Math" charset="0"/>
                  </a:rPr>
                  <a:t>Corolário 1:</a:t>
                </a:r>
                <a:r>
                  <a:rPr lang="pt-PT" sz="2000" b="1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⊂</m:t>
                    </m:r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então,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  <m:r>
                          <a:rPr lang="pt-PT" sz="2000" i="1">
                            <a:latin typeface="Cambria Math" charset="0"/>
                          </a:rPr>
                          <m:t>\</m:t>
                        </m:r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−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rgbClr val="00B0F0"/>
                    </a:solidFill>
                    <a:latin typeface="Cambria Math" charset="0"/>
                  </a:rPr>
                  <a:t>Corolário 2 (monotonia da probabilidade):</a:t>
                </a:r>
                <a:r>
                  <a:rPr lang="pt-PT" sz="2000" b="1" dirty="0" smtClean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⊂</m:t>
                    </m:r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então,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≤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solidFill>
                      <a:srgbClr val="00B0F0"/>
                    </a:solidFill>
                    <a:latin typeface="Cambria Math" charset="0"/>
                  </a:rPr>
                  <a:t>Corolário </a:t>
                </a:r>
                <a:r>
                  <a:rPr lang="pt-PT" sz="2000" b="1" dirty="0" smtClean="0">
                    <a:solidFill>
                      <a:srgbClr val="00B0F0"/>
                    </a:solidFill>
                    <a:latin typeface="Cambria Math" charset="0"/>
                  </a:rPr>
                  <a:t>3:</a:t>
                </a:r>
                <a:r>
                  <a:rPr lang="pt-PT" sz="2000" b="1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∀</m:t>
                    </m:r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𝐸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, 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∈[0,1</m:t>
                    </m:r>
                    <m:r>
                      <a:rPr lang="pt-PT" sz="2000" i="1" smtClean="0">
                        <a:latin typeface="Cambria Math" charset="0"/>
                      </a:rPr>
                      <m:t>]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5928"/>
                <a:ext cx="8136904" cy="3785652"/>
              </a:xfrm>
              <a:prstGeom prst="rect">
                <a:avLst/>
              </a:prstGeom>
              <a:blipFill rotWithShape="0">
                <a:blip r:embed="rId2"/>
                <a:stretch>
                  <a:fillRect l="-749" r="-674" b="-32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Probabilidade da diferença de acontecimentos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9710" y="2132856"/>
            <a:ext cx="3920604" cy="166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1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5616624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Dados </a:t>
                </a:r>
                <a:r>
                  <a:rPr lang="pt-PT" sz="2000" dirty="0" smtClean="0">
                    <a:latin typeface="Cambria Math" charset="0"/>
                  </a:rPr>
                  <a:t>acontecimentos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quaisquer tem-se: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∪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+</m:t>
                      </m:r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−</m:t>
                      </m:r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r>
                        <a:rPr lang="pt-PT" sz="2000" b="1" i="1">
                          <a:latin typeface="Cambria Math" charset="0"/>
                        </a:rPr>
                        <m:t>(</m:t>
                      </m:r>
                      <m:r>
                        <a:rPr lang="pt-PT" sz="2000" b="1" i="1">
                          <a:latin typeface="Cambria Math" charset="0"/>
                        </a:rPr>
                        <m:t>𝑨</m:t>
                      </m:r>
                      <m:r>
                        <a:rPr lang="pt-PT" sz="2000" b="1" i="1">
                          <a:latin typeface="Cambria Math" charset="0"/>
                        </a:rPr>
                        <m:t>∩</m:t>
                      </m:r>
                      <m:r>
                        <a:rPr lang="pt-PT" sz="2000" b="1" i="1">
                          <a:latin typeface="Cambria Math" charset="0"/>
                        </a:rPr>
                        <m:t>𝑩</m:t>
                      </m:r>
                      <m:r>
                        <a:rPr lang="pt-PT" sz="2000" b="1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5616624" cy="1015663"/>
              </a:xfrm>
              <a:prstGeom prst="rect">
                <a:avLst/>
              </a:prstGeom>
              <a:blipFill rotWithShape="0">
                <a:blip r:embed="rId2"/>
                <a:stretch>
                  <a:fillRect l="-1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ítulo 1"/>
          <p:cNvSpPr txBox="1">
            <a:spLocks/>
          </p:cNvSpPr>
          <p:nvPr/>
        </p:nvSpPr>
        <p:spPr>
          <a:xfrm>
            <a:off x="611560" y="404664"/>
            <a:ext cx="81369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Probabilidade da união de acontecimentos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570" y="2711872"/>
            <a:ext cx="3920604" cy="165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1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</TotalTime>
  <Words>538</Words>
  <Application>Microsoft Macintosh PowerPoint</Application>
  <PresentationFormat>Apresentação no Ecrã (4:3)</PresentationFormat>
  <Paragraphs>43</Paragraphs>
  <Slides>8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2" baseType="lpstr">
      <vt:lpstr>Cambria</vt:lpstr>
      <vt:lpstr>Cambria Math</vt:lpstr>
      <vt:lpstr>Arial</vt:lpstr>
      <vt:lpstr>1_Office Theme</vt:lpstr>
      <vt:lpstr>Probabilidades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107</cp:revision>
  <dcterms:created xsi:type="dcterms:W3CDTF">2014-11-16T14:55:38Z</dcterms:created>
  <dcterms:modified xsi:type="dcterms:W3CDTF">2017-06-27T11:08:05Z</dcterms:modified>
</cp:coreProperties>
</file>