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g" ContentType="image/jpeg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357" r:id="rId3"/>
    <p:sldId id="258" r:id="rId4"/>
    <p:sldId id="299" r:id="rId5"/>
    <p:sldId id="305" r:id="rId6"/>
    <p:sldId id="306" r:id="rId7"/>
    <p:sldId id="310" r:id="rId8"/>
    <p:sldId id="307" r:id="rId9"/>
    <p:sldId id="308" r:id="rId10"/>
    <p:sldId id="353" r:id="rId11"/>
    <p:sldId id="354" r:id="rId12"/>
    <p:sldId id="311" r:id="rId13"/>
    <p:sldId id="312" r:id="rId14"/>
    <p:sldId id="315" r:id="rId15"/>
    <p:sldId id="316" r:id="rId16"/>
    <p:sldId id="355" r:id="rId17"/>
    <p:sldId id="356" r:id="rId1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2"/>
    <p:restoredTop sz="94674"/>
  </p:normalViewPr>
  <p:slideViewPr>
    <p:cSldViewPr>
      <p:cViewPr>
        <p:scale>
          <a:sx n="100" d="100"/>
          <a:sy n="100" d="100"/>
        </p:scale>
        <p:origin x="896" y="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0411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oleObject" Target="../embeddings/Documento_do_Microsoft_Word_97_-_20041.doc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4400" b="1" dirty="0" smtClean="0">
                <a:solidFill>
                  <a:schemeClr val="bg1"/>
                </a:solidFill>
              </a:rPr>
              <a:t>Probabilidades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Probabilidade condicionada</a:t>
            </a:r>
          </a:p>
          <a:p>
            <a:r>
              <a:rPr lang="pt-PT" sz="2400" dirty="0" smtClean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1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6840760" cy="14208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 </a:t>
                </a:r>
                <a:r>
                  <a:rPr lang="pt-PT" sz="2000" dirty="0">
                    <a:latin typeface="Cambria Math" charset="0"/>
                  </a:rPr>
                  <a:t>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  <m:r>
                      <a:rPr lang="pt-PT" sz="2000" b="0" i="0" smtClean="0">
                        <a:latin typeface="Cambria Math" charset="0"/>
                        <a:ea typeface="Cambria Math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000" i="1" dirty="0">
                        <a:latin typeface="Cambria Math"/>
                      </a:rPr>
                      <m:t>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Prove que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  <m:r>
                      <a:rPr lang="pt-PT" sz="2000" b="0" i="1" dirty="0" smtClean="0">
                        <a:latin typeface="Cambria Math"/>
                      </a:rPr>
                      <m:t>1−</m:t>
                    </m:r>
                    <m:r>
                      <a:rPr lang="pt-PT" sz="2000" b="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 charset="0"/>
                      </a:rPr>
                      <m:t> 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dirty="0" smtClean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|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r>
                  <a:rPr lang="pt-PT" sz="2000" dirty="0">
                    <a:latin typeface="Cambria Math" charset="0"/>
                  </a:rPr>
                  <a:t>	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6840760" cy="1420838"/>
              </a:xfrm>
              <a:prstGeom prst="rect">
                <a:avLst/>
              </a:prstGeom>
              <a:blipFill rotWithShape="0">
                <a:blip r:embed="rId2"/>
                <a:stretch>
                  <a:fillRect l="-891" t="-20601" b="-351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1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ctângulo 8"/>
          <p:cNvSpPr/>
          <p:nvPr/>
        </p:nvSpPr>
        <p:spPr>
          <a:xfrm>
            <a:off x="611560" y="3030026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567779" y="1242538"/>
                <a:ext cx="7100565" cy="42873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 </a:t>
                </a:r>
                <a:r>
                  <a:rPr lang="pt-PT" sz="2000" dirty="0" smtClean="0">
                    <a:latin typeface="Cambria Math" charset="0"/>
                  </a:rPr>
                  <a:t>Consideremos </a:t>
                </a:r>
                <a:r>
                  <a:rPr lang="pt-PT" sz="2000" dirty="0">
                    <a:latin typeface="Cambria Math" charset="0"/>
                  </a:rPr>
                  <a:t>um conjunto finito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000" i="1" dirty="0">
                        <a:latin typeface="Cambria Math"/>
                      </a:rPr>
                      <m:t>0</m:t>
                    </m:r>
                    <m:r>
                      <a:rPr lang="pt-PT" sz="2000" b="0" i="0" dirty="0" smtClean="0">
                        <a:latin typeface="Cambria Math"/>
                      </a:rPr>
                      <m:t>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1−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 charset="0"/>
                        </a:rPr>
                        <m:t> 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dirty="0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𝐵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|</m:t>
                          </m:r>
                          <m:r>
                            <a:rPr lang="pt-PT" sz="2000" i="1" dirty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=1−</m:t>
                      </m:r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dirty="0" smtClean="0">
                          <a:latin typeface="Cambria Math" charset="0"/>
                        </a:rPr>
                        <m:t> 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dirty="0" smtClean="0">
                          <a:latin typeface="Cambria Math" charset="0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pt-PT" sz="2000" i="1" dirty="0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dirty="0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dirty="0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pt-PT" sz="2000" b="0" i="1" dirty="0" smtClean="0">
                              <a:latin typeface="Cambria Math"/>
                              <a:ea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dirty="0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	   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=1−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𝐵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	   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=1−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 dirty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b="0" i="1" dirty="0" smtClean="0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	   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ea typeface="Cambria Math"/>
                  </a:rPr>
                  <a:t>			     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pt-PT" sz="2000" i="1" dirty="0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 dirty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i="1" dirty="0">
                                <a:latin typeface="Cambria Math"/>
                                <a:ea typeface="Cambria Math"/>
                              </a:rPr>
                              <m:t>𝐴</m:t>
                            </m:r>
                          </m:e>
                        </m:acc>
                        <m:r>
                          <a:rPr lang="pt-PT" sz="2000" i="1" dirty="0" smtClean="0">
                            <a:latin typeface="Cambria Math"/>
                            <a:ea typeface="Cambria Math"/>
                          </a:rPr>
                          <m:t>∪</m:t>
                        </m:r>
                        <m:acc>
                          <m:accPr>
                            <m:chr m:val="̅"/>
                            <m:ctrlPr>
                              <a:rPr lang="pt-PT" sz="2000" i="1" dirty="0" smtClean="0">
                                <a:latin typeface="Cambria Math" charset="0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pt-PT" sz="2000" b="0" i="1" dirty="0" smtClean="0">
                                <a:latin typeface="Cambria Math"/>
                                <a:ea typeface="Cambria Math"/>
                              </a:rPr>
                              <m:t>𝐵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100565" cy="4287392"/>
              </a:xfrm>
              <a:prstGeom prst="rect">
                <a:avLst/>
              </a:prstGeom>
              <a:blipFill rotWithShape="0">
                <a:blip r:embed="rId2"/>
                <a:stretch>
                  <a:fillRect l="-858" r="-944" b="-2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237496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67779" y="1357042"/>
                <a:ext cx="7532613" cy="1864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um conjunto finito, </a:t>
                </a:r>
                <a:r>
                  <a:rPr lang="pt-PT" sz="2000" dirty="0">
                    <a:latin typeface="Cambria Math" charset="0"/>
                  </a:rPr>
                  <a:t>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t</a:t>
                </a:r>
                <a:r>
                  <a:rPr lang="pt-PT" sz="2000" dirty="0" smtClean="0">
                    <a:latin typeface="Cambria Math" charset="0"/>
                  </a:rPr>
                  <a:t>ais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∪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/>
                      </a:rPr>
                      <m:t>=2</m:t>
                    </m:r>
                    <m:r>
                      <a:rPr lang="pt-PT" sz="2000" b="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dirty="0" smtClean="0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  <m:r>
                          <a:rPr lang="pt-PT" sz="2000" b="0" i="1" smtClean="0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Averigue </a:t>
                </a: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são acontecimentos independentes. </a:t>
                </a: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357042"/>
                <a:ext cx="7532613" cy="1864100"/>
              </a:xfrm>
              <a:prstGeom prst="rect">
                <a:avLst/>
              </a:prstGeom>
              <a:blipFill rotWithShape="0">
                <a:blip r:embed="rId2"/>
                <a:stretch>
                  <a:fillRect l="-809" r="-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2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5" name="Rectângulo 8"/>
          <p:cNvSpPr/>
          <p:nvPr/>
        </p:nvSpPr>
        <p:spPr>
          <a:xfrm>
            <a:off x="567779" y="3221142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5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7676629" cy="4172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 </a:t>
                </a:r>
                <a:r>
                  <a:rPr lang="pt-PT" sz="2000" dirty="0" smtClean="0">
                    <a:latin typeface="Cambria Math" charset="0"/>
                  </a:rPr>
                  <a:t>Dada </a:t>
                </a:r>
                <a:r>
                  <a:rPr lang="pt-PT" sz="2000" dirty="0">
                    <a:latin typeface="Cambria Math" charset="0"/>
                  </a:rPr>
                  <a:t>uma experiência aleatória de espaço </a:t>
                </a:r>
                <a:r>
                  <a:rPr lang="pt-PT" sz="2000" dirty="0" err="1">
                    <a:latin typeface="Cambria Math" charset="0"/>
                  </a:rPr>
                  <a:t>amostral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finito,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conjunto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𝒫</m:t>
                    </m:r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𝐸</m:t>
                    </m:r>
                    <m:r>
                      <a:rPr lang="pt-PT" sz="20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</a:rPr>
                      <m:t>𝒫</m:t>
                    </m:r>
                    <m:r>
                      <a:rPr lang="pt-PT" sz="2000" i="1">
                        <a:latin typeface="Cambria Math"/>
                      </a:rPr>
                      <m:t>(</m:t>
                    </m:r>
                    <m:r>
                      <a:rPr lang="pt-PT" sz="2000" i="1">
                        <a:latin typeface="Cambria Math"/>
                      </a:rPr>
                      <m:t>𝐸</m:t>
                    </m:r>
                    <m:r>
                      <a:rPr lang="pt-PT" sz="2000" i="1">
                        <a:latin typeface="Cambria Math"/>
                      </a:rPr>
                      <m:t>)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são independentes </a:t>
                </a:r>
                <a:r>
                  <a:rPr lang="pt-PT" sz="2000" dirty="0" smtClean="0">
                    <a:latin typeface="Cambria Math" charset="0"/>
                  </a:rPr>
                  <a:t>se, </a:t>
                </a:r>
                <a:r>
                  <a:rPr lang="pt-PT" sz="2000" dirty="0">
                    <a:latin typeface="Cambria Math" charset="0"/>
                  </a:rPr>
                  <a:t>e somente </a:t>
                </a:r>
                <a:r>
                  <a:rPr lang="pt-PT" sz="2000" dirty="0" smtClean="0">
                    <a:latin typeface="Cambria Math" charset="0"/>
                  </a:rPr>
                  <a:t>se,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</a:rPr>
                            <m:t>𝑨</m:t>
                          </m:r>
                          <m:r>
                            <a:rPr lang="pt-PT" sz="2000" b="1" i="1">
                              <a:latin typeface="Cambria Math"/>
                            </a:rPr>
                            <m:t>∩</m:t>
                          </m:r>
                          <m:r>
                            <a:rPr lang="pt-PT" sz="2000" b="1" i="1">
                              <a:latin typeface="Cambria Math"/>
                            </a:rPr>
                            <m:t>𝑩</m:t>
                          </m:r>
                        </m:e>
                      </m:d>
                      <m:r>
                        <a:rPr lang="pt-PT" sz="2000" b="1" i="1">
                          <a:latin typeface="Cambria Math"/>
                        </a:rPr>
                        <m:t>=</m:t>
                      </m:r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</a:rPr>
                            <m:t>𝑨</m:t>
                          </m:r>
                        </m:e>
                      </m:d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/>
                        </a:rPr>
                        <m:t>×</m:t>
                      </m:r>
                      <m:r>
                        <a:rPr lang="pt-PT" sz="2000" b="1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1" i="1">
                          <a:latin typeface="Cambria Math"/>
                        </a:rPr>
                        <m:t>𝑷</m:t>
                      </m:r>
                      <m:d>
                        <m:dPr>
                          <m:ctrlPr>
                            <a:rPr lang="pt-PT" sz="2000" b="1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1" i="1">
                              <a:latin typeface="Cambria Math"/>
                            </a:rPr>
                            <m:t>𝑩</m:t>
                          </m:r>
                        </m:e>
                      </m:d>
                    </m:oMath>
                  </m:oMathPara>
                </a14:m>
                <a:endParaRPr lang="pt-PT" sz="2000" b="1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i="1" dirty="0" smtClean="0">
                  <a:latin typeface="Cambria Math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∪</m:t>
                          </m:r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676629" cy="4172937"/>
              </a:xfrm>
              <a:prstGeom prst="rect">
                <a:avLst/>
              </a:prstGeom>
              <a:blipFill rotWithShape="0"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760467" y="534263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Continuar</a:t>
            </a:r>
          </a:p>
        </p:txBody>
      </p:sp>
    </p:spTree>
    <p:extLst>
      <p:ext uri="{BB962C8B-B14F-4D97-AF65-F5344CB8AC3E}">
        <p14:creationId xmlns:p14="http://schemas.microsoft.com/office/powerpoint/2010/main" val="965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567779" y="1242538"/>
                <a:ext cx="5228357" cy="37891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3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 dirty="0">
                          <a:latin typeface="Cambria Math"/>
                        </a:rPr>
                        <m:t>=2</m:t>
                      </m:r>
                      <m:r>
                        <a:rPr lang="pt-PT" sz="2000" b="0" i="1" dirty="0" smtClean="0">
                          <a:latin typeface="Cambria Math" charset="0"/>
                        </a:rPr>
                        <m:t> </m:t>
                      </m:r>
                      <m:r>
                        <a:rPr lang="pt-PT" sz="2000" i="1" dirty="0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dirty="0" smtClean="0">
                          <a:latin typeface="Cambria Math" charset="0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17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17</m:t>
                          </m:r>
                        </m:den>
                      </m:f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51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228357" cy="3789114"/>
              </a:xfrm>
              <a:prstGeom prst="rect">
                <a:avLst/>
              </a:prstGeom>
              <a:blipFill rotWithShape="0">
                <a:blip r:embed="rId2"/>
                <a:stretch>
                  <a:fillRect l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4"/>
              <p:cNvSpPr/>
              <p:nvPr/>
            </p:nvSpPr>
            <p:spPr>
              <a:xfrm>
                <a:off x="555699" y="5031652"/>
                <a:ext cx="5816501" cy="1210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/>
                  </a:rPr>
                  <a:t>Como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4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17</m:t>
                        </m:r>
                      </m:den>
                    </m:f>
                    <m:r>
                      <a:rPr lang="pt-PT" sz="2000" i="1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51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 dirty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 dirty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dirty="0" smtClean="0">
                        <a:latin typeface="Cambria Math" charset="0"/>
                      </a:rPr>
                      <m:t> </m:t>
                    </m:r>
                    <m:r>
                      <a:rPr lang="pt-PT" sz="2000" i="1" dirty="0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dirty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32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289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não são </a:t>
                </a:r>
                <a:r>
                  <a:rPr lang="pt-PT" sz="2000" dirty="0">
                    <a:latin typeface="Cambria Math" charset="0"/>
                  </a:rPr>
                  <a:t>acontecimentos independentes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4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99" y="5031652"/>
                <a:ext cx="5816501" cy="1210075"/>
              </a:xfrm>
              <a:prstGeom prst="rect">
                <a:avLst/>
              </a:prstGeom>
              <a:blipFill rotWithShape="0">
                <a:blip r:embed="rId3"/>
                <a:stretch>
                  <a:fillRect l="-1048" r="-1048" b="-3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63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1" y="1547664"/>
                <a:ext cx="6552727" cy="1420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um conjunto finito, 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tais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pt-PT" sz="20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Prove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𝐵</m:t>
                            </m:r>
                          </m:e>
                        </m:acc>
                        <m:r>
                          <a:rPr lang="pt-PT" sz="2000" b="0" i="1" smtClean="0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=1−</m:t>
                    </m:r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  <m:r>
                          <a:rPr lang="pt-PT" sz="2000" b="0" i="1" smtClean="0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547664"/>
                <a:ext cx="6552727" cy="1420261"/>
              </a:xfrm>
              <a:prstGeom prst="rect">
                <a:avLst/>
              </a:prstGeom>
              <a:blipFill rotWithShape="0">
                <a:blip r:embed="rId2"/>
                <a:stretch>
                  <a:fillRect l="-930" t="-20601" r="-651" b="-6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3</a:t>
            </a:r>
            <a:endParaRPr lang="pt-PT" sz="3200" b="1" dirty="0">
              <a:latin typeface="Cambria"/>
              <a:cs typeface="Cambria"/>
            </a:endParaRPr>
          </a:p>
        </p:txBody>
      </p:sp>
      <p:sp>
        <p:nvSpPr>
          <p:cNvPr id="4" name="Rectângulo 8"/>
          <p:cNvSpPr/>
          <p:nvPr/>
        </p:nvSpPr>
        <p:spPr>
          <a:xfrm>
            <a:off x="611560" y="3024992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>
                <a:spLocks/>
              </p:cNvSpPr>
              <p:nvPr/>
            </p:nvSpPr>
            <p:spPr>
              <a:xfrm>
                <a:off x="572343" y="1242538"/>
                <a:ext cx="5295801" cy="3609065"/>
              </a:xfrm>
              <a:prstGeom prst="rect">
                <a:avLst/>
              </a:prstGeom>
            </p:spPr>
            <p:txBody>
              <a:bodyPr wrap="none">
                <a:no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/>
                  </a:rPr>
                  <a:t>3.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</m:acc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den>
                      </m:f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      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𝐴</m:t>
                            </m:r>
                          </m:e>
                        </m:d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𝐵</m:t>
                            </m:r>
                            <m:r>
                              <a:rPr lang="pt-PT" sz="2000" i="1" smtClean="0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2000" i="1" smtClean="0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pt-PT" sz="2000" i="1" smtClean="0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 smtClean="0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pt-PT" sz="2000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    	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𝐵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∩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den>
                    </m:f>
                    <m:r>
                      <a:rPr lang="pt-PT" sz="200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1−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𝐵</m:t>
                            </m:r>
                          </m:e>
                        </m:acc>
                        <m:r>
                          <a:rPr lang="pt-PT" sz="2000" b="0" i="1" smtClean="0">
                            <a:latin typeface="Cambria Math"/>
                          </a:rPr>
                          <m:t>|</m:t>
                        </m:r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43" y="1242538"/>
                <a:ext cx="5295801" cy="3609065"/>
              </a:xfrm>
              <a:prstGeom prst="rect">
                <a:avLst/>
              </a:prstGeom>
              <a:blipFill rotWithShape="0">
                <a:blip r:embed="rId2"/>
                <a:stretch>
                  <a:fillRect l="-1266" r="-1151" b="-5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33320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611560" y="1542232"/>
                <a:ext cx="7316589" cy="1478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Seja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um conjunto finito, </a:t>
                </a:r>
                <a:r>
                  <a:rPr lang="pt-PT" sz="2000" dirty="0">
                    <a:latin typeface="Cambria Math" charset="0"/>
                  </a:rPr>
                  <a:t>uma probabilidade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e dois acontecimentos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𝐵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𝒫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 Prove que se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independente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então também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 smtClean="0">
                    <a:latin typeface="Cambria Math" charset="0"/>
                  </a:rPr>
                  <a:t> é independente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542232"/>
                <a:ext cx="7316589" cy="1478418"/>
              </a:xfrm>
              <a:prstGeom prst="rect">
                <a:avLst/>
              </a:prstGeom>
              <a:blipFill rotWithShape="0">
                <a:blip r:embed="rId2"/>
                <a:stretch>
                  <a:fillRect l="-833" b="-2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</a:t>
            </a:r>
            <a:r>
              <a:rPr lang="pt-PT" sz="3200" b="1" dirty="0">
                <a:latin typeface="Cambria"/>
                <a:cs typeface="Cambria"/>
              </a:rPr>
              <a:t>4</a:t>
            </a:r>
          </a:p>
        </p:txBody>
      </p:sp>
      <p:sp>
        <p:nvSpPr>
          <p:cNvPr id="5" name="Rectângulo 8"/>
          <p:cNvSpPr/>
          <p:nvPr/>
        </p:nvSpPr>
        <p:spPr>
          <a:xfrm>
            <a:off x="611560" y="302065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07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7006804" cy="43100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4. </a:t>
                </a:r>
                <a:r>
                  <a:rPr lang="pt-PT" sz="2000" dirty="0" smtClean="0">
                    <a:latin typeface="Cambria Math" charset="0"/>
                  </a:rPr>
                  <a:t>Consideremos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acontecimentos independentes, ou seja, acontecimentos tais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  <m:r>
                          <a:rPr lang="pt-PT" sz="2000" i="1">
                            <a:latin typeface="Cambria Math"/>
                          </a:rPr>
                          <m:t>∩</m:t>
                        </m:r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acc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pt-PT" sz="2000" i="1">
                              <a:latin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0" smtClean="0">
                          <a:latin typeface="Cambria Math"/>
                        </a:rPr>
                        <m:t>−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  <m:r>
                            <a:rPr lang="pt-PT" sz="2000" i="1">
                              <a:latin typeface="Cambria Math"/>
                            </a:rPr>
                            <m:t>∩</m:t>
                          </m:r>
                          <m:r>
                            <a:rPr lang="pt-PT" sz="2000" i="1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>
                        <a:latin typeface="Cambria Math"/>
                      </a:rPr>
                      <m:t>−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1−</m:t>
                        </m:r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d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𝐴</m:t>
                            </m:r>
                          </m:e>
                        </m:acc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Assim, verifica-se que </a:t>
                </a:r>
                <a:r>
                  <a:rPr lang="pt-PT" sz="2000" dirty="0">
                    <a:latin typeface="Cambria Math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independente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então também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pt-PT" sz="2000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pt-PT" sz="2000" dirty="0">
                    <a:latin typeface="Cambria Math" charset="0"/>
                  </a:rPr>
                  <a:t> é independente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 algn="r">
                  <a:lnSpc>
                    <a:spcPct val="150000"/>
                  </a:lnSpc>
                </a:pPr>
                <a:r>
                  <a:rPr lang="pt-PT" sz="2000" dirty="0" err="1" smtClean="0">
                    <a:latin typeface="Cambria Math" charset="0"/>
                  </a:rPr>
                  <a:t>c.q.d</a:t>
                </a:r>
                <a:r>
                  <a:rPr lang="pt-PT" sz="2000" dirty="0" smtClean="0">
                    <a:latin typeface="Cambria Math" charset="0"/>
                  </a:rPr>
                  <a:t>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7006804" cy="4310026"/>
              </a:xfrm>
              <a:prstGeom prst="rect">
                <a:avLst/>
              </a:prstGeom>
              <a:blipFill rotWithShape="0">
                <a:blip r:embed="rId2"/>
                <a:stretch>
                  <a:fillRect l="-870" r="-870" b="-14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172392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0" y="1547664"/>
            <a:ext cx="7848872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b="1" dirty="0" smtClean="0">
                <a:latin typeface="Cambria Math" charset="0"/>
              </a:rPr>
              <a:t>5.</a:t>
            </a:r>
            <a:r>
              <a:rPr lang="pt-PT" sz="2000" dirty="0" smtClean="0">
                <a:latin typeface="Cambria Math" charset="0"/>
              </a:rPr>
              <a:t> Num </a:t>
            </a:r>
            <a:r>
              <a:rPr lang="pt-PT" sz="2000" dirty="0">
                <a:latin typeface="Cambria Math" charset="0"/>
              </a:rPr>
              <a:t>saco existem duas moedas falsas e cinco moedas verdadeiras. Vão ser tiradas aleatoriamente duas moedas do saco, uma a seguir à outra. Qual </a:t>
            </a:r>
            <a:r>
              <a:rPr lang="pt-PT" sz="2000" dirty="0" smtClean="0">
                <a:latin typeface="Cambria Math" charset="0"/>
              </a:rPr>
              <a:t>é a </a:t>
            </a:r>
            <a:r>
              <a:rPr lang="pt-PT" sz="2000" dirty="0">
                <a:latin typeface="Cambria Math" charset="0"/>
              </a:rPr>
              <a:t>probabilidade de: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5.1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as duas moedas serem verdadeiras?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5.2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pelo menos uma </a:t>
            </a:r>
            <a:r>
              <a:rPr lang="pt-PT" sz="2000" dirty="0" smtClean="0">
                <a:latin typeface="Cambria Math" charset="0"/>
              </a:rPr>
              <a:t>das moedas ser </a:t>
            </a:r>
            <a:r>
              <a:rPr lang="pt-PT" sz="2000" dirty="0">
                <a:latin typeface="Cambria Math" charset="0"/>
              </a:rPr>
              <a:t>verdadeira? </a:t>
            </a: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5.3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a segunda ser falsa sabendo que a primeira era verdadeira? </a:t>
            </a:r>
            <a:endParaRPr lang="pt-PT" sz="2000" dirty="0" smtClean="0">
              <a:latin typeface="Cambria Math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</a:t>
            </a:r>
            <a:r>
              <a:rPr lang="pt-PT" sz="3200" b="1" dirty="0">
                <a:latin typeface="Cambria"/>
                <a:cs typeface="Cambria"/>
              </a:rPr>
              <a:t>5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05756" y="4486930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63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67779" y="1237106"/>
                <a:ext cx="4292253" cy="4602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5.1</a:t>
                </a:r>
                <a:endParaRPr lang="pt-PT" sz="2000" b="1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42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b="1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5.2</a:t>
                </a:r>
                <a:endParaRPr lang="pt-PT" sz="2000" b="1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𝑃</m:t>
                      </m:r>
                      <m:r>
                        <a:rPr lang="pt-PT" sz="2000" b="0" i="1" smtClean="0">
                          <a:latin typeface="Cambria Math"/>
                        </a:rPr>
                        <m:t>=1−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42</m:t>
                          </m:r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b="1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5.3</a:t>
                </a:r>
                <a:endParaRPr lang="pt-PT" sz="2000" b="1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7</m:t>
                              </m:r>
                            </m:den>
                          </m:f>
                          <m:r>
                            <a:rPr lang="pt-PT" sz="20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7</m:t>
                              </m:r>
                            </m:den>
                          </m:f>
                        </m:den>
                      </m:f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37106"/>
                <a:ext cx="4292253" cy="4602798"/>
              </a:xfrm>
              <a:prstGeom prst="rect">
                <a:avLst/>
              </a:prstGeom>
              <a:blipFill rotWithShape="0">
                <a:blip r:embed="rId2"/>
                <a:stretch>
                  <a:fillRect l="-1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</p:spTree>
    <p:extLst>
      <p:ext uri="{BB962C8B-B14F-4D97-AF65-F5344CB8AC3E}">
        <p14:creationId xmlns:p14="http://schemas.microsoft.com/office/powerpoint/2010/main" val="60954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11561" y="1484784"/>
            <a:ext cx="7920880" cy="478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PT" sz="2000" dirty="0" smtClean="0">
                <a:latin typeface="Cambria Math" charset="0"/>
              </a:rPr>
              <a:t>Para </a:t>
            </a:r>
            <a:r>
              <a:rPr lang="pt-PT" sz="2000" dirty="0">
                <a:latin typeface="Cambria Math" charset="0"/>
              </a:rPr>
              <a:t>produzir um tipo de </a:t>
            </a:r>
            <a:r>
              <a:rPr lang="pt-PT" sz="2000" dirty="0" smtClean="0">
                <a:latin typeface="Cambria Math" charset="0"/>
              </a:rPr>
              <a:t>peças </a:t>
            </a:r>
            <a:r>
              <a:rPr lang="pt-PT" sz="2000" dirty="0" smtClean="0">
                <a:latin typeface="Cambria Math" charset="0"/>
              </a:rPr>
              <a:t>uma </a:t>
            </a:r>
            <a:r>
              <a:rPr lang="pt-PT" sz="2000" dirty="0">
                <a:latin typeface="Cambria Math" charset="0"/>
              </a:rPr>
              <a:t>fábrica utiliza três máquinas </a:t>
            </a:r>
            <a:r>
              <a:rPr lang="pt-PT" sz="2000" dirty="0" smtClean="0">
                <a:latin typeface="Cambria Math" charset="0"/>
              </a:rPr>
              <a:t>com níveis </a:t>
            </a:r>
            <a:r>
              <a:rPr lang="pt-PT" sz="2000" dirty="0">
                <a:latin typeface="Cambria Math" charset="0"/>
              </a:rPr>
              <a:t>diferentes de eficiência. A </a:t>
            </a:r>
            <a:r>
              <a:rPr lang="pt-PT" sz="2000" dirty="0" smtClean="0">
                <a:latin typeface="Cambria Math" charset="0"/>
              </a:rPr>
              <a:t>máquina A </a:t>
            </a:r>
            <a:r>
              <a:rPr lang="pt-PT" sz="2000" dirty="0">
                <a:latin typeface="Cambria Math" charset="0"/>
              </a:rPr>
              <a:t>produz metade do total da produção e as </a:t>
            </a:r>
            <a:r>
              <a:rPr lang="pt-PT" sz="2000" dirty="0" smtClean="0">
                <a:latin typeface="Cambria Math" charset="0"/>
              </a:rPr>
              <a:t>máquinas B e C </a:t>
            </a:r>
            <a:r>
              <a:rPr lang="pt-PT" sz="2000" dirty="0">
                <a:latin typeface="Cambria Math" charset="0"/>
              </a:rPr>
              <a:t>dividem a restante produção em partes iguais. Cerca </a:t>
            </a:r>
            <a:r>
              <a:rPr lang="pt-PT" sz="2000" dirty="0" smtClean="0">
                <a:latin typeface="Cambria Math" charset="0"/>
              </a:rPr>
              <a:t>de 98,5% </a:t>
            </a:r>
            <a:r>
              <a:rPr lang="pt-PT" sz="2000" dirty="0">
                <a:latin typeface="Cambria Math" charset="0"/>
              </a:rPr>
              <a:t>da produção da </a:t>
            </a:r>
            <a:r>
              <a:rPr lang="pt-PT" sz="2000" dirty="0" smtClean="0">
                <a:latin typeface="Cambria Math" charset="0"/>
              </a:rPr>
              <a:t>máquina A </a:t>
            </a:r>
            <a:r>
              <a:rPr lang="pt-PT" sz="2000" dirty="0">
                <a:latin typeface="Cambria Math" charset="0"/>
              </a:rPr>
              <a:t>não tem qualquer defeito; a </a:t>
            </a:r>
            <a:r>
              <a:rPr lang="pt-PT" sz="2000" dirty="0" smtClean="0">
                <a:latin typeface="Cambria Math" charset="0"/>
              </a:rPr>
              <a:t>máquina B </a:t>
            </a:r>
            <a:r>
              <a:rPr lang="pt-PT" sz="2000" dirty="0">
                <a:latin typeface="Cambria Math" charset="0"/>
              </a:rPr>
              <a:t>produz cerca </a:t>
            </a:r>
            <a:r>
              <a:rPr lang="pt-PT" sz="2000" dirty="0" smtClean="0">
                <a:latin typeface="Cambria Math" charset="0"/>
              </a:rPr>
              <a:t>de 2% </a:t>
            </a:r>
            <a:r>
              <a:rPr lang="pt-PT" sz="2000" dirty="0">
                <a:latin typeface="Cambria Math" charset="0"/>
              </a:rPr>
              <a:t>de peças defeituosas e a </a:t>
            </a:r>
            <a:r>
              <a:rPr lang="pt-PT" sz="2000" dirty="0" smtClean="0">
                <a:latin typeface="Cambria Math" charset="0"/>
              </a:rPr>
              <a:t>máquina C </a:t>
            </a:r>
            <a:r>
              <a:rPr lang="pt-PT" sz="2000" dirty="0">
                <a:latin typeface="Cambria Math" charset="0"/>
              </a:rPr>
              <a:t>tem uma eficiência de </a:t>
            </a:r>
            <a:r>
              <a:rPr lang="pt-PT" sz="2000" dirty="0" smtClean="0">
                <a:latin typeface="Cambria Math" charset="0"/>
              </a:rPr>
              <a:t>97%. 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6.1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Selecionando aleatoriamente uma peça </a:t>
            </a:r>
            <a:r>
              <a:rPr lang="pt-PT" sz="2000" dirty="0" smtClean="0">
                <a:latin typeface="Cambria Math" charset="0"/>
              </a:rPr>
              <a:t>produzida naquela fábrica </a:t>
            </a:r>
            <a:r>
              <a:rPr lang="pt-PT" sz="2000" dirty="0">
                <a:latin typeface="Cambria Math" charset="0"/>
              </a:rPr>
              <a:t>qual é a probabilidade de que seja defeituosa</a:t>
            </a:r>
            <a:r>
              <a:rPr lang="pt-PT" sz="2000" dirty="0" smtClean="0">
                <a:latin typeface="Cambria Math" charset="0"/>
              </a:rPr>
              <a:t>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Resolução</a:t>
            </a:r>
            <a:r>
              <a:rPr lang="pt-PT" sz="2000" dirty="0" smtClean="0">
                <a:latin typeface="Cambria Math" charset="0"/>
              </a:rPr>
              <a:t> </a:t>
            </a:r>
            <a:endParaRPr lang="pt-PT" sz="2000" dirty="0">
              <a:latin typeface="Cambria Math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6.2</a:t>
            </a:r>
            <a:r>
              <a:rPr lang="pt-PT" sz="2000" dirty="0" smtClean="0">
                <a:latin typeface="Cambria Math" charset="0"/>
              </a:rPr>
              <a:t> </a:t>
            </a:r>
            <a:r>
              <a:rPr lang="pt-PT" sz="2000" dirty="0">
                <a:latin typeface="Cambria Math" charset="0"/>
              </a:rPr>
              <a:t>Foi selecionada uma </a:t>
            </a:r>
            <a:r>
              <a:rPr lang="pt-PT" sz="2000" dirty="0" smtClean="0">
                <a:latin typeface="Cambria Math" charset="0"/>
              </a:rPr>
              <a:t>das </a:t>
            </a:r>
            <a:r>
              <a:rPr lang="pt-PT" sz="2000" dirty="0">
                <a:latin typeface="Cambria Math" charset="0"/>
              </a:rPr>
              <a:t>peças ao acaso e era defeituosa. Qual é a probabilidade de ter sido produzida pela máquina </a:t>
            </a:r>
            <a:r>
              <a:rPr lang="pt-PT" sz="2000" dirty="0" smtClean="0">
                <a:latin typeface="Cambria Math" charset="0"/>
              </a:rPr>
              <a:t>C?    </a:t>
            </a: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Resolução</a:t>
            </a:r>
            <a:endParaRPr lang="pt-PT" sz="2000" dirty="0">
              <a:latin typeface="Cambria Math" charset="0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2400" cy="1143000"/>
          </a:xfrm>
        </p:spPr>
        <p:txBody>
          <a:bodyPr>
            <a:normAutofit/>
          </a:bodyPr>
          <a:lstStyle/>
          <a:p>
            <a:r>
              <a:rPr lang="pt-PT" sz="3200" b="1" dirty="0" smtClean="0">
                <a:latin typeface="Cambria"/>
                <a:cs typeface="Cambria"/>
              </a:rPr>
              <a:t>Questão 6</a:t>
            </a:r>
            <a:endParaRPr lang="pt-PT" sz="32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97830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9" y="1242538"/>
                <a:ext cx="5876429" cy="4437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6.1</a:t>
                </a:r>
                <a:r>
                  <a:rPr lang="pt-PT" sz="2000" dirty="0" smtClean="0">
                    <a:latin typeface="Cambria Math" charset="0"/>
                  </a:rPr>
                  <a:t> Considerem-se os acontecimentos: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A: «a peça é produzida na máquina A»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B: </a:t>
                </a:r>
                <a:r>
                  <a:rPr lang="pt-PT" sz="2000" dirty="0">
                    <a:latin typeface="Cambria Math" charset="0"/>
                  </a:rPr>
                  <a:t>«</a:t>
                </a:r>
                <a:r>
                  <a:rPr lang="pt-PT" sz="2000" dirty="0" smtClean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peça é produzida na máquina </a:t>
                </a:r>
                <a:r>
                  <a:rPr lang="pt-PT" sz="2000" dirty="0" smtClean="0">
                    <a:latin typeface="Cambria Math" charset="0"/>
                  </a:rPr>
                  <a:t>B»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C: </a:t>
                </a:r>
                <a:r>
                  <a:rPr lang="pt-PT" sz="2000" dirty="0" smtClean="0">
                    <a:latin typeface="Cambria Math" charset="0"/>
                  </a:rPr>
                  <a:t>«a </a:t>
                </a:r>
                <a:r>
                  <a:rPr lang="pt-PT" sz="2000" dirty="0">
                    <a:latin typeface="Cambria Math" charset="0"/>
                  </a:rPr>
                  <a:t>peça é produzida na máquina </a:t>
                </a:r>
                <a:r>
                  <a:rPr lang="pt-PT" sz="2000" dirty="0" smtClean="0">
                    <a:latin typeface="Cambria Math" charset="0"/>
                  </a:rPr>
                  <a:t>C»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D: </a:t>
                </a:r>
                <a:r>
                  <a:rPr lang="pt-PT" sz="2000" dirty="0">
                    <a:latin typeface="Cambria Math" charset="0"/>
                  </a:rPr>
                  <a:t>«</a:t>
                </a:r>
                <a:r>
                  <a:rPr lang="pt-PT" sz="2000" dirty="0" smtClean="0">
                    <a:latin typeface="Cambria Math" charset="0"/>
                  </a:rPr>
                  <a:t>a </a:t>
                </a:r>
                <a:r>
                  <a:rPr lang="pt-PT" sz="2000" dirty="0">
                    <a:latin typeface="Cambria Math" charset="0"/>
                  </a:rPr>
                  <a:t>peça é </a:t>
                </a:r>
                <a:r>
                  <a:rPr lang="pt-PT" sz="2000" dirty="0" smtClean="0">
                    <a:latin typeface="Cambria Math" charset="0"/>
                  </a:rPr>
                  <a:t>defeituosa»</a:t>
                </a: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De acordo com o enunciado, sabe-se que: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𝐷</m:t>
                        </m:r>
                        <m:r>
                          <a:rPr lang="pt-PT" sz="2000" b="0" i="1" smtClean="0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=0,015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𝐷</m:t>
                        </m:r>
                        <m:r>
                          <a:rPr lang="pt-PT" sz="2000" i="1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𝐵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=0,0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𝐷</m:t>
                        </m:r>
                        <m:r>
                          <a:rPr lang="pt-PT" sz="2000" i="1">
                            <a:latin typeface="Cambria Math"/>
                          </a:rPr>
                          <m:t>|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𝐶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=0,0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9" y="1242538"/>
                <a:ext cx="5876429" cy="4437561"/>
              </a:xfrm>
              <a:prstGeom prst="rect">
                <a:avLst/>
              </a:prstGeom>
              <a:blipFill rotWithShape="0">
                <a:blip r:embed="rId2"/>
                <a:stretch>
                  <a:fillRect l="-1037" b="-13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760467" y="534263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Continuar</a:t>
            </a:r>
          </a:p>
        </p:txBody>
      </p:sp>
    </p:spTree>
    <p:extLst>
      <p:ext uri="{BB962C8B-B14F-4D97-AF65-F5344CB8AC3E}">
        <p14:creationId xmlns:p14="http://schemas.microsoft.com/office/powerpoint/2010/main" val="17962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67778" y="1242538"/>
                <a:ext cx="6884541" cy="26314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𝐷</m:t>
                          </m:r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𝐴</m:t>
                          </m:r>
                        </m:e>
                      </m:d>
                      <m:r>
                        <a:rPr lang="pt-PT" sz="2000" b="0" i="0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𝐷</m:t>
                          </m:r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𝐷</m:t>
                          </m:r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pt-PT" sz="2000" b="0" i="1" smtClean="0">
                          <a:latin typeface="Cambria Math" charset="0"/>
                        </a:rPr>
                        <m:t> 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/>
                        </a:rPr>
                        <m:t> </m:t>
                      </m:r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0,015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0" smtClean="0">
                        <a:latin typeface="Cambria Math"/>
                        <a:ea typeface="Cambria Math"/>
                      </a:rPr>
                      <m:t>0,5</m:t>
                    </m:r>
                    <m:r>
                      <a:rPr lang="pt-PT" sz="200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0,02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0,25</m:t>
                    </m:r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0,03</m:t>
                    </m:r>
                    <m:r>
                      <a:rPr lang="pt-PT" sz="2000" b="0" i="1" smtClean="0">
                        <a:latin typeface="Cambria Math" charset="0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0,25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/>
                  <a:t> </a:t>
                </a:r>
                <a:r>
                  <a:rPr lang="pt-PT" sz="2000" dirty="0" smtClean="0"/>
                  <a:t>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0,02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1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 probabilidade de uma peça selecionada aleatoriamente ser defeituosa é de 2%.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78" y="1242538"/>
                <a:ext cx="6884541" cy="2631490"/>
              </a:xfrm>
              <a:prstGeom prst="rect">
                <a:avLst/>
              </a:prstGeom>
              <a:blipFill rotWithShape="0">
                <a:blip r:embed="rId2"/>
                <a:stretch>
                  <a:fillRect l="-886" r="-974" b="-92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sp>
        <p:nvSpPr>
          <p:cNvPr id="4" name="Rectângulo 8"/>
          <p:cNvSpPr/>
          <p:nvPr/>
        </p:nvSpPr>
        <p:spPr>
          <a:xfrm>
            <a:off x="6760467" y="5342635"/>
            <a:ext cx="1483941" cy="496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u="sng" dirty="0" smtClean="0">
              <a:solidFill>
                <a:schemeClr val="accent1">
                  <a:lumMod val="75000"/>
                </a:schemeClr>
              </a:solidFill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78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572467" y="1242538"/>
                <a:ext cx="6591821" cy="42434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6.2</a:t>
                </a:r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𝐶</m:t>
                          </m:r>
                          <m:r>
                            <a:rPr lang="pt-PT" sz="2000" i="1">
                              <a:latin typeface="Cambria Math"/>
                            </a:rPr>
                            <m:t>|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𝐷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𝐶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∩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𝐷</m:t>
                              </m:r>
                            </m:e>
                          </m:d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𝑃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𝐷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|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</m:d>
                        <m:r>
                          <a:rPr lang="pt-PT" sz="2000" b="0" i="1" smtClean="0">
                            <a:latin typeface="Cambria Math" charset="0"/>
                            <a:ea typeface="Cambria Math"/>
                          </a:rPr>
                          <m:t> </m:t>
                        </m:r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/>
                          </a:rPr>
                          <m:t> 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𝐶</m:t>
                            </m:r>
                          </m:e>
                        </m:d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𝑃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𝐷</m:t>
                            </m:r>
                          </m:e>
                        </m:d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0,03</m:t>
                        </m:r>
                        <m:r>
                          <a:rPr lang="pt-PT" sz="20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sz="2000" b="0" i="1" smtClean="0">
                            <a:latin typeface="Cambria Math" charset="0"/>
                            <a:ea typeface="Cambria Math"/>
                          </a:rPr>
                          <m:t> 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0,25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0,02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0,375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1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A probabilidade de uma peça defeituosa ter sido produzida  pela máquina C é de 37,5%.</a:t>
                </a: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67" y="1242538"/>
                <a:ext cx="6591821" cy="4243469"/>
              </a:xfrm>
              <a:prstGeom prst="rect">
                <a:avLst/>
              </a:prstGeom>
              <a:blipFill rotWithShape="0">
                <a:blip r:embed="rId3"/>
                <a:stretch>
                  <a:fillRect l="-1018" r="-2035" b="-28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ângulo 8"/>
          <p:cNvSpPr/>
          <p:nvPr/>
        </p:nvSpPr>
        <p:spPr>
          <a:xfrm>
            <a:off x="567779" y="688540"/>
            <a:ext cx="148394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Resolução</a:t>
            </a: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270338"/>
              </p:ext>
            </p:extLst>
          </p:nvPr>
        </p:nvGraphicFramePr>
        <p:xfrm>
          <a:off x="1143000" y="1397000"/>
          <a:ext cx="6858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ocumento" r:id="rId4" imgW="0" imgH="0" progId="Word.Document.8">
                  <p:embed/>
                </p:oleObj>
              </mc:Choice>
              <mc:Fallback>
                <p:oleObj name="Documento" r:id="rId4" imgW="0" imgH="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1143000" y="1397000"/>
                        <a:ext cx="6858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098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2004</TotalTime>
  <Words>1048</Words>
  <Application>Microsoft Macintosh PowerPoint</Application>
  <PresentationFormat>Apresentação no Ecrã (4:3)</PresentationFormat>
  <Paragraphs>103</Paragraphs>
  <Slides>17</Slides>
  <Notes>0</Notes>
  <HiddenSlides>0</HiddenSlides>
  <MMClips>0</MMClips>
  <ScaleCrop>false</ScaleCrop>
  <HeadingPairs>
    <vt:vector size="8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3" baseType="lpstr">
      <vt:lpstr>Calibri</vt:lpstr>
      <vt:lpstr>Cambria</vt:lpstr>
      <vt:lpstr>Cambria Math</vt:lpstr>
      <vt:lpstr>Arial</vt:lpstr>
      <vt:lpstr>1_Office Theme</vt:lpstr>
      <vt:lpstr>Documento do Microsoft Word 97 - 2004</vt:lpstr>
      <vt:lpstr>Probabilidades</vt:lpstr>
      <vt:lpstr>Apresentação do PowerPoint</vt:lpstr>
      <vt:lpstr>Questão 1</vt:lpstr>
      <vt:lpstr>Apresentação do PowerPoint</vt:lpstr>
      <vt:lpstr>Questão 2</vt:lpstr>
      <vt:lpstr>Apresentação do PowerPoint</vt:lpstr>
      <vt:lpstr>Apresentação do PowerPoint</vt:lpstr>
      <vt:lpstr>Questão 3</vt:lpstr>
      <vt:lpstr>Apresentação do PowerPoint</vt:lpstr>
      <vt:lpstr>Questão 4</vt:lpstr>
      <vt:lpstr>Apresentação do PowerPoint</vt:lpstr>
      <vt:lpstr>Questão 5</vt:lpstr>
      <vt:lpstr>Apresentação do PowerPoint</vt:lpstr>
      <vt:lpstr>Questão 6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175</cp:revision>
  <dcterms:created xsi:type="dcterms:W3CDTF">2014-11-16T14:55:38Z</dcterms:created>
  <dcterms:modified xsi:type="dcterms:W3CDTF">2017-06-27T11:38:53Z</dcterms:modified>
</cp:coreProperties>
</file>