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tmp" ContentType="image/pn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256" r:id="rId2"/>
    <p:sldId id="257" r:id="rId3"/>
    <p:sldId id="302" r:id="rId4"/>
    <p:sldId id="303" r:id="rId5"/>
    <p:sldId id="307" r:id="rId6"/>
    <p:sldId id="308" r:id="rId7"/>
    <p:sldId id="304" r:id="rId8"/>
    <p:sldId id="305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26" autoAdjust="0"/>
    <p:restoredTop sz="94674"/>
  </p:normalViewPr>
  <p:slideViewPr>
    <p:cSldViewPr>
      <p:cViewPr varScale="1">
        <p:scale>
          <a:sx n="119" d="100"/>
          <a:sy n="119" d="100"/>
        </p:scale>
        <p:origin x="38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CC0A7-533B-264C-9B31-3AD67F1AF98A}" type="datetimeFigureOut">
              <a:rPr lang="en-US" smtClean="0"/>
              <a:t>6/27/17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35F48-8787-834A-9819-F8F5FDCA0FD6}" type="slidenum">
              <a:rPr lang="en-US" smtClean="0"/>
              <a:t>‹n.º›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84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635F48-8787-834A-9819-F8F5FDCA0FD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38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06622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m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</a:rPr>
              <a:t>Probabilidades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b="1" dirty="0" smtClean="0">
                <a:solidFill>
                  <a:schemeClr val="bg1">
                    <a:lumMod val="85000"/>
                  </a:schemeClr>
                </a:solidFill>
              </a:rPr>
              <a:t>Probabilidade condicionada</a:t>
            </a:r>
          </a:p>
          <a:p>
            <a:r>
              <a:rPr lang="pt-PT" sz="2400" b="1" dirty="0" smtClean="0">
                <a:solidFill>
                  <a:schemeClr val="bg1">
                    <a:lumMod val="85000"/>
                  </a:schemeClr>
                </a:solidFill>
              </a:rPr>
              <a:t>O essencial</a:t>
            </a:r>
            <a:endParaRPr lang="pt-PT" sz="24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07120" y="1547664"/>
                <a:ext cx="7133232" cy="3361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probabilidade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dois acontecimentos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com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≠0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:r>
                  <a:rPr lang="pt-PT" sz="2000" dirty="0" smtClean="0">
                    <a:latin typeface="Cambria Math" charset="0"/>
                  </a:rPr>
                  <a:t>designa-se por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probabilidade</a:t>
                </a:r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rgbClr val="00B0F0"/>
                        </a:solidFill>
                        <a:latin typeface="Cambria Math" charset="0"/>
                      </a:rPr>
                      <m:t>𝑨</m:t>
                    </m:r>
                  </m:oMath>
                </a14:m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 se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rgbClr val="00B0F0"/>
                        </a:solidFill>
                        <a:latin typeface="Cambria Math" charset="0"/>
                      </a:rPr>
                      <m:t>𝑩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ou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probabilidade</a:t>
                </a:r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 condicionada de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rgbClr val="00B0F0"/>
                        </a:solidFill>
                        <a:latin typeface="Cambria Math" charset="0"/>
                      </a:rPr>
                      <m:t>𝑨</m:t>
                    </m:r>
                  </m:oMath>
                </a14:m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 se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rgbClr val="00B0F0"/>
                        </a:solidFill>
                        <a:latin typeface="Cambria Math" charset="0"/>
                      </a:rPr>
                      <m:t>𝑩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ou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probabilidade</a:t>
                </a:r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 de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ocorrer </a:t>
                </a:r>
                <a14:m>
                  <m:oMath xmlns:m="http://schemas.openxmlformats.org/officeDocument/2006/math">
                    <m:r>
                      <a:rPr lang="pt-PT" sz="2000" b="1" i="1">
                        <a:solidFill>
                          <a:srgbClr val="00B0F0"/>
                        </a:solidFill>
                        <a:latin typeface="Cambria Math" charset="0"/>
                      </a:rPr>
                      <m:t>𝑨</m:t>
                    </m:r>
                  </m:oMath>
                </a14:m>
                <a:r>
                  <a:rPr lang="pt-PT" sz="2000" dirty="0">
                    <a:solidFill>
                      <a:srgbClr val="00B0F0"/>
                    </a:solidFill>
                    <a:latin typeface="Cambria Math" charset="0"/>
                  </a:rPr>
                  <a:t> sabendo que ocorreu </a:t>
                </a:r>
                <a14:m>
                  <m:oMath xmlns:m="http://schemas.openxmlformats.org/officeDocument/2006/math">
                    <m:r>
                      <a:rPr lang="pt-PT" sz="2000" b="1" i="1" smtClean="0">
                        <a:solidFill>
                          <a:srgbClr val="00B0F0"/>
                        </a:solidFill>
                        <a:latin typeface="Cambria Math" charset="0"/>
                      </a:rPr>
                      <m:t>𝑩</m:t>
                    </m:r>
                    <m:r>
                      <a:rPr lang="pt-PT" sz="2000" b="0" i="0" smtClean="0">
                        <a:solidFill>
                          <a:srgbClr val="00B0F0"/>
                        </a:solidFill>
                        <a:latin typeface="Cambria Math" charset="0"/>
                      </a:rPr>
                      <m:t>,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representa-se por </a:t>
                </a:r>
                <a14:m>
                  <m:oMath xmlns:m="http://schemas.openxmlformats.org/officeDocument/2006/math">
                    <m:r>
                      <a:rPr lang="pt-PT" sz="2000" b="1" i="1" smtClean="0">
                        <a:solidFill>
                          <a:srgbClr val="00B0F0"/>
                        </a:solidFill>
                        <a:latin typeface="Cambria Math" charset="0"/>
                      </a:rPr>
                      <m:t>𝑷</m:t>
                    </m:r>
                    <m:d>
                      <m:dPr>
                        <m:ctrlPr>
                          <a:rPr lang="pt-PT" sz="2000" b="1" i="1" smtClean="0">
                            <a:solidFill>
                              <a:srgbClr val="00B0F0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1" i="1" smtClean="0">
                            <a:solidFill>
                              <a:srgbClr val="00B0F0"/>
                            </a:solidFill>
                            <a:latin typeface="Cambria Math" charset="0"/>
                          </a:rPr>
                          <m:t>𝑨</m:t>
                        </m:r>
                      </m:e>
                      <m:e>
                        <m:r>
                          <a:rPr lang="pt-PT" sz="2000" b="1" i="1" smtClean="0">
                            <a:solidFill>
                              <a:srgbClr val="00B0F0"/>
                            </a:solidFill>
                            <a:latin typeface="Cambria Math" charset="0"/>
                          </a:rPr>
                          <m:t>𝑩</m:t>
                        </m:r>
                      </m:e>
                    </m:d>
                    <m:r>
                      <a:rPr lang="pt-PT" sz="2000" b="1" i="1" smtClean="0">
                        <a:solidFill>
                          <a:srgbClr val="00B0F0"/>
                        </a:solidFill>
                        <a:latin typeface="Cambria Math" charset="0"/>
                      </a:rPr>
                      <m:t>,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o número </a:t>
                </a:r>
                <a:r>
                  <a:rPr lang="pt-PT" sz="2000" dirty="0" smtClean="0">
                    <a:latin typeface="Cambria Math" charset="0"/>
                  </a:rPr>
                  <a:t>real: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1" i="1">
                              <a:latin typeface="Cambria Math" charset="0"/>
                            </a:rPr>
                            <m:t>𝑷</m:t>
                          </m:r>
                          <m:d>
                            <m:d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𝑨</m:t>
                              </m:r>
                              <m:r>
                                <a:rPr lang="pt-PT" sz="2000" b="1" i="1">
                                  <a:latin typeface="Cambria Math" charset="0"/>
                                </a:rPr>
                                <m:t>∩</m:t>
                              </m:r>
                              <m:r>
                                <a:rPr lang="pt-PT" sz="2000" b="1" i="1">
                                  <a:latin typeface="Cambria Math" charset="0"/>
                                </a:rPr>
                                <m:t>𝑩</m:t>
                              </m:r>
                            </m:e>
                          </m:d>
                        </m:num>
                        <m:den>
                          <m:r>
                            <a:rPr lang="pt-PT" sz="2000" b="1" i="1">
                              <a:latin typeface="Cambria Math" charset="0"/>
                            </a:rPr>
                            <m:t>𝑷</m:t>
                          </m:r>
                          <m:d>
                            <m:d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𝑩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20" y="1547664"/>
                <a:ext cx="7133232" cy="3361882"/>
              </a:xfrm>
              <a:prstGeom prst="rect">
                <a:avLst/>
              </a:prstGeom>
              <a:blipFill rotWithShape="0">
                <a:blip r:embed="rId2"/>
                <a:stretch>
                  <a:fillRect l="-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611560" y="404664"/>
            <a:ext cx="79208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Definição de probabilidade condicionada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5008" y="1547664"/>
                <a:ext cx="6621288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experiência aleatória de espaço </a:t>
                </a:r>
                <a:r>
                  <a:rPr lang="pt-PT" sz="2000" dirty="0" err="1">
                    <a:latin typeface="Cambria Math" charset="0"/>
                  </a:rPr>
                  <a:t>amostral</a:t>
                </a:r>
                <a:r>
                  <a:rPr lang="pt-PT" sz="2000" dirty="0">
                    <a:latin typeface="Cambria Math" charset="0"/>
                  </a:rPr>
                  <a:t> finito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dois </a:t>
                </a:r>
                <a:r>
                  <a:rPr lang="pt-PT" sz="2000" dirty="0" smtClean="0">
                    <a:latin typeface="Cambria Math" charset="0"/>
                  </a:rPr>
                  <a:t>acontecimentos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⊂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⊂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com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≠0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≠0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tem-se: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∩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</m:d>
                      <m:r>
                        <a:rPr lang="pt-PT" sz="2000" b="1" i="1" smtClean="0">
                          <a:latin typeface="Cambria Math" charset="0"/>
                        </a:rPr>
                        <m:t> </m:t>
                      </m:r>
                      <m:r>
                        <a:rPr lang="pt-PT" sz="2000" b="1" i="1">
                          <a:latin typeface="Cambria Math" charset="0"/>
                        </a:rPr>
                        <m:t>×</m:t>
                      </m:r>
                      <m:r>
                        <a:rPr lang="pt-PT" sz="2000" b="1" i="1" smtClean="0">
                          <a:latin typeface="Cambria Math" charset="0"/>
                        </a:rPr>
                        <m:t> 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</m:d>
                    </m:oMath>
                  </m:oMathPara>
                </a14:m>
                <a:endParaRPr lang="pt-PT" sz="2000" b="1" dirty="0" smtClean="0">
                  <a:latin typeface="Cambria Math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</a:t>
                </a: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∩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  <m:r>
                        <a:rPr lang="pt-PT" sz="2000" b="1" i="1" smtClean="0">
                          <a:latin typeface="Cambria Math" charset="0"/>
                        </a:rPr>
                        <m:t> </m:t>
                      </m:r>
                      <m:r>
                        <a:rPr lang="pt-PT" sz="2000" b="1" i="1">
                          <a:latin typeface="Cambria Math" charset="0"/>
                        </a:rPr>
                        <m:t>×</m:t>
                      </m:r>
                      <m:r>
                        <a:rPr lang="pt-PT" sz="2000" b="1" i="1" smtClean="0">
                          <a:latin typeface="Cambria Math" charset="0"/>
                        </a:rPr>
                        <m:t> 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08" y="1547664"/>
                <a:ext cx="6621288" cy="2862322"/>
              </a:xfrm>
              <a:prstGeom prst="rect">
                <a:avLst/>
              </a:prstGeom>
              <a:blipFill rotWithShape="0">
                <a:blip r:embed="rId3"/>
                <a:stretch>
                  <a:fillRect l="-1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611560" y="404664"/>
            <a:ext cx="79208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Regra do produto</a:t>
            </a:r>
          </a:p>
        </p:txBody>
      </p:sp>
    </p:spTree>
    <p:extLst>
      <p:ext uri="{BB962C8B-B14F-4D97-AF65-F5344CB8AC3E}">
        <p14:creationId xmlns:p14="http://schemas.microsoft.com/office/powerpoint/2010/main" val="385362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7560840" cy="44234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Dado um conjunto finito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uma probabilidade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no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𝒫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/>
                </a:r>
                <a:br>
                  <a:rPr lang="pt-PT" sz="2000" dirty="0" smtClean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e um </a:t>
                </a:r>
                <a:r>
                  <a:rPr lang="pt-PT" sz="2000" dirty="0">
                    <a:latin typeface="Cambria Math" charset="0"/>
                  </a:rPr>
                  <a:t>acontecimento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𝒫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a função de </a:t>
                </a:r>
                <a:r>
                  <a:rPr lang="pt-PT" sz="2000" dirty="0" smtClean="0">
                    <a:latin typeface="Cambria Math" charset="0"/>
                  </a:rPr>
                  <a:t>domínio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𝒫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definida pela expressão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</m:d>
                    <m:r>
                      <a:rPr lang="pt-PT" sz="2000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mr-IN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charset="0"/>
                          </a:rPr>
                          <m:t>𝑃</m:t>
                        </m:r>
                        <m:r>
                          <a:rPr lang="pt-PT" sz="2000" b="0" i="1" smtClean="0">
                            <a:latin typeface="Cambria Math" charset="0"/>
                          </a:rPr>
                          <m:t>(</m:t>
                        </m:r>
                        <m:r>
                          <a:rPr lang="pt-PT" sz="2000" b="0" i="1" smtClean="0">
                            <a:latin typeface="Cambria Math" charset="0"/>
                          </a:rPr>
                          <m:t>𝐴</m:t>
                        </m:r>
                        <m:r>
                          <a:rPr lang="pt-PT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∩</m:t>
                        </m:r>
                        <m:r>
                          <a:rPr lang="pt-PT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𝐵</m:t>
                        </m:r>
                        <m:r>
                          <a:rPr lang="pt-PT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num>
                      <m:den>
                        <m:r>
                          <a:rPr lang="pt-PT" sz="2000" b="0" i="1" smtClean="0">
                            <a:latin typeface="Cambria Math" charset="0"/>
                          </a:rPr>
                          <m:t>𝑃</m:t>
                        </m:r>
                        <m:r>
                          <a:rPr lang="pt-PT" sz="2000" b="0" i="1" smtClean="0">
                            <a:latin typeface="Cambria Math" charset="0"/>
                          </a:rPr>
                          <m:t>(</m:t>
                        </m:r>
                        <m:r>
                          <a:rPr lang="pt-PT" sz="2000" b="0" i="1" smtClean="0">
                            <a:latin typeface="Cambria Math" charset="0"/>
                          </a:rPr>
                          <m:t>𝐵</m:t>
                        </m:r>
                        <m:r>
                          <a:rPr lang="pt-PT" sz="2000" b="0" i="1" smtClean="0">
                            <a:latin typeface="Cambria Math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pt-PT" sz="2000" dirty="0">
                    <a:latin typeface="Cambria Math" charset="0"/>
                  </a:rPr>
                  <a:t> é uma probabilidade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𝒫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Dado um conjunto finito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uma </a:t>
                </a:r>
                <a:r>
                  <a:rPr lang="pt-PT" sz="2000" dirty="0" smtClean="0">
                    <a:latin typeface="Cambria Math" charset="0"/>
                  </a:rPr>
                  <a:t>probabilidade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no </a:t>
                </a:r>
                <a:r>
                  <a:rPr lang="pt-PT" sz="2000" dirty="0" smtClean="0">
                    <a:latin typeface="Cambria Math" charset="0"/>
                  </a:rPr>
                  <a:t>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𝒫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/>
                </a:r>
                <a:br>
                  <a:rPr lang="pt-PT" sz="2000" dirty="0" smtClean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e </a:t>
                </a:r>
                <a:r>
                  <a:rPr lang="pt-PT" sz="2000" dirty="0">
                    <a:latin typeface="Cambria Math" charset="0"/>
                  </a:rPr>
                  <a:t>um </a:t>
                </a:r>
                <a:r>
                  <a:rPr lang="pt-PT" sz="2000" dirty="0" smtClean="0">
                    <a:latin typeface="Cambria Math" charset="0"/>
                  </a:rPr>
                  <a:t>acontecimento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𝒫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</a:t>
                </a: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∅</m:t>
                        </m:r>
                        <m:r>
                          <a:rPr lang="pt-PT" sz="2000" i="1">
                            <a:latin typeface="Cambria Math" charset="0"/>
                          </a:rPr>
                          <m:t>|</m:t>
                        </m:r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lvl="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∀</m:t>
                    </m:r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𝐸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𝐴</m:t>
                            </m:r>
                          </m:e>
                        </m:acc>
                      </m:e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=1</m:t>
                    </m:r>
                    <m:r>
                      <m:rPr>
                        <m:lit/>
                      </m:rPr>
                      <a:rPr lang="pt-PT" sz="2000" i="1">
                        <a:latin typeface="Cambria Math" charset="0"/>
                      </a:rPr>
                      <m:t>−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</m:e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</m:d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∀</m:t>
                    </m:r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,</m:t>
                    </m:r>
                    <m:r>
                      <a:rPr lang="pt-PT" sz="2000" i="1">
                        <a:latin typeface="Cambria Math" charset="0"/>
                      </a:rPr>
                      <m:t>𝐶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𝐸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𝐴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∪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𝐶</m:t>
                            </m:r>
                          </m:e>
                        </m:d>
                      </m:e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𝐴</m:t>
                        </m:r>
                        <m:r>
                          <a:rPr lang="pt-PT" sz="2000" i="1">
                            <a:latin typeface="Cambria Math" charset="0"/>
                          </a:rPr>
                          <m:t>|</m:t>
                        </m:r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+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𝐶</m:t>
                        </m:r>
                      </m:e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−</m:t>
                    </m:r>
                    <m:r>
                      <a:rPr lang="pt-PT" sz="2000" i="1">
                        <a:latin typeface="Cambria Math" charset="0"/>
                      </a:rPr>
                      <m:t>𝑃</m:t>
                    </m:r>
                    <m:r>
                      <a:rPr lang="pt-PT" sz="2000" i="1">
                        <a:latin typeface="Cambria Math" charset="0"/>
                      </a:rPr>
                      <m:t>((</m:t>
                    </m:r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∩</m:t>
                    </m:r>
                    <m:r>
                      <a:rPr lang="pt-PT" sz="2000" i="1">
                        <a:latin typeface="Cambria Math" charset="0"/>
                      </a:rPr>
                      <m:t>𝐶</m:t>
                    </m:r>
                    <m:r>
                      <a:rPr lang="pt-PT" sz="2000" i="1">
                        <a:latin typeface="Cambria Math" charset="0"/>
                      </a:rPr>
                      <m:t>)|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7560840" cy="4423455"/>
              </a:xfrm>
              <a:prstGeom prst="rect">
                <a:avLst/>
              </a:prstGeom>
              <a:blipFill rotWithShape="0">
                <a:blip r:embed="rId2"/>
                <a:stretch>
                  <a:fillRect l="-806" b="-206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611560" y="404664"/>
            <a:ext cx="79208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Teorema</a:t>
            </a:r>
          </a:p>
        </p:txBody>
      </p:sp>
    </p:spTree>
    <p:extLst>
      <p:ext uri="{BB962C8B-B14F-4D97-AF65-F5344CB8AC3E}">
        <p14:creationId xmlns:p14="http://schemas.microsoft.com/office/powerpoint/2010/main" val="385362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611560" y="1547664"/>
            <a:ext cx="8496944" cy="501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solidFill>
                  <a:srgbClr val="00B0F0"/>
                </a:solidFill>
                <a:latin typeface="Cambria Math" charset="0"/>
              </a:rPr>
              <a:t>1 – Diagrama de árvore de probabilidades</a:t>
            </a:r>
          </a:p>
        </p:txBody>
      </p:sp>
      <p:pic>
        <p:nvPicPr>
          <p:cNvPr id="7" name="Imagem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348880"/>
            <a:ext cx="6480720" cy="3312368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11560" y="404664"/>
            <a:ext cx="79208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Representações das probabilidades condicionadas</a:t>
            </a:r>
          </a:p>
        </p:txBody>
      </p:sp>
    </p:spTree>
    <p:extLst>
      <p:ext uri="{BB962C8B-B14F-4D97-AF65-F5344CB8AC3E}">
        <p14:creationId xmlns:p14="http://schemas.microsoft.com/office/powerpoint/2010/main" val="9429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611560" y="1547664"/>
            <a:ext cx="8496944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>
                <a:solidFill>
                  <a:srgbClr val="00B0F0"/>
                </a:solidFill>
                <a:latin typeface="Cambria Math" charset="0"/>
              </a:rPr>
              <a:t>2</a:t>
            </a:r>
            <a:r>
              <a:rPr lang="pt-PT" sz="2000" b="1" dirty="0" smtClean="0">
                <a:solidFill>
                  <a:srgbClr val="00B0F0"/>
                </a:solidFill>
                <a:latin typeface="Cambria Math" charset="0"/>
              </a:rPr>
              <a:t> – Tabela de contingência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078987"/>
                  </p:ext>
                </p:extLst>
              </p:nvPr>
            </p:nvGraphicFramePr>
            <p:xfrm>
              <a:off x="1943707" y="2420888"/>
              <a:ext cx="5256585" cy="309634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69694"/>
                    <a:gridCol w="1562027"/>
                    <a:gridCol w="1562027"/>
                    <a:gridCol w="1062837"/>
                  </a:tblGrid>
                  <a:tr h="66020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2000" b="0" i="0" dirty="0">
                              <a:effectLst/>
                              <a:latin typeface="Cambria Math" charset="0"/>
                            </a:rPr>
                            <a:t> </a:t>
                          </a:r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pt-PT" sz="2000" i="1">
                                        <a:effectLst/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𝐵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𝑇𝑜𝑡𝑎𝑙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85000"/>
                          </a:schemeClr>
                        </a:solidFill>
                      </a:tcPr>
                    </a:tc>
                  </a:tr>
                  <a:tr h="89787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𝑃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(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𝐵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𝑃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(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pt-PT" sz="2000" i="1">
                                        <a:effectLst/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𝐵</m:t>
                                    </m:r>
                                  </m:e>
                                </m:acc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𝑃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(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𝐴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25000"/>
                          </a:schemeClr>
                        </a:solidFill>
                      </a:tcPr>
                    </a:tc>
                  </a:tr>
                  <a:tr h="878068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pt-PT" sz="2000" i="1">
                                        <a:effectLst/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𝐴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𝑃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(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pt-PT" sz="2000" i="1">
                                        <a:effectLst/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𝐴</m:t>
                                    </m:r>
                                  </m:e>
                                </m:acc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𝐵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𝑃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(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pt-PT" sz="2000" i="1">
                                        <a:effectLst/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𝐴</m:t>
                                    </m:r>
                                  </m:e>
                                </m:acc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∩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pt-PT" sz="2000" i="1">
                                        <a:effectLst/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𝐵</m:t>
                                    </m:r>
                                  </m:e>
                                </m:acc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𝑃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(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pt-PT" sz="2000" i="1">
                                        <a:effectLst/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𝐴</m:t>
                                    </m:r>
                                  </m:e>
                                </m:acc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25000"/>
                          </a:schemeClr>
                        </a:solidFill>
                      </a:tcPr>
                    </a:tc>
                  </a:tr>
                  <a:tr h="66020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𝑇𝑜𝑡𝑎𝑙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𝑃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(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𝐵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𝑃</m:t>
                                </m:r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(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pt-PT" sz="2000" i="1">
                                        <a:effectLst/>
                                        <a:latin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PT" sz="2000">
                                        <a:effectLst/>
                                        <a:latin typeface="Cambria Math" charset="0"/>
                                      </a:rPr>
                                      <m:t>𝐵</m:t>
                                    </m:r>
                                  </m:e>
                                </m:acc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2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>
                                    <a:effectLst/>
                                    <a:latin typeface="Cambria Math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25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078987"/>
                  </p:ext>
                </p:extLst>
              </p:nvPr>
            </p:nvGraphicFramePr>
            <p:xfrm>
              <a:off x="1943707" y="2420888"/>
              <a:ext cx="5256585" cy="309634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69694"/>
                    <a:gridCol w="1562027"/>
                    <a:gridCol w="1562027"/>
                    <a:gridCol w="1062837"/>
                  </a:tblGrid>
                  <a:tr h="66020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ts val="15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PT" sz="2000" b="0" i="0" dirty="0">
                              <a:effectLst/>
                              <a:latin typeface="Cambria Math" charset="0"/>
                            </a:rPr>
                            <a:t> </a:t>
                          </a:r>
                          <a:endParaRPr lang="pt-PT" sz="2000" b="0" i="0" dirty="0">
                            <a:effectLst/>
                            <a:latin typeface="Cambria Math" charset="0"/>
                            <a:ea typeface="Cambria Math" charset="0"/>
                            <a:cs typeface="Cambria Math" charset="0"/>
                          </a:endParaRPr>
                        </a:p>
                      </a:txBody>
                      <a:tcPr marL="68580" marR="68580" marT="0" marB="0" anchor="ctr">
                        <a:solidFill>
                          <a:schemeClr val="accent1">
                            <a:alpha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68872" t="-917" r="-169261" b="-3688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169531" t="-917" r="-69922" b="-3688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394286" t="-917" r="-2286" b="-368807"/>
                          </a:stretch>
                        </a:blipFill>
                      </a:tcPr>
                    </a:tc>
                  </a:tr>
                  <a:tr h="8978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568" t="-74830" r="-393182" b="-173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68872" t="-74830" r="-169261" b="-173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169531" t="-74830" r="-69922" b="-173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394286" t="-74830" r="-2286" b="-173469"/>
                          </a:stretch>
                        </a:blipFill>
                      </a:tcPr>
                    </a:tc>
                  </a:tr>
                  <a:tr h="8780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568" t="-178472" r="-393182" b="-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68872" t="-178472" r="-169261" b="-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169531" t="-178472" r="-69922" b="-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394286" t="-178472" r="-2286" b="-77083"/>
                          </a:stretch>
                        </a:blipFill>
                      </a:tcPr>
                    </a:tc>
                  </a:tr>
                  <a:tr h="66020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568" t="-367890" r="-393182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68872" t="-367890" r="-169261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169531" t="-367890" r="-69922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 rotWithShape="0">
                          <a:blip r:embed="rId2"/>
                          <a:stretch>
                            <a:fillRect l="-394286" t="-367890" r="-2286" b="-183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611560" y="404664"/>
            <a:ext cx="79208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Representações das probabilidades condicionadas</a:t>
            </a:r>
          </a:p>
        </p:txBody>
      </p:sp>
    </p:spTree>
    <p:extLst>
      <p:ext uri="{BB962C8B-B14F-4D97-AF65-F5344CB8AC3E}">
        <p14:creationId xmlns:p14="http://schemas.microsoft.com/office/powerpoint/2010/main" val="384165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7704856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experiência aleatória de espaço </a:t>
                </a:r>
                <a:r>
                  <a:rPr lang="pt-PT" sz="2000" dirty="0" err="1" smtClean="0">
                    <a:latin typeface="Cambria Math" charset="0"/>
                  </a:rPr>
                  <a:t>amostral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finito e </a:t>
                </a:r>
                <a:r>
                  <a:rPr lang="pt-PT" sz="2000" dirty="0">
                    <a:latin typeface="Cambria Math" charset="0"/>
                  </a:rPr>
                  <a:t>uma probabilidade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  <m:r>
                      <a:rPr lang="pt-PT" sz="20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no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𝒫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dois acontecimentos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,</m:t>
                    </m:r>
                    <m:r>
                      <a:rPr lang="pt-PT" sz="2000" i="1">
                        <a:latin typeface="Cambria Math" charset="0"/>
                      </a:rPr>
                      <m:t>𝐵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𝒫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são independentes </a:t>
                </a:r>
                <a:r>
                  <a:rPr lang="pt-PT" sz="2000" dirty="0" smtClean="0">
                    <a:latin typeface="Cambria Math" charset="0"/>
                  </a:rPr>
                  <a:t>se, </a:t>
                </a:r>
                <a:r>
                  <a:rPr lang="pt-PT" sz="2000" dirty="0">
                    <a:latin typeface="Cambria Math" charset="0"/>
                  </a:rPr>
                  <a:t>e somente </a:t>
                </a:r>
                <a:r>
                  <a:rPr lang="pt-PT" sz="2000" dirty="0" smtClean="0">
                    <a:latin typeface="Cambria Math" charset="0"/>
                  </a:rPr>
                  <a:t>se,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∩</m:t>
                          </m:r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</m:d>
                      <m:r>
                        <a:rPr lang="pt-PT" sz="2000" b="1" i="1" smtClean="0">
                          <a:latin typeface="Cambria Math" charset="0"/>
                        </a:rPr>
                        <m:t> </m:t>
                      </m:r>
                      <m:r>
                        <a:rPr lang="pt-PT" sz="2000" b="1" i="1">
                          <a:latin typeface="Cambria Math" charset="0"/>
                        </a:rPr>
                        <m:t>×</m:t>
                      </m:r>
                      <m:r>
                        <a:rPr lang="pt-PT" sz="2000" b="1" i="1" smtClean="0">
                          <a:latin typeface="Cambria Math" charset="0"/>
                        </a:rPr>
                        <m:t> 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𝑩</m:t>
                          </m:r>
                        </m:e>
                      </m:d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7704856" cy="1938992"/>
              </a:xfrm>
              <a:prstGeom prst="rect">
                <a:avLst/>
              </a:prstGeom>
              <a:blipFill rotWithShape="0">
                <a:blip r:embed="rId2"/>
                <a:stretch>
                  <a:fillRect l="-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 txBox="1">
            <a:spLocks/>
          </p:cNvSpPr>
          <p:nvPr/>
        </p:nvSpPr>
        <p:spPr>
          <a:xfrm>
            <a:off x="611560" y="404664"/>
            <a:ext cx="79208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Acontecimentos independentes</a:t>
            </a:r>
          </a:p>
        </p:txBody>
      </p:sp>
    </p:spTree>
    <p:extLst>
      <p:ext uri="{BB962C8B-B14F-4D97-AF65-F5344CB8AC3E}">
        <p14:creationId xmlns:p14="http://schemas.microsoft.com/office/powerpoint/2010/main" val="385362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7128792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Dado um conjunto finito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uma probabilidade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no </a:t>
                </a:r>
                <a:r>
                  <a:rPr lang="pt-PT" sz="2000" dirty="0" smtClean="0">
                    <a:latin typeface="Cambria Math" charset="0"/>
                  </a:rPr>
                  <a:t>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,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 charset="0"/>
                      </a:rPr>
                      <m:t>𝑟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IN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uma partição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{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, 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,…,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𝑟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}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𝐸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constituída </a:t>
                </a:r>
                <a:r>
                  <a:rPr lang="pt-PT" sz="2000" dirty="0">
                    <a:latin typeface="Cambria Math" charset="0"/>
                  </a:rPr>
                  <a:t>por acontecimentos de probabilidade não nula, tem-se </a:t>
                </a:r>
                <a:r>
                  <a:rPr lang="pt-PT" sz="2000" dirty="0" smtClean="0">
                    <a:latin typeface="Cambria Math" charset="0"/>
                  </a:rPr>
                  <a:t>que, </a:t>
                </a:r>
                <a:r>
                  <a:rPr lang="pt-PT" sz="2000" dirty="0">
                    <a:latin typeface="Cambria Math" charset="0"/>
                  </a:rPr>
                  <a:t>para qualquer acontecimento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𝐴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a:rPr lang="pt-PT" sz="2000" i="1">
                        <a:latin typeface="Cambria Math" charset="0"/>
                      </a:rPr>
                      <m:t>𝒫</m:t>
                    </m:r>
                    <m:r>
                      <a:rPr lang="pt-PT" sz="2000" i="1">
                        <a:latin typeface="Cambria Math" charset="0"/>
                      </a:rPr>
                      <m:t>(</m:t>
                    </m:r>
                    <m:r>
                      <a:rPr lang="pt-PT" sz="2000" i="1">
                        <a:latin typeface="Cambria Math" charset="0"/>
                      </a:rPr>
                      <m:t>𝐸</m:t>
                    </m:r>
                    <m:r>
                      <a:rPr lang="pt-PT" sz="2000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=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pt-PT" sz="2000" b="1" i="1">
                                  <a:latin typeface="Cambria Math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  <m:e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pt-PT" sz="2000" b="1" i="1">
                                  <a:latin typeface="Cambria Math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+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pt-PT" sz="2000" b="1" i="1">
                                  <a:latin typeface="Cambria Math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  <m:e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pt-PT" sz="2000" b="1" i="1">
                                  <a:latin typeface="Cambria Math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+…+</m:t>
                      </m:r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pt-PT" sz="2000" b="1" i="1">
                                  <a:latin typeface="Cambria Math" charset="0"/>
                                </a:rPr>
                                <m:t>𝒓</m:t>
                              </m:r>
                            </m:sub>
                          </m:sSub>
                        </m:e>
                      </m:d>
                      <m:r>
                        <a:rPr lang="pt-PT" sz="2000" b="1" i="1">
                          <a:latin typeface="Cambria Math" charset="0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 charset="0"/>
                            </a:rPr>
                            <m:t>𝑨</m:t>
                          </m:r>
                        </m:e>
                        <m:e>
                          <m:sSub>
                            <m:sSubPr>
                              <m:ctrlPr>
                                <a:rPr lang="pt-PT" sz="2000" b="1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1" i="1">
                                  <a:latin typeface="Cambria Math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pt-PT" sz="2000" b="1" i="1">
                                  <a:latin typeface="Cambria Math" charset="0"/>
                                </a:rPr>
                                <m:t>𝒓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pt-PT" sz="2000" b="1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7128792" cy="2400657"/>
              </a:xfrm>
              <a:prstGeom prst="rect">
                <a:avLst/>
              </a:prstGeom>
              <a:blipFill rotWithShape="0">
                <a:blip r:embed="rId2"/>
                <a:stretch>
                  <a:fillRect l="-855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ítulo 1"/>
          <p:cNvSpPr txBox="1">
            <a:spLocks/>
          </p:cNvSpPr>
          <p:nvPr/>
        </p:nvSpPr>
        <p:spPr>
          <a:xfrm>
            <a:off x="611560" y="404664"/>
            <a:ext cx="79208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Cambria Math" charset="0"/>
                <a:ea typeface="+mj-ea"/>
                <a:cs typeface="+mj-cs"/>
              </a:defRPr>
            </a:lvl1pPr>
          </a:lstStyle>
          <a:p>
            <a:r>
              <a:rPr lang="pt-PT" sz="3200" b="1" dirty="0">
                <a:latin typeface="Cambria"/>
                <a:cs typeface="Cambria"/>
              </a:rPr>
              <a:t>Teorema da probabilidade total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684" y="4003197"/>
            <a:ext cx="2264544" cy="217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2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1035</TotalTime>
  <Words>409</Words>
  <Application>Microsoft Macintosh PowerPoint</Application>
  <PresentationFormat>Apresentação no Ecrã (4:3)</PresentationFormat>
  <Paragraphs>45</Paragraphs>
  <Slides>8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4" baseType="lpstr">
      <vt:lpstr>Calibri</vt:lpstr>
      <vt:lpstr>Cambria</vt:lpstr>
      <vt:lpstr>Cambria Math</vt:lpstr>
      <vt:lpstr>Mangal</vt:lpstr>
      <vt:lpstr>Arial</vt:lpstr>
      <vt:lpstr>1_Office Theme</vt:lpstr>
      <vt:lpstr>Probabilidades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104</cp:revision>
  <dcterms:created xsi:type="dcterms:W3CDTF">2014-11-16T14:55:38Z</dcterms:created>
  <dcterms:modified xsi:type="dcterms:W3CDTF">2017-06-27T11:49:20Z</dcterms:modified>
</cp:coreProperties>
</file>