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309" r:id="rId4"/>
    <p:sldId id="316" r:id="rId5"/>
    <p:sldId id="310" r:id="rId6"/>
    <p:sldId id="317" r:id="rId7"/>
    <p:sldId id="318" r:id="rId8"/>
    <p:sldId id="319" r:id="rId9"/>
    <p:sldId id="311" r:id="rId10"/>
    <p:sldId id="320" r:id="rId11"/>
    <p:sldId id="312" r:id="rId12"/>
    <p:sldId id="321" r:id="rId13"/>
    <p:sldId id="322" r:id="rId14"/>
    <p:sldId id="313" r:id="rId15"/>
    <p:sldId id="323" r:id="rId16"/>
    <p:sldId id="324" r:id="rId17"/>
    <p:sldId id="314" r:id="rId18"/>
    <p:sldId id="325" r:id="rId19"/>
    <p:sldId id="315" r:id="rId20"/>
    <p:sldId id="326" r:id="rId21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Estilo Escuro 2 - Destaque 1/Destaqu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493" autoAdjust="0"/>
    <p:restoredTop sz="94674"/>
  </p:normalViewPr>
  <p:slideViewPr>
    <p:cSldViewPr>
      <p:cViewPr varScale="1">
        <p:scale>
          <a:sx n="124" d="100"/>
          <a:sy n="124" d="100"/>
        </p:scale>
        <p:origin x="400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10/03/17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10/03/17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10/03/17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10/03/17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10/03/17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10/03/17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10/03/17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10/03/17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10/03/17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10/03/17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10/03/17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Cambria Math" charset="0"/>
              </a:defRPr>
            </a:lvl1pPr>
          </a:lstStyle>
          <a:p>
            <a:fld id="{F6B352FF-5473-4FF6-96FF-A13701F36660}" type="datetimeFigureOut">
              <a:rPr lang="pt-PT" smtClean="0"/>
              <a:pPr/>
              <a:t>10/03/17</a:t>
            </a:fld>
            <a:endParaRPr lang="pt-P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Cambria Math" charset="0"/>
              </a:defRPr>
            </a:lvl1pPr>
          </a:lstStyle>
          <a:p>
            <a:endParaRPr lang="pt-P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Cambria Math" charset="0"/>
              </a:defRPr>
            </a:lvl1pPr>
          </a:lstStyle>
          <a:p>
            <a:fld id="{5791C3D8-3A7D-4DFE-B853-44722FACE493}" type="slidenum">
              <a:rPr lang="pt-PT" smtClean="0"/>
              <a:pPr/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521405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0" i="0" kern="1200">
          <a:solidFill>
            <a:schemeClr val="tx1"/>
          </a:solidFill>
          <a:latin typeface="Cambria Math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b="0" i="0" kern="1200">
          <a:solidFill>
            <a:schemeClr val="tx1"/>
          </a:solidFill>
          <a:latin typeface="Cambria Math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b="0" i="0" kern="1200">
          <a:solidFill>
            <a:schemeClr val="tx1"/>
          </a:solidFill>
          <a:latin typeface="Cambria Math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b="0" i="0" kern="1200">
          <a:solidFill>
            <a:schemeClr val="tx1"/>
          </a:solidFill>
          <a:latin typeface="Cambria Math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b="0" i="0" kern="1200">
          <a:solidFill>
            <a:schemeClr val="tx1"/>
          </a:solidFill>
          <a:latin typeface="Cambria Math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b="0" i="0" kern="1200">
          <a:solidFill>
            <a:schemeClr val="tx1"/>
          </a:solidFill>
          <a:latin typeface="Cambria Math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slide" Target="slide4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slide" Target="slide6.xml"/><Relationship Id="rId5" Type="http://schemas.openxmlformats.org/officeDocument/2006/relationships/slide" Target="slide7.xml"/><Relationship Id="rId6" Type="http://schemas.openxmlformats.org/officeDocument/2006/relationships/slide" Target="slide8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slide" Target="slide5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slide" Target="slide5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slide" Target="slide10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slide" Target="slide12.xml"/><Relationship Id="rId5" Type="http://schemas.openxmlformats.org/officeDocument/2006/relationships/slide" Target="slide13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slide" Target="slide11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slide" Target="slide15.xml"/><Relationship Id="rId5" Type="http://schemas.openxmlformats.org/officeDocument/2006/relationships/slide" Target="slide16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slide" Target="slide14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PT" sz="4400" b="1" dirty="0" smtClean="0">
                <a:solidFill>
                  <a:schemeClr val="bg1"/>
                </a:solidFill>
              </a:rPr>
              <a:t>Funções reais </a:t>
            </a:r>
            <a:br>
              <a:rPr lang="pt-PT" sz="4400" b="1" dirty="0" smtClean="0">
                <a:solidFill>
                  <a:schemeClr val="bg1"/>
                </a:solidFill>
              </a:rPr>
            </a:br>
            <a:r>
              <a:rPr lang="pt-PT" sz="4400" b="1" dirty="0" smtClean="0">
                <a:solidFill>
                  <a:schemeClr val="bg1"/>
                </a:solidFill>
              </a:rPr>
              <a:t>de variável </a:t>
            </a:r>
            <a:r>
              <a:rPr lang="pt-PT" sz="4400" b="1" dirty="0">
                <a:solidFill>
                  <a:schemeClr val="bg1"/>
                </a:solidFill>
              </a:rPr>
              <a:t>r</a:t>
            </a:r>
            <a:r>
              <a:rPr lang="pt-PT" sz="4400" b="1" dirty="0" smtClean="0">
                <a:solidFill>
                  <a:schemeClr val="bg1"/>
                </a:solidFill>
              </a:rPr>
              <a:t>eal</a:t>
            </a:r>
            <a:endParaRPr lang="pt-PT" sz="4400" b="1" dirty="0">
              <a:solidFill>
                <a:schemeClr val="bg1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45446"/>
            <a:ext cx="6858000" cy="1655762"/>
          </a:xfrm>
        </p:spPr>
        <p:txBody>
          <a:bodyPr>
            <a:normAutofit/>
          </a:bodyPr>
          <a:lstStyle/>
          <a:p>
            <a:r>
              <a:rPr lang="pt-PT" sz="2400" dirty="0" smtClean="0">
                <a:solidFill>
                  <a:schemeClr val="bg1">
                    <a:lumMod val="85000"/>
                  </a:schemeClr>
                </a:solidFill>
              </a:rPr>
              <a:t>Limites e continuidade</a:t>
            </a:r>
          </a:p>
          <a:p>
            <a:r>
              <a:rPr lang="pt-PT" sz="2400" dirty="0" smtClean="0">
                <a:solidFill>
                  <a:schemeClr val="bg1">
                    <a:lumMod val="85000"/>
                  </a:schemeClr>
                </a:solidFill>
              </a:rPr>
              <a:t>Exercícios do Caderno de Apoio</a:t>
            </a:r>
            <a:endParaRPr lang="pt-PT" sz="2400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6"/>
          <p:cNvSpPr txBox="1"/>
          <p:nvPr/>
        </p:nvSpPr>
        <p:spPr>
          <a:xfrm>
            <a:off x="1403648" y="1340768"/>
            <a:ext cx="640871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dirty="0">
                <a:latin typeface="Cambria Math" charset="0"/>
                <a:cs typeface="Cambria Math" charset="0"/>
              </a:rPr>
              <a:t>Os seguintes exercícios são propostas dos autores do programa de Matemática A que constam no Caderno de Apoio ao 12.º ano.</a:t>
            </a:r>
          </a:p>
          <a:p>
            <a:pPr algn="just">
              <a:lnSpc>
                <a:spcPct val="150000"/>
              </a:lnSpc>
            </a:pPr>
            <a:endParaRPr lang="pt-PT" sz="2000" dirty="0">
              <a:latin typeface="Cambria Math" charset="0"/>
              <a:cs typeface="Cambria Math" charset="0"/>
            </a:endParaRPr>
          </a:p>
          <a:p>
            <a:pPr algn="just">
              <a:lnSpc>
                <a:spcPct val="150000"/>
              </a:lnSpc>
            </a:pPr>
            <a:r>
              <a:rPr lang="pt-PT" sz="2000" dirty="0">
                <a:latin typeface="Cambria Math" charset="0"/>
                <a:cs typeface="Cambria Math" charset="0"/>
              </a:rPr>
              <a:t>Os exercícios que se encontram assinalados com um (*) ou dois (**) asteriscos correspondem a desempenhos progressivamente mais avançados (de carácter opcional).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611560" y="1484784"/>
                <a:ext cx="7772400" cy="110588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Considere </a:t>
                </a:r>
                <a:r>
                  <a:rPr lang="pt-PT" sz="2000" dirty="0">
                    <a:latin typeface="Cambria Math" charset="0"/>
                  </a:rPr>
                  <a:t>sucessões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pt-PT" sz="2000" i="1">
                                <a:latin typeface="Cambria Math"/>
                              </a:rPr>
                              <m:t>𝑢</m:t>
                            </m:r>
                          </m:e>
                          <m:sub>
                            <m:r>
                              <a:rPr lang="pt-PT" sz="20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pt-PT" sz="2000" dirty="0">
                    <a:latin typeface="Cambria Math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PT" sz="200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pt-PT" sz="2000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pt-PT" sz="2000" i="1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pt-PT" sz="2000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pt-PT" sz="2000">
                        <a:latin typeface="Cambria Math"/>
                      </a:rPr>
                      <m:t>)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tais </a:t>
                </a:r>
                <a:r>
                  <a:rPr lang="pt-PT" sz="2000" dirty="0" smtClean="0">
                    <a:latin typeface="Cambria Math" charset="0"/>
                  </a:rPr>
                  <a:t>que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pt-PT" sz="2000" i="1" smtClean="0">
                                <a:latin typeface="Cambria Math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pt-PT" sz="2000" i="0" smtClean="0">
                                <a:latin typeface="Cambria Math"/>
                              </a:rPr>
                              <m:t>lim</m:t>
                            </m:r>
                          </m:e>
                          <m:lim/>
                        </m:limLow>
                      </m:fName>
                      <m:e>
                        <m:sSub>
                          <m:sSubPr>
                            <m:ctrlPr>
                              <a:rPr lang="pt-PT" sz="2000" i="1" smtClean="0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pt-PT" sz="2000" b="0" i="1" smtClean="0">
                                <a:latin typeface="Cambria Math"/>
                              </a:rPr>
                              <m:t>𝑢</m:t>
                            </m:r>
                          </m:e>
                          <m:sub>
                            <m:r>
                              <a:rPr lang="pt-PT" sz="20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func>
                    <m:r>
                      <a:rPr lang="pt-PT" sz="2000" b="0" i="1" smtClean="0">
                        <a:latin typeface="Cambria Math"/>
                      </a:rPr>
                      <m:t>=+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∞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pt-PT" sz="2000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pt-PT" sz="20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pt-PT" sz="2000" i="1" smtClean="0">
                        <a:latin typeface="Cambria Math"/>
                        <a:ea typeface="Cambria Math"/>
                      </a:rPr>
                      <m:t>≤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5−</m:t>
                    </m:r>
                    <m:sSub>
                      <m:sSubPr>
                        <m:ctrlPr>
                          <a:rPr lang="pt-PT" sz="2000" b="0" i="1" smtClean="0">
                            <a:latin typeface="Cambria Math" charset="0"/>
                            <a:ea typeface="Cambria Math"/>
                          </a:rPr>
                        </m:ctrlPr>
                      </m:sSubPr>
                      <m:e>
                        <m:r>
                          <a:rPr lang="pt-PT" sz="2000" b="0" i="1" smtClean="0">
                            <a:latin typeface="Cambria Math"/>
                            <a:ea typeface="Cambria Math"/>
                          </a:rPr>
                          <m:t>𝑢</m:t>
                        </m:r>
                      </m:e>
                      <m:sub>
                        <m:r>
                          <a:rPr lang="pt-PT" sz="2000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para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𝑛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≥10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. </a:t>
                </a:r>
                <a:r>
                  <a:rPr lang="pt-PT" sz="2000" dirty="0">
                    <a:latin typeface="Cambria Math" charset="0"/>
                  </a:rPr>
                  <a:t>Indique, justificando, qual o limite de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sz="2000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pt-PT" sz="2000" i="1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pt-PT" sz="2000" i="1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pt-PT" sz="2000" dirty="0">
                    <a:latin typeface="Cambria Math" charset="0"/>
                  </a:rPr>
                  <a:t>. </a:t>
                </a: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484784"/>
                <a:ext cx="7772400" cy="1105880"/>
              </a:xfrm>
              <a:prstGeom prst="rect">
                <a:avLst/>
              </a:prstGeom>
              <a:blipFill rotWithShape="0">
                <a:blip r:embed="rId3"/>
                <a:stretch>
                  <a:fillRect l="-784" b="-88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7772400" cy="1143000"/>
          </a:xfrm>
        </p:spPr>
        <p:txBody>
          <a:bodyPr>
            <a:normAutofit/>
          </a:bodyPr>
          <a:lstStyle/>
          <a:p>
            <a:r>
              <a:rPr lang="pt-PT" sz="3200" b="1" dirty="0">
                <a:latin typeface="Cambria"/>
                <a:cs typeface="Cambria"/>
              </a:rPr>
              <a:t>Questão 1</a:t>
            </a:r>
          </a:p>
        </p:txBody>
      </p:sp>
      <p:sp>
        <p:nvSpPr>
          <p:cNvPr id="8" name="Retângulo 1"/>
          <p:cNvSpPr/>
          <p:nvPr/>
        </p:nvSpPr>
        <p:spPr>
          <a:xfrm>
            <a:off x="611560" y="2852936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Resolução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2122218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567779" y="1242538"/>
                <a:ext cx="5732413" cy="417178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PT" sz="2000" b="1" dirty="0" smtClean="0">
                    <a:latin typeface="Cambria Math" charset="0"/>
                  </a:rPr>
                  <a:t>1.</a:t>
                </a:r>
                <a:r>
                  <a:rPr lang="pt-PT" sz="2000" dirty="0" smtClean="0">
                    <a:latin typeface="Cambria Math" charset="0"/>
                  </a:rPr>
                  <a:t> Como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/>
                              </a:rPr>
                              <m:t>lim</m:t>
                            </m:r>
                          </m:e>
                          <m:lim/>
                        </m:limLow>
                      </m:fName>
                      <m:e>
                        <m:sSub>
                          <m:sSub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pt-PT" sz="2000" i="1">
                                <a:latin typeface="Cambria Math"/>
                              </a:rPr>
                              <m:t>𝑢</m:t>
                            </m:r>
                          </m:e>
                          <m:sub>
                            <m:r>
                              <a:rPr lang="pt-PT" sz="20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func>
                    <m:r>
                      <a:rPr lang="pt-PT" sz="2000" i="1">
                        <a:latin typeface="Cambria Math"/>
                      </a:rPr>
                      <m:t>=+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∞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, tem-se: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lim</m:t>
                              </m:r>
                            </m:e>
                            <m:lim/>
                          </m:limLow>
                        </m:fName>
                        <m:e>
                          <m:d>
                            <m:dPr>
                              <m:ctrlPr>
                                <a:rPr lang="pt-PT" sz="200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b="0" i="1" smtClean="0">
                                  <a:latin typeface="Cambria Math"/>
                                </a:rPr>
                                <m:t>5−</m:t>
                              </m:r>
                              <m:sSub>
                                <m:sSub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pt-PT" sz="2000" i="1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lim</m:t>
                              </m:r>
                            </m:e>
                            <m:lim/>
                          </m:limLow>
                        </m:fName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5</m:t>
                              </m:r>
                            </m:e>
                          </m:d>
                        </m:e>
                      </m:func>
                      <m:r>
                        <a:rPr lang="pt-PT" sz="2000" b="0" i="1" smtClean="0">
                          <a:latin typeface="Cambria Math"/>
                        </a:rPr>
                        <m:t>+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lim</m:t>
                              </m:r>
                            </m:e>
                            <m:lim/>
                          </m:limLow>
                        </m:fName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pt-PT" sz="2000" i="1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lim</m:t>
                              </m:r>
                            </m:e>
                            <m:lim/>
                          </m:limLow>
                        </m:fName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5</m:t>
                              </m:r>
                            </m:e>
                          </m:d>
                        </m:e>
                      </m:func>
                      <m:r>
                        <a:rPr lang="pt-PT" sz="2000" b="0" i="1" smtClean="0">
                          <a:latin typeface="Cambria Math"/>
                        </a:rPr>
                        <m:t>−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lim</m:t>
                              </m:r>
                            </m:e>
                            <m:lim/>
                          </m:limLow>
                        </m:fName>
                        <m:e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pt-PT" sz="20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</m:e>
                      </m:func>
                      <m:r>
                        <a:rPr lang="pt-PT" sz="2000" i="1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</a:rPr>
                        <m:t>=</m:t>
                      </m:r>
                      <m:r>
                        <a:rPr lang="pt-PT" sz="2000" b="0" i="1" smtClean="0">
                          <a:latin typeface="Cambria Math"/>
                        </a:rPr>
                        <m:t>5</m:t>
                      </m:r>
                      <m:r>
                        <a:rPr lang="pt-PT" sz="2000" i="1">
                          <a:latin typeface="Cambria Math"/>
                        </a:rPr>
                        <m:t>−</m:t>
                      </m:r>
                      <m:d>
                        <m:dPr>
                          <m:ctrlPr>
                            <a:rPr lang="pt-PT" sz="2000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/>
                            </a:rPr>
                            <m:t>+</m:t>
                          </m:r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∞</m:t>
                          </m:r>
                        </m:e>
                      </m:d>
                      <m:r>
                        <a:rPr lang="pt-PT" sz="2000" i="1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</a:rPr>
                        <m:t>=5−</m:t>
                      </m:r>
                      <m:r>
                        <a:rPr lang="pt-PT" sz="2000" i="1" smtClean="0">
                          <a:latin typeface="Cambria Math"/>
                          <a:ea typeface="Cambria Math"/>
                        </a:rPr>
                        <m:t>∞</m:t>
                      </m:r>
                      <m:r>
                        <a:rPr lang="pt-PT" sz="2000" i="1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</a:rPr>
                        <m:t>=−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∞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Assim, como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sz="2000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pt-PT" sz="2000" i="1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pt-PT" sz="2000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pt-PT" sz="2000" i="1">
                        <a:latin typeface="Cambria Math"/>
                        <a:ea typeface="Cambria Math"/>
                      </a:rPr>
                      <m:t>≤5−</m:t>
                    </m:r>
                    <m:sSub>
                      <m:sSubPr>
                        <m:ctrlPr>
                          <a:rPr lang="pt-PT" sz="2000" i="1">
                            <a:latin typeface="Cambria Math" charset="0"/>
                            <a:ea typeface="Cambria Math"/>
                          </a:rPr>
                        </m:ctrlPr>
                      </m:sSubPr>
                      <m:e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𝑢</m:t>
                        </m:r>
                      </m:e>
                      <m:sub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pt-PT" sz="2000" dirty="0">
                    <a:latin typeface="Cambria Math" charset="0"/>
                  </a:rPr>
                  <a:t> para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𝑛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≥10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, tem-se que: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lim</m:t>
                              </m:r>
                            </m:e>
                            <m:lim/>
                          </m:limLow>
                        </m:fName>
                        <m:e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000" b="0" i="1" smtClean="0">
                                  <a:latin typeface="Cambria Math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pt-PT" sz="20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</m:e>
                      </m:func>
                      <m:r>
                        <a:rPr lang="pt-PT" sz="2000" i="1">
                          <a:latin typeface="Cambria Math"/>
                        </a:rPr>
                        <m:t>=</m:t>
                      </m:r>
                      <m:r>
                        <a:rPr lang="pt-PT" sz="2000" b="0" i="1" smtClean="0">
                          <a:latin typeface="Cambria Math"/>
                        </a:rPr>
                        <m:t>−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∞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242538"/>
                <a:ext cx="5732413" cy="4171783"/>
              </a:xfrm>
              <a:prstGeom prst="rect">
                <a:avLst/>
              </a:prstGeom>
              <a:blipFill rotWithShape="0">
                <a:blip r:embed="rId3"/>
                <a:stretch>
                  <a:fillRect l="-1064" t="-102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</p:spTree>
    <p:extLst>
      <p:ext uri="{BB962C8B-B14F-4D97-AF65-F5344CB8AC3E}">
        <p14:creationId xmlns:p14="http://schemas.microsoft.com/office/powerpoint/2010/main" val="1908538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611560" y="1547664"/>
                <a:ext cx="8496944" cy="338483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Utilize </a:t>
                </a:r>
                <a:r>
                  <a:rPr lang="pt-PT" sz="2000" dirty="0">
                    <a:latin typeface="Cambria Math" charset="0"/>
                  </a:rPr>
                  <a:t>o teorema das sucessões enquadradas para calcular o limite de cada uma das sucessões cujo termo geral se indica.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pt-PT" sz="2000" b="1" dirty="0" smtClean="0">
                    <a:solidFill>
                      <a:schemeClr val="tx1"/>
                    </a:solidFill>
                    <a:latin typeface="Cambria Math" charset="0"/>
                  </a:rPr>
                  <a:t>2.1</a:t>
                </a:r>
                <a:r>
                  <a:rPr lang="pt-PT" sz="2000" dirty="0" smtClean="0">
                    <a:solidFill>
                      <a:schemeClr val="tx1"/>
                    </a:solidFill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sz="2000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𝑢</m:t>
                        </m:r>
                      </m:e>
                      <m:sub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pt-PT" sz="2000" b="0" i="1" smtClean="0">
                                <a:solidFill>
                                  <a:schemeClr val="tx1"/>
                                </a:solidFill>
                                <a:latin typeface="Cambria Math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pt-PT" sz="2000" b="0" i="0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sin</m:t>
                            </m:r>
                          </m:fName>
                          <m:e>
                            <m:d>
                              <m:dPr>
                                <m:ctrlPr>
                                  <a:rPr lang="pt-PT" sz="2000" b="0" i="1" smtClean="0">
                                    <a:solidFill>
                                      <a:schemeClr val="tx1"/>
                                    </a:solidFill>
                                    <a:latin typeface="Cambria Math" charset="0"/>
                                  </a:rPr>
                                </m:ctrlPr>
                              </m:dPr>
                              <m:e>
                                <m:r>
                                  <a:rPr lang="pt-PT" sz="20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𝑛</m:t>
                                </m:r>
                                <m:f>
                                  <m:fPr>
                                    <m:ctrlPr>
                                      <a:rPr lang="pt-PT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pt-PT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𝜋</m:t>
                                    </m:r>
                                  </m:num>
                                  <m:den>
                                    <m:r>
                                      <a:rPr lang="pt-PT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6</m:t>
                                    </m:r>
                                  </m:den>
                                </m:f>
                              </m:e>
                            </m:d>
                          </m:e>
                        </m:func>
                      </m:num>
                      <m:den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𝑛</m:t>
                        </m:r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+3</m:t>
                        </m:r>
                      </m:den>
                    </m:f>
                  </m:oMath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b="1" dirty="0" smtClean="0">
                    <a:solidFill>
                      <a:schemeClr val="tx1"/>
                    </a:solidFill>
                    <a:latin typeface="Cambria Math" charset="0"/>
                  </a:rPr>
                  <a:t>2.2</a:t>
                </a:r>
                <a:r>
                  <a:rPr lang="pt-PT" sz="2000" dirty="0" smtClean="0">
                    <a:solidFill>
                      <a:schemeClr val="tx1"/>
                    </a:solidFill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sz="2000" i="1">
                            <a:solidFill>
                              <a:schemeClr val="tx1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pt-PT" sz="20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pt-PT" sz="20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pt-PT" sz="2000" i="1">
                            <a:latin typeface="Cambria Math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pt-PT" sz="2000" i="1" smtClean="0">
                                    <a:latin typeface="Cambria Math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pt-PT" sz="2000" b="0" i="0" smtClean="0">
                                    <a:latin typeface="Cambria Math"/>
                                  </a:rPr>
                                  <m:t>cos</m:t>
                                </m:r>
                              </m:e>
                              <m:sup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fName>
                          <m:e>
                            <m:d>
                              <m:dPr>
                                <m:ctrlPr>
                                  <a:rPr lang="pt-PT" sz="2000" i="1">
                                    <a:latin typeface="Cambria Math" charset="0"/>
                                  </a:rPr>
                                </m:ctrlPr>
                              </m:dPr>
                              <m:e>
                                <m:r>
                                  <a:rPr lang="pt-PT" sz="2000" i="1">
                                    <a:latin typeface="Cambria Math"/>
                                  </a:rPr>
                                  <m:t>𝑛</m:t>
                                </m:r>
                                <m:r>
                                  <a:rPr lang="pt-PT" sz="2000" i="1" smtClean="0">
                                    <a:latin typeface="Cambria Math"/>
                                    <a:ea typeface="Cambria Math"/>
                                  </a:rPr>
                                  <m:t>𝛼</m:t>
                                </m:r>
                              </m:e>
                            </m:d>
                          </m:e>
                        </m:func>
                      </m:num>
                      <m:den>
                        <m:r>
                          <a:rPr lang="pt-PT" sz="2000" i="1">
                            <a:latin typeface="Cambria Math"/>
                          </a:rPr>
                          <m:t>2</m:t>
                        </m:r>
                        <m:r>
                          <a:rPr lang="pt-PT" sz="2000" i="1">
                            <a:latin typeface="Cambria Math"/>
                          </a:rPr>
                          <m:t>𝑛</m:t>
                        </m:r>
                        <m:r>
                          <a:rPr lang="pt-PT" sz="2000" i="1">
                            <a:latin typeface="Cambria Math"/>
                          </a:rPr>
                          <m:t>+1</m:t>
                        </m:r>
                      </m:den>
                    </m:f>
                  </m:oMath>
                </a14:m>
                <a:r>
                  <a:rPr lang="pt-PT" sz="2000" dirty="0" smtClean="0">
                    <a:latin typeface="Cambria Math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pt-PT" sz="2000" i="1" dirty="0" smtClean="0">
                        <a:latin typeface="Cambria Math"/>
                        <a:ea typeface="Cambria Math"/>
                      </a:rPr>
                      <m:t>𝛼</m:t>
                    </m:r>
                    <m:r>
                      <a:rPr lang="pt-PT" sz="2000" i="1" dirty="0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pt-PT" sz="2000" i="1" dirty="0" smtClean="0">
                        <a:latin typeface="Cambria Math"/>
                        <a:ea typeface="Cambria Math"/>
                      </a:rPr>
                      <m:t>ℝ</m:t>
                    </m:r>
                  </m:oMath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charset="0"/>
                  </a:rPr>
                  <a:t>2.3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sz="2000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pt-PT" sz="2000" b="0" i="1" smtClean="0">
                            <a:latin typeface="Cambria Math"/>
                          </a:rPr>
                          <m:t>𝑤</m:t>
                        </m:r>
                      </m:e>
                      <m:sub>
                        <m:r>
                          <a:rPr lang="pt-PT" sz="2000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pt-PT" sz="2000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000" i="1" smtClean="0">
                                <a:latin typeface="Cambria Math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000" i="1" smtClean="0">
                                    <a:latin typeface="Cambria Math" charset="0"/>
                                  </a:rPr>
                                </m:ctrlPr>
                              </m:fPr>
                              <m:num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2</m:t>
                                </m:r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𝑛</m:t>
                                </m:r>
                              </m:num>
                              <m:den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5</m:t>
                                </m:r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𝑛</m:t>
                                </m:r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+1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000" b="0" i="1" smtClean="0">
                            <a:latin typeface="Cambria Math"/>
                          </a:rPr>
                          <m:t>𝑛</m:t>
                        </m:r>
                      </m:sup>
                    </m:sSup>
                  </m:oMath>
                </a14:m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547664"/>
                <a:ext cx="8496944" cy="3384837"/>
              </a:xfrm>
              <a:prstGeom prst="rect">
                <a:avLst/>
              </a:prstGeom>
              <a:blipFill rotWithShape="0">
                <a:blip r:embed="rId3"/>
                <a:stretch>
                  <a:fillRect l="-7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7772400" cy="1143000"/>
          </a:xfrm>
        </p:spPr>
        <p:txBody>
          <a:bodyPr>
            <a:normAutofit/>
          </a:bodyPr>
          <a:lstStyle/>
          <a:p>
            <a:r>
              <a:rPr lang="pt-PT" sz="3200" b="1" dirty="0">
                <a:latin typeface="Cambria"/>
                <a:cs typeface="Cambria"/>
              </a:rPr>
              <a:t>Questão </a:t>
            </a:r>
            <a:r>
              <a:rPr lang="pt-PT" sz="3200" b="1" dirty="0" smtClean="0">
                <a:latin typeface="Cambria"/>
                <a:cs typeface="Cambria"/>
              </a:rPr>
              <a:t>2</a:t>
            </a:r>
            <a:endParaRPr lang="pt-PT" sz="3200" b="1" dirty="0">
              <a:latin typeface="Cambria"/>
              <a:cs typeface="Cambria"/>
            </a:endParaRPr>
          </a:p>
        </p:txBody>
      </p:sp>
      <p:sp>
        <p:nvSpPr>
          <p:cNvPr id="8" name="Retângulo 1"/>
          <p:cNvSpPr/>
          <p:nvPr/>
        </p:nvSpPr>
        <p:spPr>
          <a:xfrm>
            <a:off x="2699792" y="2780928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Resolução</a:t>
            </a:r>
            <a:endParaRPr lang="pt-PT" sz="2000" dirty="0"/>
          </a:p>
        </p:txBody>
      </p:sp>
      <p:sp>
        <p:nvSpPr>
          <p:cNvPr id="9" name="Retângulo 1"/>
          <p:cNvSpPr/>
          <p:nvPr/>
        </p:nvSpPr>
        <p:spPr>
          <a:xfrm>
            <a:off x="3420277" y="3573016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5" action="ppaction://hlinksldjump"/>
              </a:rPr>
              <a:t>Resolução</a:t>
            </a:r>
            <a:endParaRPr lang="pt-PT" sz="2000" dirty="0"/>
          </a:p>
        </p:txBody>
      </p:sp>
      <p:sp>
        <p:nvSpPr>
          <p:cNvPr id="10" name="Retângulo 1"/>
          <p:cNvSpPr/>
          <p:nvPr/>
        </p:nvSpPr>
        <p:spPr>
          <a:xfrm>
            <a:off x="2699792" y="4293096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6" action="ppaction://hlinksldjump"/>
              </a:rPr>
              <a:t>Resolução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4069122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567779" y="1102678"/>
                <a:ext cx="6884541" cy="51184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pt-PT" sz="2000" b="1" dirty="0" smtClean="0">
                    <a:latin typeface="Cambria Math" charset="0"/>
                  </a:rPr>
                  <a:t>2.1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PT" sz="2000" i="1" smtClean="0">
                        <a:latin typeface="Cambria Math"/>
                        <a:ea typeface="Cambria Math"/>
                      </a:rPr>
                      <m:t>∀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𝑛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pt-PT" sz="2000" i="1" smtClean="0">
                        <a:latin typeface="Cambria Math"/>
                        <a:ea typeface="Cambria Math"/>
                      </a:rPr>
                      <m:t>ℕ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, −1≤</m:t>
                    </m:r>
                    <m:func>
                      <m:funcPr>
                        <m:ctrlPr>
                          <a:rPr lang="pt-PT" sz="2000" b="0" i="1" smtClean="0">
                            <a:latin typeface="Cambria Math" charset="0"/>
                            <a:ea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PT" sz="2000" b="0" i="0" smtClean="0">
                            <a:latin typeface="Cambria Math"/>
                            <a:ea typeface="Cambria Math"/>
                          </a:rPr>
                          <m:t>sin</m:t>
                        </m:r>
                      </m:fName>
                      <m:e>
                        <m:d>
                          <m:dPr>
                            <m:ctrlPr>
                              <a:rPr lang="pt-PT" sz="2000" b="0" i="1" smtClean="0">
                                <a:latin typeface="Cambria Math" charset="0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pt-PT" sz="2000" b="0" i="1" smtClean="0">
                                <a:latin typeface="Cambria Math"/>
                                <a:ea typeface="Cambria Math"/>
                              </a:rPr>
                              <m:t>𝑛</m:t>
                            </m:r>
                            <m:f>
                              <m:fPr>
                                <m:ctrlPr>
                                  <a:rPr lang="pt-PT" sz="2000" b="0" i="1" smtClean="0">
                                    <a:latin typeface="Cambria Math" charset="0"/>
                                    <a:ea typeface="Cambria Math"/>
                                  </a:rPr>
                                </m:ctrlPr>
                              </m:fPr>
                              <m:num>
                                <m:r>
                                  <a:rPr lang="pt-PT" sz="2000" b="0" i="1" smtClean="0">
                                    <a:latin typeface="Cambria Math"/>
                                    <a:ea typeface="Cambria Math"/>
                                  </a:rPr>
                                  <m:t>𝜋</m:t>
                                </m:r>
                              </m:num>
                              <m:den>
                                <m:r>
                                  <a:rPr lang="pt-PT" sz="2000" b="0" i="1" smtClean="0">
                                    <a:latin typeface="Cambria Math"/>
                                    <a:ea typeface="Cambria Math"/>
                                  </a:rPr>
                                  <m:t>6</m:t>
                                </m:r>
                              </m:den>
                            </m:f>
                          </m:e>
                        </m:d>
                        <m:r>
                          <a:rPr lang="pt-PT" sz="2000" b="0" i="1" smtClean="0">
                            <a:latin typeface="Cambria Math"/>
                            <a:ea typeface="Cambria Math"/>
                          </a:rPr>
                          <m:t>≤1</m:t>
                        </m:r>
                      </m:e>
                    </m:func>
                    <m:r>
                      <a:rPr lang="pt-PT" sz="2000" b="0" i="1" smtClean="0">
                        <a:latin typeface="Cambria Math"/>
                        <a:ea typeface="Cambria Math"/>
                      </a:rPr>
                      <m:t>.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Como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  <a:ea typeface="Cambria Math"/>
                      </a:rPr>
                      <m:t>∀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𝑛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ℕ</m:t>
                    </m:r>
                    <m:r>
                      <a:rPr lang="pt-PT" sz="2000" b="0" i="0" smtClean="0">
                        <a:latin typeface="Cambria Math"/>
                        <a:ea typeface="Cambria Math"/>
                      </a:rPr>
                      <m:t>, 2</m:t>
                    </m:r>
                    <m:r>
                      <m:rPr>
                        <m:sty m:val="p"/>
                      </m:rPr>
                      <a:rPr lang="pt-PT" sz="2000" b="0" i="0" smtClean="0">
                        <a:latin typeface="Cambria Math"/>
                        <a:ea typeface="Cambria Math"/>
                      </a:rPr>
                      <m:t>n</m:t>
                    </m:r>
                    <m:r>
                      <a:rPr lang="pt-PT" sz="2000" b="0" i="0" smtClean="0">
                        <a:latin typeface="Cambria Math"/>
                        <a:ea typeface="Cambria Math"/>
                      </a:rPr>
                      <m:t>+3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≥5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,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  <a:ea typeface="Cambria Math"/>
                        </a:rPr>
                        <m:t>∀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𝑛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ℕ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, −1≤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  <a:ea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>
                              <a:latin typeface="Cambria Math"/>
                              <a:ea typeface="Cambria Math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𝑛</m:t>
                              </m:r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i="1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pt-PT" sz="2000" i="1">
                                      <a:latin typeface="Cambria Math"/>
                                      <a:ea typeface="Cambria Math"/>
                                    </a:rPr>
                                    <m:t>6</m:t>
                                  </m:r>
                                </m:den>
                              </m:f>
                            </m:e>
                          </m:d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≤1</m:t>
                          </m:r>
                        </m:e>
                      </m:func>
                      <m:r>
                        <a:rPr lang="pt-PT" sz="2000" i="1">
                          <a:latin typeface="Cambria Math"/>
                          <a:ea typeface="Cambria Math"/>
                        </a:rPr>
                        <m:t>⟺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  <a:ea typeface="Cambria Math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  <a:ea typeface="Cambria Math"/>
                        </a:rPr>
                        <m:t>⟺∀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𝑛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ℕ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,−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2</m:t>
                          </m:r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𝑛</m:t>
                          </m:r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+3</m:t>
                          </m:r>
                        </m:den>
                      </m:f>
                      <m:r>
                        <a:rPr lang="pt-PT" sz="2000" i="1">
                          <a:latin typeface="Cambria Math"/>
                          <a:ea typeface="Cambria Math"/>
                        </a:rPr>
                        <m:t>≤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  <a:ea typeface="Cambria Math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  <a:ea typeface="Cambria Math"/>
                                </a:rPr>
                                <m:t>sin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pt-PT" sz="2000" i="1">
                                      <a:latin typeface="Cambria Math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pt-PT" sz="2000" i="1">
                                      <a:latin typeface="Cambria Math"/>
                                      <a:ea typeface="Cambria Math"/>
                                    </a:rPr>
                                    <m:t>𝑛</m:t>
                                  </m:r>
                                  <m:f>
                                    <m:fPr>
                                      <m:ctrlPr>
                                        <a:rPr lang="pt-PT" sz="2000" i="1">
                                          <a:latin typeface="Cambria Math" charset="0"/>
                                          <a:ea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pt-PT" sz="2000" i="1">
                                          <a:latin typeface="Cambria Math"/>
                                          <a:ea typeface="Cambria Math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lang="pt-PT" sz="2000" i="1">
                                          <a:latin typeface="Cambria Math"/>
                                          <a:ea typeface="Cambria Math"/>
                                        </a:rPr>
                                        <m:t>6</m:t>
                                      </m:r>
                                    </m:den>
                                  </m:f>
                                </m:e>
                              </m:d>
                            </m:e>
                          </m:func>
                        </m:num>
                        <m:den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2</m:t>
                          </m:r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𝑛</m:t>
                          </m:r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+3</m:t>
                          </m:r>
                        </m:den>
                      </m:f>
                      <m:r>
                        <a:rPr lang="pt-PT" sz="2000" i="1" smtClean="0">
                          <a:latin typeface="Cambria Math"/>
                          <a:ea typeface="Cambria Math"/>
                        </a:rPr>
                        <m:t>≤</m:t>
                      </m:r>
                      <m:f>
                        <m:fPr>
                          <m:ctrlPr>
                            <a:rPr lang="pt-PT" sz="2000" i="1" smtClean="0">
                              <a:latin typeface="Cambria Math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+3</m:t>
                          </m:r>
                        </m:den>
                      </m:f>
                      <m:r>
                        <a:rPr lang="pt-PT" sz="2000" i="1">
                          <a:latin typeface="Cambria Math"/>
                          <a:ea typeface="Cambria Math"/>
                        </a:rPr>
                        <m:t>⟺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  <a:ea typeface="Cambria Math"/>
                        </a:rPr>
                        <m:t>⟺∀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𝑛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ℕ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,−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2</m:t>
                          </m:r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𝑛</m:t>
                          </m:r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+3</m:t>
                          </m:r>
                        </m:den>
                      </m:f>
                      <m:r>
                        <a:rPr lang="pt-PT" sz="2000" i="1">
                          <a:latin typeface="Cambria Math"/>
                          <a:ea typeface="Cambria Math"/>
                        </a:rPr>
                        <m:t>≤</m:t>
                      </m:r>
                      <m:sSub>
                        <m:sSub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pt-PT" sz="2000" i="1">
                              <a:latin typeface="Cambria Math"/>
                            </a:rPr>
                            <m:t>𝑢</m:t>
                          </m:r>
                        </m:e>
                        <m:sub>
                          <m:r>
                            <a:rPr lang="pt-PT" sz="2000" i="1"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pt-PT" sz="2000" i="1">
                          <a:latin typeface="Cambria Math"/>
                          <a:ea typeface="Cambria Math"/>
                        </a:rPr>
                        <m:t>≤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2</m:t>
                          </m:r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𝑛</m:t>
                          </m:r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+3</m:t>
                          </m:r>
                        </m:den>
                      </m:f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Como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pt-PT" sz="2000" i="1" smtClean="0">
                                <a:latin typeface="Cambria Math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pt-PT" sz="2000" i="0" smtClean="0">
                                <a:latin typeface="Cambria Math"/>
                              </a:rPr>
                              <m:t>lim</m:t>
                            </m:r>
                          </m:e>
                          <m:lim/>
                        </m:limLow>
                      </m:fName>
                      <m:e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−</m:t>
                        </m:r>
                        <m:f>
                          <m:fPr>
                            <m:ctrlPr>
                              <a:rPr lang="pt-PT" sz="2000" i="1">
                                <a:latin typeface="Cambria Math" charset="0"/>
                                <a:ea typeface="Cambria Math"/>
                              </a:rPr>
                            </m:ctrlPr>
                          </m:fPr>
                          <m:num>
                            <m:r>
                              <a:rPr lang="pt-PT" sz="2000" i="1">
                                <a:latin typeface="Cambria Math"/>
                                <a:ea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pt-PT" sz="2000" i="1">
                                <a:latin typeface="Cambria Math"/>
                                <a:ea typeface="Cambria Math"/>
                              </a:rPr>
                              <m:t>2</m:t>
                            </m:r>
                            <m:r>
                              <a:rPr lang="pt-PT" sz="2000" i="1">
                                <a:latin typeface="Cambria Math"/>
                                <a:ea typeface="Cambria Math"/>
                              </a:rPr>
                              <m:t>𝑛</m:t>
                            </m:r>
                            <m:r>
                              <a:rPr lang="pt-PT" sz="2000" i="1">
                                <a:latin typeface="Cambria Math"/>
                                <a:ea typeface="Cambria Math"/>
                              </a:rPr>
                              <m:t>+3</m:t>
                            </m:r>
                          </m:den>
                        </m:f>
                      </m:e>
                    </m:func>
                    <m:r>
                      <a:rPr lang="pt-PT" sz="2000" b="0" i="1" smtClean="0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pt-PT" sz="2000" b="0" i="1" smtClean="0">
                                <a:latin typeface="Cambria Math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pt-PT" sz="2000" b="0" i="0" smtClean="0">
                                <a:latin typeface="Cambria Math"/>
                              </a:rPr>
                              <m:t>lim</m:t>
                            </m:r>
                          </m:e>
                          <m:lim/>
                        </m:limLow>
                      </m:fName>
                      <m:e>
                        <m:f>
                          <m:fPr>
                            <m:ctrlPr>
                              <a:rPr lang="pt-PT" sz="2000" i="1">
                                <a:latin typeface="Cambria Math" charset="0"/>
                                <a:ea typeface="Cambria Math"/>
                              </a:rPr>
                            </m:ctrlPr>
                          </m:fPr>
                          <m:num>
                            <m:r>
                              <a:rPr lang="pt-PT" sz="2000" i="1">
                                <a:latin typeface="Cambria Math"/>
                                <a:ea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pt-PT" sz="2000" i="1">
                                <a:latin typeface="Cambria Math"/>
                                <a:ea typeface="Cambria Math"/>
                              </a:rPr>
                              <m:t>2</m:t>
                            </m:r>
                            <m:r>
                              <a:rPr lang="pt-PT" sz="2000" i="1">
                                <a:latin typeface="Cambria Math"/>
                                <a:ea typeface="Cambria Math"/>
                              </a:rPr>
                              <m:t>𝑛</m:t>
                            </m:r>
                            <m:r>
                              <a:rPr lang="pt-PT" sz="2000" i="1">
                                <a:latin typeface="Cambria Math"/>
                                <a:ea typeface="Cambria Math"/>
                              </a:rPr>
                              <m:t>+3</m:t>
                            </m:r>
                          </m:den>
                        </m:f>
                      </m:e>
                    </m:func>
                    <m:r>
                      <a:rPr lang="pt-PT" sz="2000" b="0" i="1" smtClean="0">
                        <a:latin typeface="Cambria Math"/>
                      </a:rPr>
                      <m:t>=0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, pelo teorema das sucessões enquadradas,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/>
                              </a:rPr>
                              <m:t>lim</m:t>
                            </m:r>
                          </m:e>
                          <m:lim/>
                        </m:limLow>
                      </m:fName>
                      <m:e>
                        <m:sSub>
                          <m:sSubPr>
                            <m:ctrlPr>
                              <a:rPr lang="pt-PT" sz="2000" i="1" smtClean="0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pt-PT" sz="2000" b="0" i="1" smtClean="0">
                                <a:latin typeface="Cambria Math"/>
                              </a:rPr>
                              <m:t>𝑢</m:t>
                            </m:r>
                          </m:e>
                          <m:sub>
                            <m:r>
                              <a:rPr lang="pt-PT" sz="20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func>
                    <m:r>
                      <a:rPr lang="pt-PT" sz="2000" b="0" i="1" smtClean="0">
                        <a:latin typeface="Cambria Math"/>
                        <a:ea typeface="Cambria Math"/>
                      </a:rPr>
                      <m:t>=0.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102678"/>
                <a:ext cx="6884541" cy="5118452"/>
              </a:xfrm>
              <a:prstGeom prst="rect">
                <a:avLst/>
              </a:prstGeom>
              <a:blipFill rotWithShape="0">
                <a:blip r:embed="rId3"/>
                <a:stretch>
                  <a:fillRect l="-88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ângulo 8"/>
          <p:cNvSpPr/>
          <p:nvPr/>
        </p:nvSpPr>
        <p:spPr>
          <a:xfrm>
            <a:off x="567779" y="54868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  <p:sp>
        <p:nvSpPr>
          <p:cNvPr id="8" name="Retângulo 9"/>
          <p:cNvSpPr/>
          <p:nvPr/>
        </p:nvSpPr>
        <p:spPr>
          <a:xfrm>
            <a:off x="7308304" y="5517232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Voltar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3927013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568312" y="1102678"/>
                <a:ext cx="8036669" cy="501143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charset="0"/>
                  </a:rPr>
                  <a:t>2.2</a:t>
                </a:r>
                <a:r>
                  <a:rPr lang="pt-PT" sz="2000" dirty="0" smtClean="0">
                    <a:latin typeface="Cambria Math" charset="0"/>
                  </a:rPr>
                  <a:t> Seja </a:t>
                </a:r>
                <a14:m>
                  <m:oMath xmlns:m="http://schemas.openxmlformats.org/officeDocument/2006/math">
                    <m:r>
                      <a:rPr lang="pt-PT" sz="2000" i="1" dirty="0">
                        <a:latin typeface="Cambria Math"/>
                        <a:ea typeface="Cambria Math"/>
                      </a:rPr>
                      <m:t>𝛼</m:t>
                    </m:r>
                    <m:r>
                      <a:rPr lang="pt-PT" sz="2000" i="1" dirty="0">
                        <a:latin typeface="Cambria Math"/>
                        <a:ea typeface="Cambria Math"/>
                      </a:rPr>
                      <m:t>∈</m:t>
                    </m:r>
                    <m:r>
                      <a:rPr lang="pt-PT" sz="2000" i="1" dirty="0">
                        <a:latin typeface="Cambria Math"/>
                        <a:ea typeface="Cambria Math"/>
                      </a:rPr>
                      <m:t>ℝ</m:t>
                    </m:r>
                  </m:oMath>
                </a14:m>
                <a:r>
                  <a:rPr lang="pt-PT" sz="2000" i="1" dirty="0" smtClean="0">
                    <a:latin typeface="Cambria Math"/>
                    <a:ea typeface="Cambria Math"/>
                  </a:rPr>
                  <a:t>.</a:t>
                </a: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pt-PT" sz="2000" i="1" smtClean="0">
                        <a:latin typeface="Cambria Math"/>
                        <a:ea typeface="Cambria Math"/>
                      </a:rPr>
                      <m:t>∀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𝑛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pt-PT" sz="2000" i="1" smtClean="0">
                        <a:latin typeface="Cambria Math"/>
                        <a:ea typeface="Cambria Math"/>
                      </a:rPr>
                      <m:t>ℕ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, −1≤</m:t>
                    </m:r>
                    <m:func>
                      <m:funcPr>
                        <m:ctrlPr>
                          <a:rPr lang="pt-PT" sz="2000" b="0" i="1" smtClean="0">
                            <a:latin typeface="Cambria Math" charset="0"/>
                            <a:ea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PT" sz="2000" b="0" i="0" smtClean="0">
                            <a:latin typeface="Cambria Math"/>
                            <a:ea typeface="Cambria Math"/>
                          </a:rPr>
                          <m:t>cos</m:t>
                        </m:r>
                      </m:fName>
                      <m:e>
                        <m:d>
                          <m:dPr>
                            <m:ctrlPr>
                              <a:rPr lang="pt-PT" sz="2000" b="0" i="1" smtClean="0">
                                <a:latin typeface="Cambria Math" charset="0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pt-PT" sz="2000" b="0" i="1" smtClean="0">
                                <a:latin typeface="Cambria Math"/>
                                <a:ea typeface="Cambria Math"/>
                              </a:rPr>
                              <m:t>𝑛</m:t>
                            </m:r>
                            <m:r>
                              <a:rPr lang="pt-PT" sz="2000" b="0" i="1" smtClean="0">
                                <a:latin typeface="Cambria Math"/>
                                <a:ea typeface="Cambria Math"/>
                              </a:rPr>
                              <m:t>𝛼</m:t>
                            </m:r>
                          </m:e>
                        </m:d>
                        <m:r>
                          <a:rPr lang="pt-PT" sz="2000" b="0" i="1" smtClean="0">
                            <a:latin typeface="Cambria Math"/>
                            <a:ea typeface="Cambria Math"/>
                          </a:rPr>
                          <m:t>≤1</m:t>
                        </m:r>
                      </m:e>
                    </m:func>
                  </m:oMath>
                </a14:m>
                <a:r>
                  <a:rPr lang="pt-PT" sz="2000" dirty="0" smtClean="0">
                    <a:latin typeface="Cambria Math" charset="0"/>
                  </a:rPr>
                  <a:t> ou seja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  <a:ea typeface="Cambria Math"/>
                      </a:rPr>
                      <m:t>∀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𝑛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ℕ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, 0≤</m:t>
                    </m:r>
                    <m:func>
                      <m:funcPr>
                        <m:ctrlPr>
                          <a:rPr lang="pt-PT" sz="2000" i="1">
                            <a:latin typeface="Cambria Math" charset="0"/>
                            <a:ea typeface="Cambria Math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pt-PT" sz="2000" i="1" smtClean="0">
                                <a:latin typeface="Cambria Math" charset="0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pt-PT" sz="2000" b="0" i="0" smtClean="0">
                                <a:latin typeface="Cambria Math"/>
                                <a:ea typeface="Cambria Math"/>
                              </a:rPr>
                              <m:t>cos</m:t>
                            </m:r>
                          </m:e>
                          <m:sup>
                            <m:r>
                              <a:rPr lang="pt-PT" sz="2000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</m:fName>
                      <m:e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/>
                                <a:ea typeface="Cambria Math"/>
                              </a:rPr>
                              <m:t>𝑛</m:t>
                            </m:r>
                            <m:r>
                              <a:rPr lang="pt-PT" sz="2000" i="1">
                                <a:latin typeface="Cambria Math"/>
                                <a:ea typeface="Cambria Math"/>
                              </a:rPr>
                              <m:t>𝛼</m:t>
                            </m:r>
                          </m:e>
                        </m:d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≤1</m:t>
                        </m:r>
                      </m:e>
                    </m:func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Como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  <a:ea typeface="Cambria Math"/>
                      </a:rPr>
                      <m:t>∀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𝑛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ℕ</m:t>
                    </m:r>
                    <m:r>
                      <a:rPr lang="pt-PT" sz="2000" b="0" i="0" smtClean="0">
                        <a:latin typeface="Cambria Math"/>
                        <a:ea typeface="Cambria Math"/>
                      </a:rPr>
                      <m:t>, 2</m:t>
                    </m:r>
                    <m:r>
                      <m:rPr>
                        <m:sty m:val="p"/>
                      </m:rPr>
                      <a:rPr lang="pt-PT" sz="2000" b="0" i="0" smtClean="0">
                        <a:latin typeface="Cambria Math"/>
                        <a:ea typeface="Cambria Math"/>
                      </a:rPr>
                      <m:t>n</m:t>
                    </m:r>
                    <m:r>
                      <a:rPr lang="pt-PT" sz="2000" b="0" i="0" smtClean="0">
                        <a:latin typeface="Cambria Math"/>
                        <a:ea typeface="Cambria Math"/>
                      </a:rPr>
                      <m:t>+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1≥3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,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  <a:ea typeface="Cambria Math"/>
                        </a:rPr>
                        <m:t>∀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𝑛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ℕ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,0≤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  <a:ea typeface="Cambria Math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  <a:ea typeface="Cambria Math"/>
                                </a:rPr>
                                <m:t>cos</m:t>
                              </m:r>
                            </m:e>
                            <m:sup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𝑛</m:t>
                              </m:r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𝛼</m:t>
                              </m:r>
                            </m:e>
                          </m:d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≤1</m:t>
                          </m:r>
                        </m:e>
                      </m:func>
                      <m:r>
                        <a:rPr lang="pt-PT" sz="2000" i="1">
                          <a:latin typeface="Cambria Math"/>
                          <a:ea typeface="Cambria Math"/>
                        </a:rPr>
                        <m:t>⟺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  <a:ea typeface="Cambria Math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  <a:ea typeface="Cambria Math"/>
                        </a:rPr>
                        <m:t>⟺∀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𝑛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ℕ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,0≤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pt-PT" sz="2000">
                                      <a:latin typeface="Cambria Math"/>
                                    </a:rPr>
                                    <m:t>cos</m:t>
                                  </m:r>
                                </m:e>
                                <m:sup>
                                  <m:r>
                                    <a:rPr lang="pt-PT" sz="20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d>
                                <m:d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dPr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pt-PT" sz="2000" i="1">
                                      <a:latin typeface="Cambria Math"/>
                                      <a:ea typeface="Cambria Math"/>
                                    </a:rPr>
                                    <m:t>𝛼</m:t>
                                  </m:r>
                                </m:e>
                              </m:d>
                            </m:e>
                          </m:func>
                        </m:num>
                        <m:den>
                          <m:r>
                            <a:rPr lang="pt-PT" sz="2000" i="1">
                              <a:latin typeface="Cambria Math"/>
                            </a:rPr>
                            <m:t>2</m:t>
                          </m:r>
                          <m:r>
                            <a:rPr lang="pt-PT" sz="2000" i="1">
                              <a:latin typeface="Cambria Math"/>
                            </a:rPr>
                            <m:t>𝑛</m:t>
                          </m:r>
                          <m:r>
                            <a:rPr lang="pt-PT" sz="2000" i="1">
                              <a:latin typeface="Cambria Math"/>
                            </a:rPr>
                            <m:t>+1</m:t>
                          </m:r>
                        </m:den>
                      </m:f>
                      <m:r>
                        <a:rPr lang="pt-PT" sz="2000" i="1" smtClean="0">
                          <a:latin typeface="Cambria Math"/>
                          <a:ea typeface="Cambria Math"/>
                        </a:rPr>
                        <m:t>≤</m:t>
                      </m:r>
                      <m:f>
                        <m:fPr>
                          <m:ctrlPr>
                            <a:rPr lang="pt-PT" sz="2000" i="1" smtClean="0">
                              <a:latin typeface="Cambria Math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+1</m:t>
                          </m:r>
                        </m:den>
                      </m:f>
                      <m:r>
                        <a:rPr lang="pt-PT" sz="2000" i="1">
                          <a:latin typeface="Cambria Math"/>
                          <a:ea typeface="Cambria Math"/>
                        </a:rPr>
                        <m:t>⟺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  <a:ea typeface="Cambria Math"/>
                        </a:rPr>
                        <m:t>⟺∀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𝑛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ℕ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,0≤</m:t>
                      </m:r>
                      <m:sSub>
                        <m:sSub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pt-PT" sz="2000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pt-PT" sz="2000" i="1"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pt-PT" sz="2000" i="1">
                          <a:latin typeface="Cambria Math"/>
                          <a:ea typeface="Cambria Math"/>
                        </a:rPr>
                        <m:t>≤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2</m:t>
                          </m:r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𝑛</m:t>
                          </m:r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+1</m:t>
                          </m:r>
                        </m:den>
                      </m:f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Como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pt-PT" sz="2000" i="1" smtClean="0">
                                <a:latin typeface="Cambria Math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pt-PT" sz="2000" i="0" smtClean="0">
                                <a:latin typeface="Cambria Math"/>
                              </a:rPr>
                              <m:t>lim</m:t>
                            </m:r>
                          </m:e>
                          <m:lim/>
                        </m:limLow>
                      </m:fName>
                      <m:e>
                        <m:r>
                          <a:rPr lang="pt-PT" sz="2000" b="0" i="1" smtClean="0">
                            <a:latin typeface="Cambria Math"/>
                          </a:rPr>
                          <m:t>0</m:t>
                        </m:r>
                      </m:e>
                    </m:func>
                    <m:r>
                      <a:rPr lang="pt-PT" sz="2000" b="0" i="1" smtClean="0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pt-PT" sz="2000" b="0" i="1" smtClean="0">
                                <a:latin typeface="Cambria Math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pt-PT" sz="2000" b="0" i="0" smtClean="0">
                                <a:latin typeface="Cambria Math"/>
                              </a:rPr>
                              <m:t>lim</m:t>
                            </m:r>
                          </m:e>
                          <m:lim/>
                        </m:limLow>
                      </m:fName>
                      <m:e>
                        <m:f>
                          <m:fPr>
                            <m:ctrlPr>
                              <a:rPr lang="pt-PT" sz="2000" i="1">
                                <a:latin typeface="Cambria Math" charset="0"/>
                                <a:ea typeface="Cambria Math"/>
                              </a:rPr>
                            </m:ctrlPr>
                          </m:fPr>
                          <m:num>
                            <m:r>
                              <a:rPr lang="pt-PT" sz="2000" i="1">
                                <a:latin typeface="Cambria Math"/>
                                <a:ea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pt-PT" sz="2000" i="1">
                                <a:latin typeface="Cambria Math"/>
                                <a:ea typeface="Cambria Math"/>
                              </a:rPr>
                              <m:t>2</m:t>
                            </m:r>
                            <m:r>
                              <a:rPr lang="pt-PT" sz="2000" i="1">
                                <a:latin typeface="Cambria Math"/>
                                <a:ea typeface="Cambria Math"/>
                              </a:rPr>
                              <m:t>𝑛</m:t>
                            </m:r>
                            <m:r>
                              <a:rPr lang="pt-PT" sz="2000" i="1">
                                <a:latin typeface="Cambria Math"/>
                                <a:ea typeface="Cambria Math"/>
                              </a:rPr>
                              <m:t>+1</m:t>
                            </m:r>
                          </m:den>
                        </m:f>
                      </m:e>
                    </m:func>
                    <m:r>
                      <a:rPr lang="pt-PT" sz="2000" b="0" i="1" smtClean="0">
                        <a:latin typeface="Cambria Math"/>
                      </a:rPr>
                      <m:t>=0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, pelo teorema das sucessões enquadradas,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/>
                              </a:rPr>
                              <m:t>lim</m:t>
                            </m:r>
                          </m:e>
                          <m:lim/>
                        </m:limLow>
                      </m:fName>
                      <m:e>
                        <m:sSub>
                          <m:sSubPr>
                            <m:ctrlPr>
                              <a:rPr lang="pt-PT" sz="2000" i="1" smtClean="0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pt-PT" sz="2000" b="0" i="1" smtClean="0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pt-PT" sz="20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func>
                    <m:r>
                      <a:rPr lang="pt-PT" sz="2000" b="0" i="1" smtClean="0">
                        <a:latin typeface="Cambria Math"/>
                        <a:ea typeface="Cambria Math"/>
                      </a:rPr>
                      <m:t>=0.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312" y="1102678"/>
                <a:ext cx="8036669" cy="5011437"/>
              </a:xfrm>
              <a:prstGeom prst="rect">
                <a:avLst/>
              </a:prstGeom>
              <a:blipFill rotWithShape="0">
                <a:blip r:embed="rId3"/>
                <a:stretch>
                  <a:fillRect l="-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ângulo 8"/>
          <p:cNvSpPr/>
          <p:nvPr/>
        </p:nvSpPr>
        <p:spPr>
          <a:xfrm>
            <a:off x="567779" y="54868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  <p:sp>
        <p:nvSpPr>
          <p:cNvPr id="7" name="Retângulo 9"/>
          <p:cNvSpPr/>
          <p:nvPr/>
        </p:nvSpPr>
        <p:spPr>
          <a:xfrm>
            <a:off x="7308709" y="5505448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Voltar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1155203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ângulo 8"/>
              <p:cNvSpPr/>
              <p:nvPr/>
            </p:nvSpPr>
            <p:spPr>
              <a:xfrm>
                <a:off x="567779" y="1102678"/>
                <a:ext cx="6956549" cy="32968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pt-PT" sz="2000" b="1" dirty="0" smtClean="0">
                    <a:latin typeface="Cambria Math" charset="0"/>
                  </a:rPr>
                  <a:t>2.3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sz="2000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pt-PT" sz="2000" i="1">
                            <a:latin typeface="Cambria Math"/>
                          </a:rPr>
                          <m:t>𝑤</m:t>
                        </m:r>
                      </m:e>
                      <m:sub>
                        <m:r>
                          <a:rPr lang="pt-PT" sz="2000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pt-PT" sz="2000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000" i="1">
                                    <a:latin typeface="Cambria Math" charset="0"/>
                                  </a:rPr>
                                </m:ctrlPr>
                              </m:fPr>
                              <m:num>
                                <m:r>
                                  <a:rPr lang="pt-PT" sz="2000" i="1">
                                    <a:latin typeface="Cambria Math"/>
                                  </a:rPr>
                                  <m:t>2</m:t>
                                </m:r>
                                <m:r>
                                  <a:rPr lang="pt-PT" sz="2000" i="1">
                                    <a:latin typeface="Cambria Math"/>
                                  </a:rPr>
                                  <m:t>𝑛</m:t>
                                </m:r>
                              </m:num>
                              <m:den>
                                <m:r>
                                  <a:rPr lang="pt-PT" sz="2000" i="1">
                                    <a:latin typeface="Cambria Math"/>
                                  </a:rPr>
                                  <m:t>5</m:t>
                                </m:r>
                                <m:r>
                                  <a:rPr lang="pt-PT" sz="2000" i="1">
                                    <a:latin typeface="Cambria Math"/>
                                  </a:rPr>
                                  <m:t>𝑛</m:t>
                                </m:r>
                                <m:r>
                                  <a:rPr lang="pt-PT" sz="2000" i="1">
                                    <a:latin typeface="Cambria Math"/>
                                  </a:rPr>
                                  <m:t>+1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000" i="1">
                            <a:latin typeface="Cambria Math"/>
                          </a:rPr>
                          <m:t>𝑛</m:t>
                        </m:r>
                      </m:sup>
                    </m:sSup>
                    <m:r>
                      <a:rPr lang="pt-PT" sz="20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000" i="1">
                                    <a:latin typeface="Cambria Math" charset="0"/>
                                  </a:rPr>
                                </m:ctrlPr>
                              </m:fPr>
                              <m:num>
                                <m:r>
                                  <a:rPr lang="pt-PT" sz="2000" i="1">
                                    <a:latin typeface="Cambria Math"/>
                                  </a:rPr>
                                  <m:t>2</m:t>
                                </m:r>
                              </m:num>
                              <m:den>
                                <m:r>
                                  <a:rPr lang="pt-PT" sz="2000" i="1">
                                    <a:latin typeface="Cambria Math"/>
                                  </a:rPr>
                                  <m:t>5</m:t>
                                </m:r>
                              </m:den>
                            </m:f>
                            <m:r>
                              <a:rPr lang="pt-PT" sz="2000" b="0" i="1" smtClean="0">
                                <a:latin typeface="Cambria Math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pt-PT" sz="2000" b="0" i="1" smtClean="0">
                                    <a:latin typeface="Cambria Math" charset="0"/>
                                  </a:rPr>
                                </m:ctrlPr>
                              </m:fPr>
                              <m:num>
                                <m:f>
                                  <m:fPr>
                                    <m:ctrlPr>
                                      <a:rPr lang="pt-PT" sz="2000" b="0" i="1" smtClean="0">
                                        <a:latin typeface="Cambria Math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pt-PT" sz="20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num>
                                  <m:den>
                                    <m:r>
                                      <a:rPr lang="pt-PT" sz="2000" b="0" i="1" smtClean="0">
                                        <a:latin typeface="Cambria Math"/>
                                      </a:rPr>
                                      <m:t>5</m:t>
                                    </m:r>
                                  </m:den>
                                </m:f>
                              </m:num>
                              <m:den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5</m:t>
                                </m:r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𝑛</m:t>
                                </m:r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+1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000" i="1">
                            <a:latin typeface="Cambria Math"/>
                          </a:rPr>
                          <m:t>𝑛</m:t>
                        </m:r>
                      </m:sup>
                    </m:sSup>
                  </m:oMath>
                </a14:m>
                <a:endParaRPr lang="pt-PT" sz="2000" i="1" dirty="0" smtClean="0">
                  <a:latin typeface="Cambria Math"/>
                  <a:ea typeface="Cambria Math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/>
                    <a:ea typeface="Cambria Math"/>
                  </a:rPr>
                  <a:t>Logo</a:t>
                </a:r>
                <a:r>
                  <a:rPr lang="pt-PT" sz="2000" i="1" dirty="0" smtClean="0">
                    <a:latin typeface="Cambria Math"/>
                    <a:ea typeface="Cambria Math"/>
                  </a:rPr>
                  <a:t>,</a:t>
                </a:r>
              </a:p>
              <a:p>
                <a:pPr algn="ctr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pt-PT" sz="2000" i="1" smtClean="0">
                        <a:latin typeface="Cambria Math"/>
                        <a:ea typeface="Cambria Math"/>
                      </a:rPr>
                      <m:t>∀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𝑛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pt-PT" sz="2000" i="1" smtClean="0">
                        <a:latin typeface="Cambria Math"/>
                        <a:ea typeface="Cambria Math"/>
                      </a:rPr>
                      <m:t>ℕ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, 0≤</m:t>
                    </m:r>
                    <m:f>
                      <m:fPr>
                        <m:ctrlPr>
                          <a:rPr lang="pt-PT" sz="2000" i="1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i="1">
                            <a:latin typeface="Cambria Math"/>
                          </a:rPr>
                          <m:t>2</m:t>
                        </m:r>
                        <m:r>
                          <a:rPr lang="pt-PT" sz="2000" i="1">
                            <a:latin typeface="Cambria Math"/>
                          </a:rPr>
                          <m:t>𝑛</m:t>
                        </m:r>
                      </m:num>
                      <m:den>
                        <m:r>
                          <a:rPr lang="pt-PT" sz="2000" i="1">
                            <a:latin typeface="Cambria Math"/>
                          </a:rPr>
                          <m:t>5</m:t>
                        </m:r>
                        <m:r>
                          <a:rPr lang="pt-PT" sz="2000" i="1">
                            <a:latin typeface="Cambria Math"/>
                          </a:rPr>
                          <m:t>𝑛</m:t>
                        </m:r>
                        <m:r>
                          <a:rPr lang="pt-PT" sz="2000" i="1">
                            <a:latin typeface="Cambria Math"/>
                          </a:rPr>
                          <m:t>+1</m:t>
                        </m:r>
                      </m:den>
                    </m:f>
                    <m:r>
                      <a:rPr lang="pt-PT" sz="2000" i="1" smtClean="0">
                        <a:latin typeface="Cambria Math"/>
                        <a:ea typeface="Cambria Math"/>
                      </a:rPr>
                      <m:t>≤</m:t>
                    </m:r>
                    <m:f>
                      <m:fPr>
                        <m:ctrlPr>
                          <a:rPr lang="pt-PT" sz="2000" i="1" smtClean="0">
                            <a:latin typeface="Cambria Math" charset="0"/>
                            <a:ea typeface="Cambria Math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num>
                      <m:den>
                        <m:r>
                          <a:rPr lang="pt-PT" sz="2000" b="0" i="1" smtClean="0">
                            <a:latin typeface="Cambria Math"/>
                            <a:ea typeface="Cambria Math"/>
                          </a:rPr>
                          <m:t>5</m:t>
                        </m:r>
                      </m:den>
                    </m:f>
                  </m:oMath>
                </a14:m>
                <a:r>
                  <a:rPr lang="pt-PT" sz="2000" dirty="0" smtClean="0">
                    <a:latin typeface="Cambria Math" charset="0"/>
                  </a:rPr>
                  <a:t> ou seja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  <a:ea typeface="Cambria Math"/>
                      </a:rPr>
                      <m:t>∀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𝑛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ℕ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,0≤</m:t>
                    </m:r>
                    <m:sSup>
                      <m:sSupPr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000" i="1" smtClean="0">
                                <a:latin typeface="Cambria Math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000" i="1">
                                    <a:latin typeface="Cambria Math" charset="0"/>
                                  </a:rPr>
                                </m:ctrlPr>
                              </m:fPr>
                              <m:num>
                                <m:r>
                                  <a:rPr lang="pt-PT" sz="2000" i="1">
                                    <a:latin typeface="Cambria Math"/>
                                  </a:rPr>
                                  <m:t>2</m:t>
                                </m:r>
                                <m:r>
                                  <a:rPr lang="pt-PT" sz="2000" i="1">
                                    <a:latin typeface="Cambria Math"/>
                                  </a:rPr>
                                  <m:t>𝑛</m:t>
                                </m:r>
                              </m:num>
                              <m:den>
                                <m:r>
                                  <a:rPr lang="pt-PT" sz="2000" i="1">
                                    <a:latin typeface="Cambria Math"/>
                                  </a:rPr>
                                  <m:t>5</m:t>
                                </m:r>
                                <m:r>
                                  <a:rPr lang="pt-PT" sz="2000" i="1">
                                    <a:latin typeface="Cambria Math"/>
                                  </a:rPr>
                                  <m:t>𝑛</m:t>
                                </m:r>
                                <m:r>
                                  <a:rPr lang="pt-PT" sz="2000" i="1">
                                    <a:latin typeface="Cambria Math"/>
                                  </a:rPr>
                                  <m:t>+1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000" b="0" i="1" smtClean="0">
                            <a:latin typeface="Cambria Math"/>
                          </a:rPr>
                          <m:t>𝑛</m:t>
                        </m:r>
                      </m:sup>
                    </m:sSup>
                    <m:r>
                      <a:rPr lang="pt-PT" sz="2000" i="1">
                        <a:latin typeface="Cambria Math"/>
                        <a:ea typeface="Cambria Math"/>
                      </a:rPr>
                      <m:t>≤</m:t>
                    </m:r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000" i="1">
                                    <a:latin typeface="Cambria Math" charset="0"/>
                                  </a:rPr>
                                </m:ctrlPr>
                              </m:fPr>
                              <m:num>
                                <m:r>
                                  <a:rPr lang="pt-PT" sz="2000" i="1">
                                    <a:latin typeface="Cambria Math"/>
                                  </a:rPr>
                                  <m:t>2</m:t>
                                </m:r>
                              </m:num>
                              <m:den>
                                <m:r>
                                  <a:rPr lang="pt-PT" sz="2000" i="1">
                                    <a:latin typeface="Cambria Math"/>
                                  </a:rPr>
                                  <m:t>5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000" i="1">
                            <a:latin typeface="Cambria Math"/>
                          </a:rPr>
                          <m:t>𝑛</m:t>
                        </m:r>
                      </m:sup>
                    </m:sSup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Como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pt-PT" sz="2000" i="1" smtClean="0">
                                <a:latin typeface="Cambria Math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pt-PT" sz="2000" i="0" smtClean="0">
                                <a:latin typeface="Cambria Math"/>
                              </a:rPr>
                              <m:t>lim</m:t>
                            </m:r>
                          </m:e>
                          <m:lim/>
                        </m:limLow>
                      </m:fName>
                      <m:e>
                        <m:r>
                          <a:rPr lang="pt-PT" sz="2000" b="0" i="1" smtClean="0">
                            <a:latin typeface="Cambria Math"/>
                          </a:rPr>
                          <m:t>0</m:t>
                        </m:r>
                      </m:e>
                    </m:func>
                    <m:r>
                      <a:rPr lang="pt-PT" sz="2000" b="0" i="1" smtClean="0">
                        <a:latin typeface="Cambria Math"/>
                      </a:rPr>
                      <m:t>=0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pt-PT" sz="2000" i="1" smtClean="0">
                                <a:latin typeface="Cambria Math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pt-PT" sz="2000" i="0" smtClean="0">
                                <a:latin typeface="Cambria Math"/>
                              </a:rPr>
                              <m:t>lim</m:t>
                            </m:r>
                          </m:e>
                          <m:lim/>
                        </m:limLow>
                      </m:fName>
                      <m:e>
                        <m:sSup>
                          <m:sSup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pt-PT" sz="2000" i="1">
                                    <a:latin typeface="Cambria Math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pt-PT" sz="2000" i="1">
                                        <a:latin typeface="Cambria Math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pt-PT" sz="2000" i="1">
                                        <a:latin typeface="Cambria Math"/>
                                      </a:rPr>
                                      <m:t>2</m:t>
                                    </m:r>
                                  </m:num>
                                  <m:den>
                                    <m:r>
                                      <a:rPr lang="pt-PT" sz="2000" i="1">
                                        <a:latin typeface="Cambria Math"/>
                                      </a:rPr>
                                      <m:t>5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pt-PT" sz="2000" i="1">
                                <a:latin typeface="Cambria Math"/>
                              </a:rPr>
                              <m:t>𝑛</m:t>
                            </m:r>
                          </m:sup>
                        </m:sSup>
                      </m:e>
                    </m:func>
                    <m:r>
                      <a:rPr lang="pt-PT" sz="2000" b="0" i="1" smtClean="0">
                        <a:latin typeface="Cambria Math"/>
                      </a:rPr>
                      <m:t>=0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, pois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pt-PT" sz="2000" b="0" i="1" smtClean="0">
                            <a:latin typeface="Cambria Math"/>
                          </a:rPr>
                          <m:t>5</m:t>
                        </m:r>
                      </m:den>
                    </m:f>
                    <m:r>
                      <a:rPr lang="pt-PT" sz="2000" b="0" i="1" smtClean="0">
                        <a:latin typeface="Cambria Math"/>
                      </a:rPr>
                      <m:t>&lt;1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, pelo teorema das sucessões enquadradas,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/>
                              </a:rPr>
                              <m:t>lim</m:t>
                            </m:r>
                          </m:e>
                          <m:lim/>
                        </m:limLow>
                      </m:fName>
                      <m:e>
                        <m:sSub>
                          <m:sSubPr>
                            <m:ctrlPr>
                              <a:rPr lang="pt-PT" sz="2000" i="1" smtClean="0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pt-PT" sz="2000" b="0" i="1" smtClean="0">
                                <a:latin typeface="Cambria Math"/>
                              </a:rPr>
                              <m:t>𝑤</m:t>
                            </m:r>
                          </m:e>
                          <m:sub>
                            <m:r>
                              <a:rPr lang="pt-PT" sz="20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func>
                    <m:r>
                      <a:rPr lang="pt-PT" sz="2000" b="0" i="1" smtClean="0">
                        <a:latin typeface="Cambria Math"/>
                        <a:ea typeface="Cambria Math"/>
                      </a:rPr>
                      <m:t>=0.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</p:txBody>
          </p:sp>
        </mc:Choice>
        <mc:Fallback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102678"/>
                <a:ext cx="6956549" cy="3296800"/>
              </a:xfrm>
              <a:prstGeom prst="rect">
                <a:avLst/>
              </a:prstGeom>
              <a:blipFill rotWithShape="0">
                <a:blip r:embed="rId3"/>
                <a:stretch>
                  <a:fillRect l="-8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ângulo 8"/>
          <p:cNvSpPr/>
          <p:nvPr/>
        </p:nvSpPr>
        <p:spPr>
          <a:xfrm>
            <a:off x="567779" y="54868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</p:spTree>
    <p:extLst>
      <p:ext uri="{BB962C8B-B14F-4D97-AF65-F5344CB8AC3E}">
        <p14:creationId xmlns:p14="http://schemas.microsoft.com/office/powerpoint/2010/main" val="3248419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611560" y="1547664"/>
                <a:ext cx="7272808" cy="14808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pt-PT" sz="2000" dirty="0" smtClean="0">
                    <a:latin typeface="Cambria Math" charset="0"/>
                  </a:rPr>
                  <a:t>Sabe-se que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pt-PT" sz="2000" i="1" smtClean="0">
                                <a:latin typeface="Cambria Math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pt-PT" sz="2000" i="0" smtClean="0">
                                <a:latin typeface="Cambria Math"/>
                              </a:rPr>
                              <m:t>lim</m:t>
                            </m:r>
                          </m:e>
                          <m:lim/>
                        </m:limLow>
                      </m:fName>
                      <m:e>
                        <m:sSub>
                          <m:sSubPr>
                            <m:ctrlPr>
                              <a:rPr lang="pt-PT" sz="2000" i="1" smtClean="0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pt-PT" sz="2000" b="0" i="1" smtClean="0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pt-PT" sz="20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func>
                    <m:r>
                      <a:rPr lang="pt-PT" sz="2000" b="0" i="1" smtClean="0">
                        <a:latin typeface="Cambria Math"/>
                      </a:rPr>
                      <m:t>=+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∞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e </a:t>
                </a:r>
                <a:r>
                  <a:rPr lang="pt-PT" sz="2000" dirty="0" smtClean="0">
                    <a:latin typeface="Cambria Math" charset="0"/>
                  </a:rPr>
                  <a:t>que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pt-PT" sz="2000" b="0" i="1" smtClean="0">
                            <a:latin typeface="Cambria Math"/>
                          </a:rPr>
                          <m:t>𝑤</m:t>
                        </m:r>
                      </m:e>
                      <m:sub>
                        <m:r>
                          <a:rPr lang="pt-PT" sz="20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pt-PT" sz="2000" b="0" i="1" smtClean="0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pt-PT" sz="2000" b="0" i="1" smtClean="0">
                                <a:latin typeface="Cambria Math" charset="0"/>
                              </a:rPr>
                            </m:ctrlPr>
                          </m:eqArrPr>
                          <m:e>
                            <m:f>
                              <m:fPr>
                                <m:ctrlPr>
                                  <a:rPr lang="pt-PT" sz="2000" b="0" i="1" smtClean="0">
                                    <a:latin typeface="Cambria Math" charset="0"/>
                                  </a:rPr>
                                </m:ctrlPr>
                              </m:fPr>
                              <m:num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5</m:t>
                                </m:r>
                              </m:num>
                              <m:den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𝑛</m:t>
                                </m:r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+1</m:t>
                                </m:r>
                              </m:den>
                            </m:f>
                            <m:r>
                              <a:rPr lang="pt-PT" sz="2000" b="0" i="1" smtClean="0">
                                <a:latin typeface="Cambria Math"/>
                              </a:rPr>
                              <m:t> </m:t>
                            </m:r>
                            <m:r>
                              <a:rPr lang="pt-PT" sz="2000" b="0" i="1" smtClean="0">
                                <a:latin typeface="Cambria Math"/>
                              </a:rPr>
                              <m:t>𝑠𝑒</m:t>
                            </m:r>
                            <m:r>
                              <a:rPr lang="pt-PT" sz="2000" b="0" i="1" smtClean="0">
                                <a:latin typeface="Cambria Math"/>
                              </a:rPr>
                              <m:t> </m:t>
                            </m:r>
                            <m:r>
                              <a:rPr lang="pt-PT" sz="2000" b="0" i="1" smtClean="0">
                                <a:latin typeface="Cambria Math"/>
                              </a:rPr>
                              <m:t>𝑛</m:t>
                            </m:r>
                            <m:r>
                              <a:rPr lang="pt-PT" sz="2000" b="0" i="1" smtClean="0">
                                <a:latin typeface="Cambria Math"/>
                                <a:ea typeface="Cambria Math"/>
                              </a:rPr>
                              <m:t>&lt;100</m:t>
                            </m:r>
                          </m:e>
                          <m:e>
                            <m:r>
                              <a:rPr lang="pt-PT" b="0" i="1" smtClean="0">
                                <a:latin typeface="Cambria Math"/>
                              </a:rPr>
                              <m:t>2</m:t>
                            </m:r>
                            <m:sSub>
                              <m:sSubPr>
                                <m:ctrlPr>
                                  <a:rPr lang="pt-PT" b="0" i="1" smtClean="0">
                                    <a:latin typeface="Cambria Math" charset="0"/>
                                  </a:rPr>
                                </m:ctrlPr>
                              </m:sSubPr>
                              <m:e>
                                <m:r>
                                  <a:rPr lang="pt-PT" b="0" i="1" smtClean="0">
                                    <a:latin typeface="Cambria Math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pt-PT" b="0" i="1" smtClean="0">
                                    <a:latin typeface="Cambria Math"/>
                                  </a:rPr>
                                  <m:t>𝑛</m:t>
                                </m:r>
                              </m:sub>
                            </m:sSub>
                            <m:r>
                              <a:rPr lang="pt-PT" b="0" i="1" smtClean="0">
                                <a:latin typeface="Cambria Math"/>
                              </a:rPr>
                              <m:t> </m:t>
                            </m:r>
                            <m:r>
                              <a:rPr lang="pt-PT" b="0" i="1" smtClean="0">
                                <a:latin typeface="Cambria Math"/>
                              </a:rPr>
                              <m:t>𝑠𝑒</m:t>
                            </m:r>
                            <m:r>
                              <a:rPr lang="pt-PT" b="0" i="1" smtClean="0">
                                <a:latin typeface="Cambria Math"/>
                              </a:rPr>
                              <m:t> </m:t>
                            </m:r>
                            <m:r>
                              <a:rPr lang="pt-PT" b="0" i="1" smtClean="0">
                                <a:latin typeface="Cambria Math"/>
                              </a:rPr>
                              <m:t>𝑛</m:t>
                            </m:r>
                            <m:r>
                              <a:rPr lang="pt-PT" b="0" i="1" smtClean="0">
                                <a:latin typeface="Cambria Math"/>
                                <a:ea typeface="Cambria Math"/>
                              </a:rPr>
                              <m:t>≥100</m:t>
                            </m:r>
                          </m:e>
                        </m:eqArr>
                      </m:e>
                    </m:d>
                  </m:oMath>
                </a14:m>
                <a:r>
                  <a:rPr lang="pt-PT" sz="2000" dirty="0">
                    <a:latin typeface="Cambria Math" charset="0"/>
                  </a:rPr>
                  <a:t>. </a:t>
                </a:r>
                <a:br>
                  <a:rPr lang="pt-PT" sz="2000" dirty="0">
                    <a:latin typeface="Cambria Math" charset="0"/>
                  </a:rPr>
                </a:br>
                <a:r>
                  <a:rPr lang="pt-PT" sz="2000" dirty="0" smtClean="0">
                    <a:latin typeface="Cambria Math" charset="0"/>
                  </a:rPr>
                  <a:t>Justifique </a:t>
                </a:r>
                <a:r>
                  <a:rPr lang="pt-PT" sz="2000" dirty="0">
                    <a:latin typeface="Cambria Math" charset="0"/>
                  </a:rPr>
                  <a:t>que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/>
                              </a:rPr>
                              <m:t>lim</m:t>
                            </m:r>
                          </m:e>
                          <m:lim/>
                        </m:limLow>
                      </m:fName>
                      <m:e>
                        <m:sSub>
                          <m:sSub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pt-PT" sz="2000" b="0" i="1" smtClean="0">
                                <a:latin typeface="Cambria Math"/>
                              </a:rPr>
                              <m:t>𝑤</m:t>
                            </m:r>
                          </m:e>
                          <m:sub>
                            <m:r>
                              <a:rPr lang="pt-PT" sz="20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func>
                    <m:r>
                      <a:rPr lang="pt-PT" sz="2000" i="1">
                        <a:latin typeface="Cambria Math"/>
                      </a:rPr>
                      <m:t>=+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∞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.</a:t>
                </a:r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547664"/>
                <a:ext cx="7272808" cy="1480855"/>
              </a:xfrm>
              <a:prstGeom prst="rect">
                <a:avLst/>
              </a:prstGeom>
              <a:blipFill rotWithShape="0">
                <a:blip r:embed="rId3"/>
                <a:stretch>
                  <a:fillRect l="-8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7772400" cy="1143000"/>
          </a:xfrm>
        </p:spPr>
        <p:txBody>
          <a:bodyPr>
            <a:normAutofit/>
          </a:bodyPr>
          <a:lstStyle/>
          <a:p>
            <a:r>
              <a:rPr lang="pt-PT" sz="3200" b="1" dirty="0">
                <a:latin typeface="Cambria"/>
                <a:cs typeface="Cambria"/>
              </a:rPr>
              <a:t>Questão </a:t>
            </a:r>
            <a:r>
              <a:rPr lang="pt-PT" sz="3200" b="1" dirty="0" smtClean="0">
                <a:latin typeface="Cambria"/>
                <a:cs typeface="Cambria"/>
              </a:rPr>
              <a:t>3</a:t>
            </a:r>
            <a:endParaRPr lang="pt-PT" sz="3200" b="1" dirty="0">
              <a:latin typeface="Cambria"/>
              <a:cs typeface="Cambria"/>
            </a:endParaRPr>
          </a:p>
        </p:txBody>
      </p:sp>
      <p:sp>
        <p:nvSpPr>
          <p:cNvPr id="8" name="Retângulo 1"/>
          <p:cNvSpPr/>
          <p:nvPr/>
        </p:nvSpPr>
        <p:spPr>
          <a:xfrm>
            <a:off x="611560" y="3068960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Resolução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270992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567779" y="1340768"/>
                <a:ext cx="4292253" cy="356283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pt-PT" sz="2000" b="1" dirty="0" smtClean="0">
                    <a:latin typeface="Cambria Math" panose="02040503050406030204" pitchFamily="18" charset="0"/>
                  </a:rPr>
                  <a:t>3.	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/>
                              </a:rPr>
                              <m:t>lim</m:t>
                            </m:r>
                          </m:e>
                          <m:lim/>
                        </m:limLow>
                      </m:fName>
                      <m:e>
                        <m:sSub>
                          <m:sSub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pt-PT" sz="2000" i="1">
                                <a:latin typeface="Cambria Math"/>
                              </a:rPr>
                              <m:t>𝑤</m:t>
                            </m:r>
                          </m:e>
                          <m:sub>
                            <m:r>
                              <a:rPr lang="pt-PT" sz="20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func>
                    <m:r>
                      <a:rPr lang="pt-PT" sz="2000" i="1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/>
                              </a:rPr>
                              <m:t>lim</m:t>
                            </m:r>
                          </m:e>
                          <m:lim/>
                        </m:limLow>
                      </m:fName>
                      <m:e>
                        <m:d>
                          <m:dPr>
                            <m:ctrlPr>
                              <a:rPr lang="pt-PT" sz="2000" i="1" smtClean="0">
                                <a:latin typeface="Cambria Math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pt-PT" sz="2000" i="1">
                                    <a:latin typeface="Cambria Math" charset="0"/>
                                  </a:rPr>
                                </m:ctrlPr>
                              </m:sSubPr>
                              <m:e>
                                <m:r>
                                  <a:rPr lang="pt-PT" sz="2000" i="1">
                                    <a:latin typeface="Cambria Math"/>
                                  </a:rPr>
                                  <m:t>2</m:t>
                                </m:r>
                                <m:r>
                                  <a:rPr lang="pt-PT" sz="2000" i="1">
                                    <a:latin typeface="Cambria Math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pt-PT" sz="2000" i="1">
                                    <a:latin typeface="Cambria Math"/>
                                  </a:rPr>
                                  <m:t>𝑛</m:t>
                                </m:r>
                              </m:sub>
                            </m:sSub>
                          </m:e>
                        </m:d>
                      </m:e>
                    </m:func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u</a:t>
                </a:r>
                <a:r>
                  <a:rPr lang="pt-PT" sz="2000" dirty="0" smtClean="0">
                    <a:latin typeface="Cambria Math" charset="0"/>
                  </a:rPr>
                  <a:t>ma vez que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sz="2000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pt-PT" sz="2000" b="0" i="1" smtClean="0">
                            <a:latin typeface="Cambria Math"/>
                          </a:rPr>
                          <m:t>𝑤</m:t>
                        </m:r>
                      </m:e>
                      <m:sub>
                        <m:r>
                          <a:rPr lang="pt-PT" sz="2000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pt-PT" sz="2000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pt-PT" sz="2000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pt-PT" sz="2000" i="1">
                            <a:latin typeface="Cambria Math"/>
                          </a:rPr>
                          <m:t>2</m:t>
                        </m:r>
                        <m:r>
                          <a:rPr lang="pt-PT" sz="2000" i="1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pt-PT" sz="2000" i="1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pt-PT" sz="2000" dirty="0" smtClean="0">
                    <a:latin typeface="Cambria Math" charset="0"/>
                  </a:rPr>
                  <a:t>, para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𝑛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≥100.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Logo,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lim</m:t>
                              </m:r>
                            </m:e>
                            <m:lim/>
                          </m:limLow>
                        </m:fName>
                        <m:e>
                          <m:sSub>
                            <m:sSub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pt-PT" sz="20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</m:e>
                      </m:func>
                      <m:r>
                        <a:rPr lang="pt-PT" sz="2000" i="1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lim</m:t>
                              </m:r>
                            </m:e>
                            <m:lim/>
                          </m:limLow>
                        </m:fName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2</m:t>
                                  </m:r>
                                  <m:r>
                                    <a:rPr lang="pt-PT" sz="2000" i="1">
                                      <a:latin typeface="Cambria Math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pt-PT" sz="2000" i="1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lim</m:t>
                              </m:r>
                            </m:e>
                            <m:lim/>
                          </m:limLow>
                        </m:fName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</m:d>
                        </m:e>
                      </m:func>
                      <m:r>
                        <a:rPr lang="pt-PT" sz="2000" i="1" smtClean="0">
                          <a:latin typeface="Cambria Math"/>
                          <a:ea typeface="Cambria Math"/>
                        </a:rPr>
                        <m:t>×</m:t>
                      </m:r>
                      <m:func>
                        <m:funcPr>
                          <m:ctrlPr>
                            <a:rPr lang="pt-PT" sz="2000" i="1" smtClean="0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lim</m:t>
                              </m:r>
                            </m:e>
                            <m:lim/>
                          </m:limLow>
                        </m:fName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pt-PT" sz="2000" i="1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  <m:r>
                        <a:rPr lang="pt-PT" sz="2000" i="1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</a:rPr>
                        <m:t>=</m:t>
                      </m:r>
                      <m:r>
                        <a:rPr lang="pt-PT" sz="2000" b="0" i="1" smtClean="0">
                          <a:latin typeface="Cambria Math"/>
                        </a:rPr>
                        <m:t>2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×</m:t>
                      </m:r>
                      <m:d>
                        <m:dPr>
                          <m:ctrlPr>
                            <a:rPr lang="pt-PT" sz="2000" b="0" i="1" smtClean="0">
                              <a:latin typeface="Cambria Math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+∞</m:t>
                          </m:r>
                        </m:e>
                      </m:d>
                      <m:r>
                        <a:rPr lang="pt-PT" sz="2000" i="1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</a:rPr>
                        <m:t>=</m:t>
                      </m:r>
                      <m:r>
                        <a:rPr lang="pt-PT" sz="2000" b="0" i="1" smtClean="0">
                          <a:latin typeface="Cambria Math"/>
                        </a:rPr>
                        <m:t>+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∞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340768"/>
                <a:ext cx="4292253" cy="3562835"/>
              </a:xfrm>
              <a:prstGeom prst="rect">
                <a:avLst/>
              </a:prstGeom>
              <a:blipFill rotWithShape="0">
                <a:blip r:embed="rId3"/>
                <a:stretch>
                  <a:fillRect l="-1420" t="-119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</p:spTree>
    <p:extLst>
      <p:ext uri="{BB962C8B-B14F-4D97-AF65-F5344CB8AC3E}">
        <p14:creationId xmlns:p14="http://schemas.microsoft.com/office/powerpoint/2010/main" val="2713768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611560" y="1340768"/>
                <a:ext cx="8496944" cy="25528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Considere </a:t>
                </a:r>
                <a:r>
                  <a:rPr lang="pt-PT" sz="2000" dirty="0">
                    <a:latin typeface="Cambria Math" charset="0"/>
                  </a:rPr>
                  <a:t>a </a:t>
                </a:r>
                <a:r>
                  <a:rPr lang="pt-PT" sz="2000" dirty="0" smtClean="0">
                    <a:latin typeface="Cambria Math" charset="0"/>
                  </a:rPr>
                  <a:t>função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definida por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pt-PT" sz="2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pt-PT" sz="2000" b="0" i="1" smtClean="0">
                                <a:latin typeface="Cambria Math" charset="0"/>
                              </a:rPr>
                            </m:ctrlPr>
                          </m:sSupPr>
                          <m:e>
                            <m:r>
                              <a:rPr lang="pt-PT" sz="20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pt-PT" sz="20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pt-PT" sz="2000" b="0" i="1" smtClean="0">
                            <a:latin typeface="Cambria Math"/>
                          </a:rPr>
                          <m:t>+4</m:t>
                        </m:r>
                        <m:r>
                          <a:rPr lang="pt-PT" sz="2000" b="0" i="1" smtClean="0">
                            <a:latin typeface="Cambria Math"/>
                          </a:rPr>
                          <m:t>𝑥</m:t>
                        </m:r>
                      </m:num>
                      <m:den>
                        <m:r>
                          <a:rPr lang="pt-PT" sz="2000" b="0" i="1" smtClean="0">
                            <a:latin typeface="Cambria Math"/>
                          </a:rPr>
                          <m:t>𝑥</m:t>
                        </m:r>
                        <m:r>
                          <a:rPr lang="pt-PT" sz="2000" b="0" i="1" smtClean="0">
                            <a:latin typeface="Cambria Math"/>
                          </a:rPr>
                          <m:t>+3</m:t>
                        </m:r>
                      </m:den>
                    </m:f>
                  </m:oMath>
                </a14:m>
                <a:r>
                  <a:rPr lang="pt-PT" sz="2000" dirty="0" smtClean="0">
                    <a:latin typeface="Cambria Math" charset="0"/>
                  </a:rPr>
                  <a:t>. </a:t>
                </a:r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pt-PT" sz="2000" b="1" dirty="0" smtClean="0">
                    <a:latin typeface="Cambria Math" charset="0"/>
                  </a:rPr>
                  <a:t>4.1</a:t>
                </a:r>
                <a:r>
                  <a:rPr lang="pt-PT" sz="2000" dirty="0" smtClean="0">
                    <a:latin typeface="Cambria Math" charset="0"/>
                  </a:rPr>
                  <a:t> Calcule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pt-PT" sz="2000" i="1">
                                <a:latin typeface="Cambria Math"/>
                              </a:rPr>
                              <m:t>𝑥</m:t>
                            </m:r>
                            <m:r>
                              <a:rPr lang="pt-PT" sz="2000" i="1">
                                <a:latin typeface="Cambria Math"/>
                                <a:ea typeface="Cambria Math"/>
                              </a:rPr>
                              <m:t>→−∞</m:t>
                            </m:r>
                          </m:lim>
                        </m:limLow>
                      </m:fName>
                      <m:e>
                        <m:r>
                          <a:rPr lang="pt-PT" sz="2000" i="1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</m:e>
                    </m:func>
                  </m:oMath>
                </a14:m>
                <a:r>
                  <a:rPr lang="pt-PT" sz="2000" dirty="0" smtClean="0">
                    <a:latin typeface="Cambria Math" charset="0"/>
                  </a:rPr>
                  <a:t> e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pt-PT" sz="2000" i="1">
                                <a:latin typeface="Cambria Math"/>
                              </a:rPr>
                              <m:t>𝑥</m:t>
                            </m:r>
                            <m:r>
                              <a:rPr lang="pt-PT" sz="2000" i="1">
                                <a:latin typeface="Cambria Math"/>
                                <a:ea typeface="Cambria Math"/>
                              </a:rPr>
                              <m:t>→</m:t>
                            </m:r>
                            <m:r>
                              <a:rPr lang="pt-PT" sz="2000" b="0" i="1" smtClean="0">
                                <a:latin typeface="Cambria Math"/>
                                <a:ea typeface="Cambria Math"/>
                              </a:rPr>
                              <m:t>+</m:t>
                            </m:r>
                            <m:r>
                              <a:rPr lang="pt-PT" sz="2000" i="1">
                                <a:latin typeface="Cambria Math"/>
                                <a:ea typeface="Cambria Math"/>
                              </a:rPr>
                              <m:t>∞</m:t>
                            </m:r>
                          </m:lim>
                        </m:limLow>
                      </m:fName>
                      <m:e>
                        <m:r>
                          <a:rPr lang="pt-PT" sz="2000" i="1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</m:e>
                    </m:func>
                  </m:oMath>
                </a14:m>
                <a:r>
                  <a:rPr lang="pt-PT" sz="2000" dirty="0" smtClean="0">
                    <a:latin typeface="Cambria Math" charset="0"/>
                  </a:rPr>
                  <a:t>.</a:t>
                </a:r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pt-PT" sz="2000" b="1" dirty="0" smtClean="0">
                    <a:latin typeface="Cambria Math" charset="0"/>
                  </a:rPr>
                  <a:t>4.2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Sabe-se que uma </a:t>
                </a:r>
                <a:r>
                  <a:rPr lang="pt-PT" sz="2000" dirty="0" smtClean="0">
                    <a:latin typeface="Cambria Math" charset="0"/>
                  </a:rPr>
                  <a:t>função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h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é tal que </a:t>
                </a:r>
                <a14:m>
                  <m:oMath xmlns:m="http://schemas.openxmlformats.org/officeDocument/2006/math">
                    <m:r>
                      <a:rPr lang="pt-PT" sz="2000" i="1" smtClean="0">
                        <a:latin typeface="Cambria Math"/>
                        <a:ea typeface="Cambria Math"/>
                      </a:rPr>
                      <m:t>∀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∈</m:t>
                    </m:r>
                    <m:sSup>
                      <m:sSupPr>
                        <m:ctrlPr>
                          <a:rPr lang="pt-PT" sz="2000" b="0" i="1" smtClean="0">
                            <a:latin typeface="Cambria Math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000" b="0" i="1" smtClean="0">
                            <a:latin typeface="Cambria Math"/>
                            <a:ea typeface="Cambria Math"/>
                          </a:rPr>
                          <m:t>ℝ</m:t>
                        </m:r>
                      </m:e>
                      <m:sup>
                        <m:r>
                          <a:rPr lang="pt-PT" sz="2000" b="0" i="1" smtClean="0">
                            <a:latin typeface="Cambria Math"/>
                            <a:ea typeface="Cambria Math"/>
                          </a:rPr>
                          <m:t>+</m:t>
                        </m:r>
                      </m:sup>
                    </m:sSup>
                    <m:r>
                      <a:rPr lang="pt-PT" sz="2000" b="0" i="1" smtClean="0">
                        <a:latin typeface="Cambria Math"/>
                        <a:ea typeface="Cambria Math"/>
                      </a:rPr>
                      <m:t>, 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h</m:t>
                    </m:r>
                    <m:d>
                      <m:dPr>
                        <m:ctrlPr>
                          <a:rPr lang="pt-PT" sz="2000" b="0" i="1" smtClean="0">
                            <a:latin typeface="Cambria Math" charset="0"/>
                            <a:ea typeface="Cambria Math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</m:d>
                    <m:r>
                      <a:rPr lang="pt-PT" sz="2000" b="0" i="1" smtClean="0">
                        <a:latin typeface="Cambria Math"/>
                        <a:ea typeface="Cambria Math"/>
                      </a:rPr>
                      <m:t>&gt;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𝑓</m:t>
                    </m:r>
                    <m:d>
                      <m:dPr>
                        <m:ctrlPr>
                          <a:rPr lang="pt-PT" sz="2000" b="0" i="1" smtClean="0">
                            <a:latin typeface="Cambria Math" charset="0"/>
                            <a:ea typeface="Cambria Math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</m:d>
                  </m:oMath>
                </a14:m>
                <a:r>
                  <a:rPr lang="pt-PT" sz="2000" dirty="0" smtClean="0">
                    <a:latin typeface="Cambria Math" charset="0"/>
                  </a:rPr>
                  <a:t>. </a:t>
                </a:r>
                <a:br>
                  <a:rPr lang="pt-PT" sz="2000" dirty="0" smtClean="0">
                    <a:latin typeface="Cambria Math" charset="0"/>
                  </a:rPr>
                </a:br>
                <a:r>
                  <a:rPr lang="pt-PT" sz="2000" dirty="0" smtClean="0">
                    <a:latin typeface="Cambria Math" charset="0"/>
                  </a:rPr>
                  <a:t>Indique </a:t>
                </a:r>
                <a:r>
                  <a:rPr lang="pt-PT" sz="2000" dirty="0">
                    <a:latin typeface="Cambria Math" charset="0"/>
                  </a:rPr>
                  <a:t>o valor de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pt-PT" sz="2000" i="1">
                                <a:latin typeface="Cambria Math"/>
                              </a:rPr>
                              <m:t>𝑥</m:t>
                            </m:r>
                            <m:r>
                              <a:rPr lang="pt-PT" sz="2000" i="1">
                                <a:latin typeface="Cambria Math"/>
                                <a:ea typeface="Cambria Math"/>
                              </a:rPr>
                              <m:t>→+∞</m:t>
                            </m:r>
                          </m:lim>
                        </m:limLow>
                      </m:fName>
                      <m:e>
                        <m:r>
                          <a:rPr lang="pt-PT" sz="2000" b="0" i="1" smtClean="0">
                            <a:latin typeface="Cambria Math"/>
                            <a:ea typeface="Cambria Math"/>
                          </a:rPr>
                          <m:t>h</m:t>
                        </m:r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</m:e>
                    </m:func>
                  </m:oMath>
                </a14:m>
                <a:r>
                  <a:rPr lang="pt-PT" sz="2000" dirty="0" smtClean="0">
                    <a:latin typeface="Cambria Math" charset="0"/>
                  </a:rPr>
                  <a:t>. </a:t>
                </a:r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340768"/>
                <a:ext cx="8496944" cy="2552815"/>
              </a:xfrm>
              <a:prstGeom prst="rect">
                <a:avLst/>
              </a:prstGeom>
              <a:blipFill rotWithShape="0">
                <a:blip r:embed="rId3"/>
                <a:stretch>
                  <a:fillRect l="-71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7772400" cy="1143000"/>
          </a:xfrm>
        </p:spPr>
        <p:txBody>
          <a:bodyPr>
            <a:normAutofit/>
          </a:bodyPr>
          <a:lstStyle/>
          <a:p>
            <a:r>
              <a:rPr lang="pt-PT" sz="3200" b="1" dirty="0">
                <a:latin typeface="Cambria"/>
                <a:cs typeface="Cambria"/>
              </a:rPr>
              <a:t>Questão </a:t>
            </a:r>
            <a:r>
              <a:rPr lang="pt-PT" sz="3200" b="1" dirty="0" smtClean="0">
                <a:latin typeface="Cambria"/>
                <a:cs typeface="Cambria"/>
              </a:rPr>
              <a:t>4</a:t>
            </a:r>
            <a:endParaRPr lang="pt-PT" sz="3200" b="1" dirty="0">
              <a:latin typeface="Cambria"/>
              <a:cs typeface="Cambria"/>
            </a:endParaRPr>
          </a:p>
        </p:txBody>
      </p:sp>
      <p:sp>
        <p:nvSpPr>
          <p:cNvPr id="8" name="Retângulo 1"/>
          <p:cNvSpPr/>
          <p:nvPr/>
        </p:nvSpPr>
        <p:spPr>
          <a:xfrm>
            <a:off x="4499992" y="2236802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Resolução</a:t>
            </a:r>
            <a:endParaRPr lang="pt-PT" sz="2000" dirty="0"/>
          </a:p>
        </p:txBody>
      </p:sp>
      <p:sp>
        <p:nvSpPr>
          <p:cNvPr id="9" name="Retângulo 1"/>
          <p:cNvSpPr/>
          <p:nvPr/>
        </p:nvSpPr>
        <p:spPr>
          <a:xfrm>
            <a:off x="3959367" y="3356992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5" action="ppaction://hlinksldjump"/>
              </a:rPr>
              <a:t>Resolução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1831936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567779" y="1242538"/>
                <a:ext cx="6668517" cy="288027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pt-PT" sz="2000" b="1" dirty="0" smtClean="0">
                    <a:latin typeface="Cambria Math" charset="0"/>
                  </a:rPr>
                  <a:t>4.1</a:t>
                </a:r>
                <a:endParaRPr lang="pt-PT" sz="2000" b="1" dirty="0">
                  <a:latin typeface="Cambria Math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→−∞</m:t>
                              </m:r>
                            </m:lim>
                          </m:limLow>
                        </m:fName>
                        <m:e>
                          <m:r>
                            <a:rPr lang="pt-PT" sz="2000" i="1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→−∞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pt-PT" sz="20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pt-PT" sz="2000" i="1">
                                  <a:latin typeface="Cambria Math"/>
                                </a:rPr>
                                <m:t>+4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+3</m:t>
                              </m:r>
                            </m:den>
                          </m:f>
                        </m:e>
                      </m:func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→−∞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pt-PT" sz="2000" i="1" smtClean="0">
                                  <a:latin typeface="Cambria Math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pt-PT" sz="20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</m:den>
                          </m:f>
                        </m:e>
                      </m:func>
                      <m:r>
                        <a:rPr lang="pt-PT" sz="2000" i="1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→−∞</m:t>
                              </m:r>
                            </m:lim>
                          </m:limLow>
                        </m:fName>
                        <m:e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</m:func>
                      <m:r>
                        <a:rPr lang="pt-PT" sz="2000" i="1">
                          <a:latin typeface="Cambria Math"/>
                        </a:rPr>
                        <m:t>=</m:t>
                      </m:r>
                      <m:r>
                        <a:rPr lang="pt-PT" sz="2000" b="0" i="1" smtClean="0">
                          <a:latin typeface="Cambria Math"/>
                        </a:rPr>
                        <m:t>−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∞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  <a:ea typeface="Cambria Math"/>
                </a:endParaRPr>
              </a:p>
              <a:p>
                <a:pPr>
                  <a:lnSpc>
                    <a:spcPct val="150000"/>
                  </a:lnSpc>
                </a:pPr>
                <a:endParaRPr lang="pt-PT" sz="2000" dirty="0" smtClean="0">
                  <a:latin typeface="Cambria Math" charset="0"/>
                  <a:ea typeface="Cambria Math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→</m:t>
                              </m:r>
                              <m:r>
                                <a:rPr lang="pt-PT" sz="2000" b="0" i="1" smtClean="0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∞</m:t>
                              </m:r>
                            </m:lim>
                          </m:limLow>
                        </m:fName>
                        <m:e>
                          <m:r>
                            <a:rPr lang="pt-PT" sz="2000" i="1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  <m:r>
                        <a:rPr lang="pt-PT" sz="2000" i="1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→</m:t>
                              </m:r>
                              <m:r>
                                <a:rPr lang="pt-PT" sz="2000" b="0" i="1" smtClean="0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∞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pt-PT" sz="20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pt-PT" sz="2000" i="1">
                                  <a:latin typeface="Cambria Math"/>
                                </a:rPr>
                                <m:t>+4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+3</m:t>
                              </m:r>
                            </m:den>
                          </m:f>
                        </m:e>
                      </m:func>
                      <m:r>
                        <a:rPr lang="pt-PT" sz="2000" i="1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→</m:t>
                              </m:r>
                              <m:r>
                                <a:rPr lang="pt-PT" sz="2000" b="0" i="1" smtClean="0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∞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pt-PT" sz="20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</m:den>
                          </m:f>
                        </m:e>
                      </m:func>
                      <m:r>
                        <a:rPr lang="pt-PT" sz="2000" i="1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→</m:t>
                              </m:r>
                              <m:r>
                                <a:rPr lang="pt-PT" sz="2000" b="0" i="1" smtClean="0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∞</m:t>
                              </m:r>
                            </m:lim>
                          </m:limLow>
                        </m:fName>
                        <m:e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</m:func>
                      <m:r>
                        <a:rPr lang="pt-PT" sz="2000" i="1">
                          <a:latin typeface="Cambria Math"/>
                        </a:rPr>
                        <m:t>=</m:t>
                      </m:r>
                      <m:r>
                        <a:rPr lang="pt-PT" sz="2000" b="0" i="1" smtClean="0">
                          <a:latin typeface="Cambria Math"/>
                        </a:rPr>
                        <m:t>+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∞</m:t>
                      </m:r>
                    </m:oMath>
                  </m:oMathPara>
                </a14:m>
                <a:endParaRPr lang="pt-PT" sz="2000" dirty="0">
                  <a:latin typeface="Cambria Math" charset="0"/>
                  <a:ea typeface="Cambria Math"/>
                </a:endParaRPr>
              </a:p>
              <a:p>
                <a:pPr>
                  <a:lnSpc>
                    <a:spcPct val="150000"/>
                  </a:lnSpc>
                </a:pPr>
                <a:endParaRPr lang="pt-PT" sz="2000" dirty="0" smtClean="0">
                  <a:latin typeface="Cambria Math" charset="0"/>
                  <a:ea typeface="Cambria Math"/>
                </a:endParaRPr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242538"/>
                <a:ext cx="6668517" cy="2880276"/>
              </a:xfrm>
              <a:prstGeom prst="rect">
                <a:avLst/>
              </a:prstGeom>
              <a:blipFill rotWithShape="0">
                <a:blip r:embed="rId3"/>
                <a:stretch>
                  <a:fillRect l="-914" t="-12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  <p:sp>
        <p:nvSpPr>
          <p:cNvPr id="7" name="Retângulo 9"/>
          <p:cNvSpPr/>
          <p:nvPr/>
        </p:nvSpPr>
        <p:spPr>
          <a:xfrm>
            <a:off x="7308709" y="5505448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Voltar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1717896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ângulo 8"/>
              <p:cNvSpPr/>
              <p:nvPr/>
            </p:nvSpPr>
            <p:spPr>
              <a:xfrm>
                <a:off x="567779" y="1242538"/>
                <a:ext cx="7676629" cy="311123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pt-PT" sz="2000" b="1" dirty="0" smtClean="0">
                    <a:latin typeface="Cambria Math" charset="0"/>
                  </a:rPr>
                  <a:t>4.2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Dadas funções reais de variável real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𝑓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</a:t>
                </a:r>
                <a:r>
                  <a:rPr lang="pt-PT" sz="2000" dirty="0" smtClean="0">
                    <a:latin typeface="Cambria Math" charset="0"/>
                  </a:rPr>
                  <a:t>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𝑔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de domínio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𝐷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, se, </a:t>
                </a:r>
                <a:r>
                  <a:rPr lang="pt-PT" sz="2000" dirty="0">
                    <a:latin typeface="Cambria Math" charset="0"/>
                  </a:rPr>
                  <a:t>para todo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𝑥</m:t>
                    </m:r>
                    <m:r>
                      <a:rPr lang="pt-PT" sz="2000" i="1">
                        <a:latin typeface="Cambria Math"/>
                      </a:rPr>
                      <m:t>∈</m:t>
                    </m:r>
                    <m:r>
                      <a:rPr lang="pt-PT" sz="2000" i="1">
                        <a:latin typeface="Cambria Math"/>
                      </a:rPr>
                      <m:t>𝐷</m:t>
                    </m:r>
                    <m:r>
                      <a:rPr lang="pt-PT" sz="2000" i="1">
                        <a:latin typeface="Cambria Math"/>
                      </a:rPr>
                      <m:t>, </m:t>
                    </m:r>
                    <m:r>
                      <a:rPr lang="pt-PT" sz="20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pt-PT" sz="2000" i="1">
                        <a:latin typeface="Cambria Math"/>
                      </a:rPr>
                      <m:t>≥</m:t>
                    </m:r>
                    <m:r>
                      <a:rPr lang="pt-PT" sz="2000" i="1">
                        <a:latin typeface="Cambria Math"/>
                      </a:rPr>
                      <m:t>𝑔</m:t>
                    </m:r>
                    <m:r>
                      <a:rPr lang="pt-PT" sz="2000" i="1">
                        <a:latin typeface="Cambria Math"/>
                      </a:rPr>
                      <m:t>(</m:t>
                    </m:r>
                    <m:r>
                      <a:rPr lang="pt-PT" sz="2000" i="1">
                        <a:latin typeface="Cambria Math"/>
                      </a:rPr>
                      <m:t>𝑥</m:t>
                    </m:r>
                    <m:r>
                      <a:rPr lang="pt-PT" sz="2000" i="1">
                        <a:latin typeface="Cambria Math"/>
                      </a:rPr>
                      <m:t>)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pt-PT" sz="2000" i="1">
                                <a:latin typeface="Cambria Math"/>
                              </a:rPr>
                              <m:t>𝑥</m:t>
                            </m:r>
                            <m:r>
                              <a:rPr lang="pt-PT" sz="2000" i="1">
                                <a:latin typeface="Cambria Math"/>
                              </a:rPr>
                              <m:t>→</m:t>
                            </m:r>
                            <m:r>
                              <a:rPr lang="pt-PT" sz="2000" i="1">
                                <a:latin typeface="Cambria Math"/>
                              </a:rPr>
                              <m:t>𝑎</m:t>
                            </m:r>
                          </m:lim>
                        </m:limLow>
                      </m:fName>
                      <m:e>
                        <m:r>
                          <a:rPr lang="pt-PT" sz="2000" i="1">
                            <a:latin typeface="Cambria Math"/>
                          </a:rPr>
                          <m:t>𝑔</m:t>
                        </m:r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</m:e>
                    </m:func>
                    <m:r>
                      <a:rPr lang="pt-PT" sz="2000" i="1">
                        <a:latin typeface="Cambria Math"/>
                      </a:rPr>
                      <m:t>=+∞</m:t>
                    </m:r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então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pt-PT" sz="2000" i="1">
                                <a:latin typeface="Cambria Math"/>
                              </a:rPr>
                              <m:t>𝑥</m:t>
                            </m:r>
                            <m:r>
                              <a:rPr lang="pt-PT" sz="2000" i="1">
                                <a:latin typeface="Cambria Math"/>
                              </a:rPr>
                              <m:t>→</m:t>
                            </m:r>
                            <m:r>
                              <a:rPr lang="pt-PT" sz="2000" i="1">
                                <a:latin typeface="Cambria Math"/>
                              </a:rPr>
                              <m:t>𝑎</m:t>
                            </m:r>
                          </m:lim>
                        </m:limLow>
                      </m:fName>
                      <m:e>
                        <m:r>
                          <a:rPr lang="pt-PT" sz="2000" i="1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</m:e>
                    </m:func>
                    <m:r>
                      <a:rPr lang="pt-PT" sz="2000" i="1">
                        <a:latin typeface="Cambria Math"/>
                      </a:rPr>
                      <m:t>=+∞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.</a:t>
                </a:r>
              </a:p>
              <a:p>
                <a:pPr>
                  <a:lnSpc>
                    <a:spcPct val="200000"/>
                  </a:lnSpc>
                </a:pPr>
                <a:r>
                  <a:rPr lang="pt-PT" sz="2000" dirty="0" smtClean="0">
                    <a:latin typeface="Cambria Math" charset="0"/>
                  </a:rPr>
                  <a:t>Como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pt-PT" sz="2000" i="1">
                                <a:latin typeface="Cambria Math"/>
                              </a:rPr>
                              <m:t>𝑥</m:t>
                            </m:r>
                            <m:r>
                              <a:rPr lang="pt-PT" sz="2000" i="1">
                                <a:latin typeface="Cambria Math"/>
                                <a:ea typeface="Cambria Math"/>
                              </a:rPr>
                              <m:t>→+∞</m:t>
                            </m:r>
                          </m:lim>
                        </m:limLow>
                      </m:fName>
                      <m:e>
                        <m:r>
                          <a:rPr lang="pt-PT" sz="2000" i="1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</m:e>
                    </m:func>
                    <m:r>
                      <a:rPr lang="pt-PT" sz="2000" b="0" i="1" smtClean="0">
                        <a:latin typeface="Cambria Math"/>
                      </a:rPr>
                      <m:t>=</m:t>
                    </m:r>
                    <m:r>
                      <a:rPr lang="pt-PT" sz="2000" i="1">
                        <a:latin typeface="Cambria Math"/>
                      </a:rPr>
                      <m:t>+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∞</m:t>
                    </m:r>
                  </m:oMath>
                </a14:m>
                <a:r>
                  <a:rPr lang="pt-PT" sz="2000" dirty="0" smtClean="0">
                    <a:latin typeface="Cambria Math" charset="0"/>
                    <a:ea typeface="Cambria Math"/>
                  </a:rPr>
                  <a:t> 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  <a:ea typeface="Cambria Math"/>
                      </a:rPr>
                      <m:t>h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  <a:ea typeface="Cambria Math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</m:d>
                    <m:r>
                      <a:rPr lang="pt-PT" sz="2000" i="1">
                        <a:latin typeface="Cambria Math"/>
                        <a:ea typeface="Cambria Math"/>
                      </a:rPr>
                      <m:t>&gt;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𝑓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  <a:ea typeface="Cambria Math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</m:d>
                    <m:r>
                      <a:rPr lang="pt-PT" sz="2000" b="0" i="1" smtClean="0">
                        <a:latin typeface="Cambria Math"/>
                        <a:ea typeface="Cambria Math"/>
                      </a:rPr>
                      <m:t>,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∀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𝑥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∈</m:t>
                    </m:r>
                    <m:sSup>
                      <m:sSupPr>
                        <m:ctrlPr>
                          <a:rPr lang="pt-PT" sz="2000" i="1">
                            <a:latin typeface="Cambria Math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ℝ</m:t>
                        </m:r>
                      </m:e>
                      <m:sup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+</m:t>
                        </m:r>
                      </m:sup>
                    </m:sSup>
                  </m:oMath>
                </a14:m>
                <a:r>
                  <a:rPr lang="pt-PT" sz="2000" dirty="0" smtClean="0">
                    <a:latin typeface="Cambria Math" charset="0"/>
                  </a:rPr>
                  <a:t>, tem-se:</a:t>
                </a:r>
                <a:endParaRPr lang="pt-PT" sz="2000" i="1" dirty="0" smtClean="0">
                  <a:latin typeface="Cambria Math"/>
                </a:endParaRPr>
              </a:p>
              <a:p>
                <a:pPr algn="just"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→+∞</m:t>
                              </m:r>
                            </m:lim>
                          </m:limLow>
                        </m:fName>
                        <m:e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h</m:t>
                          </m:r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  <m:r>
                        <a:rPr lang="pt-PT" sz="2000" b="0" i="1" smtClean="0">
                          <a:latin typeface="Cambria Math"/>
                        </a:rPr>
                        <m:t>=+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∞</m:t>
                      </m:r>
                    </m:oMath>
                  </m:oMathPara>
                </a14:m>
                <a:endParaRPr lang="pt-PT" sz="2000" dirty="0">
                  <a:latin typeface="Cambria Math" charset="0"/>
                  <a:ea typeface="Cambria Math"/>
                </a:endParaRPr>
              </a:p>
            </p:txBody>
          </p:sp>
        </mc:Choice>
        <mc:Fallback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242538"/>
                <a:ext cx="7676629" cy="3111236"/>
              </a:xfrm>
              <a:prstGeom prst="rect">
                <a:avLst/>
              </a:prstGeom>
              <a:blipFill rotWithShape="0">
                <a:blip r:embed="rId3"/>
                <a:stretch>
                  <a:fillRect l="-7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</p:spTree>
    <p:extLst>
      <p:ext uri="{BB962C8B-B14F-4D97-AF65-F5344CB8AC3E}">
        <p14:creationId xmlns:p14="http://schemas.microsoft.com/office/powerpoint/2010/main" val="4271262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ângulo 9"/>
              <p:cNvSpPr/>
              <p:nvPr/>
            </p:nvSpPr>
            <p:spPr>
              <a:xfrm>
                <a:off x="611560" y="1547664"/>
                <a:ext cx="6480720" cy="25112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pt-PT" sz="2000" dirty="0" smtClean="0">
                    <a:latin typeface="Cambria Math" charset="0"/>
                  </a:rPr>
                  <a:t>Considere </a:t>
                </a:r>
                <a:r>
                  <a:rPr lang="pt-PT" sz="2000" dirty="0">
                    <a:latin typeface="Cambria Math" charset="0"/>
                  </a:rPr>
                  <a:t>a </a:t>
                </a:r>
                <a:r>
                  <a:rPr lang="pt-PT" sz="2000" dirty="0" smtClean="0">
                    <a:latin typeface="Cambria Math" charset="0"/>
                  </a:rPr>
                  <a:t>função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𝑔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definida por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𝑔</m:t>
                    </m:r>
                    <m:d>
                      <m:d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pt-PT" sz="2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pt-PT" sz="2000" b="0" i="1" smtClean="0">
                                <a:latin typeface="Cambria Math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pt-PT" sz="2000" b="0" i="0" smtClean="0">
                                <a:latin typeface="Cambria Math"/>
                              </a:rPr>
                              <m:t>sin</m:t>
                            </m:r>
                          </m:fName>
                          <m:e>
                            <m:r>
                              <a:rPr lang="pt-PT" sz="2000" b="0" i="1" smtClean="0">
                                <a:latin typeface="Cambria Math"/>
                              </a:rPr>
                              <m:t>𝑥</m:t>
                            </m:r>
                          </m:e>
                        </m:func>
                      </m:num>
                      <m:den>
                        <m:sSup>
                          <m:sSupPr>
                            <m:ctrlPr>
                              <a:rPr lang="pt-PT" sz="2000" b="0" i="1" smtClean="0">
                                <a:latin typeface="Cambria Math" charset="0"/>
                              </a:rPr>
                            </m:ctrlPr>
                          </m:sSupPr>
                          <m:e>
                            <m:r>
                              <a:rPr lang="pt-PT" sz="20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pt-PT" sz="20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pt-PT" sz="2000" b="0" i="1" smtClean="0">
                            <a:latin typeface="Cambria Math"/>
                          </a:rPr>
                          <m:t>+1</m:t>
                        </m:r>
                      </m:den>
                    </m:f>
                  </m:oMath>
                </a14:m>
                <a:r>
                  <a:rPr lang="pt-PT" sz="2000" dirty="0" smtClean="0">
                    <a:latin typeface="Cambria Math" charset="0"/>
                  </a:rPr>
                  <a:t>. </a:t>
                </a:r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  <a:spcAft>
                    <a:spcPts val="1200"/>
                  </a:spcAft>
                </a:pPr>
                <a:r>
                  <a:rPr lang="pt-PT" sz="2000" b="1" dirty="0" smtClean="0">
                    <a:latin typeface="Cambria Math" charset="0"/>
                  </a:rPr>
                  <a:t>5.1 </a:t>
                </a:r>
                <a:r>
                  <a:rPr lang="pt-PT" sz="2000" dirty="0" smtClean="0">
                    <a:latin typeface="Cambria Math" charset="0"/>
                  </a:rPr>
                  <a:t>Determine funções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h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tais que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pt-PT" sz="2000" b="0" i="1" smtClean="0">
                        <a:latin typeface="Cambria Math"/>
                        <a:ea typeface="Cambria Math"/>
                      </a:rPr>
                      <m:t>≤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𝑔</m:t>
                    </m:r>
                    <m:d>
                      <m:dPr>
                        <m:ctrlPr>
                          <a:rPr lang="pt-PT" sz="2000" b="0" i="1" smtClean="0">
                            <a:latin typeface="Cambria Math" charset="0"/>
                            <a:ea typeface="Cambria Math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</m:d>
                    <m:r>
                      <a:rPr lang="pt-PT" sz="2000" b="0" i="1" smtClean="0">
                        <a:latin typeface="Cambria Math"/>
                        <a:ea typeface="Cambria Math"/>
                      </a:rPr>
                      <m:t>≤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h</m:t>
                    </m:r>
                    <m:d>
                      <m:dPr>
                        <m:ctrlPr>
                          <a:rPr lang="pt-PT" sz="2000" b="0" i="1" smtClean="0">
                            <a:latin typeface="Cambria Math" charset="0"/>
                            <a:ea typeface="Cambria Math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</m:d>
                  </m:oMath>
                </a14:m>
                <a:r>
                  <a:rPr lang="pt-PT" sz="2000" dirty="0" smtClean="0">
                    <a:latin typeface="Cambria Math" charset="0"/>
                  </a:rPr>
                  <a:t> em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  <a:ea typeface="Cambria Math"/>
                      </a:rPr>
                      <m:t>ℝ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e de modo que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pt-PT" sz="2000" i="1">
                                <a:latin typeface="Cambria Math"/>
                              </a:rPr>
                              <m:t>𝑥</m:t>
                            </m:r>
                            <m:r>
                              <a:rPr lang="pt-PT" sz="2000" i="1">
                                <a:latin typeface="Cambria Math"/>
                                <a:ea typeface="Cambria Math"/>
                              </a:rPr>
                              <m:t>→</m:t>
                            </m:r>
                            <m:r>
                              <a:rPr lang="pt-PT" sz="2000" b="0" i="1" smtClean="0">
                                <a:latin typeface="Cambria Math"/>
                                <a:ea typeface="Cambria Math"/>
                              </a:rPr>
                              <m:t>+</m:t>
                            </m:r>
                            <m:r>
                              <a:rPr lang="pt-PT" sz="2000" i="1">
                                <a:latin typeface="Cambria Math"/>
                                <a:ea typeface="Cambria Math"/>
                              </a:rPr>
                              <m:t>∞</m:t>
                            </m:r>
                          </m:lim>
                        </m:limLow>
                      </m:fName>
                      <m:e>
                        <m:r>
                          <a:rPr lang="pt-PT" sz="2000" i="1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</m:e>
                    </m:func>
                    <m:r>
                      <a:rPr lang="pt-PT" sz="2000" b="0" i="0" smtClean="0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pt-PT" sz="2000" i="1">
                                <a:latin typeface="Cambria Math"/>
                              </a:rPr>
                              <m:t>𝑥</m:t>
                            </m:r>
                            <m:r>
                              <a:rPr lang="pt-PT" sz="2000" i="1">
                                <a:latin typeface="Cambria Math"/>
                                <a:ea typeface="Cambria Math"/>
                              </a:rPr>
                              <m:t>→</m:t>
                            </m:r>
                            <m:r>
                              <a:rPr lang="pt-PT" sz="2000" b="0" i="1" smtClean="0">
                                <a:latin typeface="Cambria Math"/>
                                <a:ea typeface="Cambria Math"/>
                              </a:rPr>
                              <m:t>+</m:t>
                            </m:r>
                            <m:r>
                              <a:rPr lang="pt-PT" sz="2000" i="1">
                                <a:latin typeface="Cambria Math"/>
                                <a:ea typeface="Cambria Math"/>
                              </a:rPr>
                              <m:t>∞</m:t>
                            </m:r>
                          </m:lim>
                        </m:limLow>
                      </m:fName>
                      <m:e>
                        <m:r>
                          <a:rPr lang="pt-PT" sz="2000" b="0" i="1" smtClean="0">
                            <a:latin typeface="Cambria Math"/>
                            <a:ea typeface="Cambria Math"/>
                          </a:rPr>
                          <m:t>h</m:t>
                        </m:r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</m:e>
                    </m:func>
                    <m:r>
                      <a:rPr lang="pt-PT" sz="2000" b="0" i="1" smtClean="0">
                        <a:latin typeface="Cambria Math"/>
                      </a:rPr>
                      <m:t>=0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.</a:t>
                </a:r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  <a:spcAft>
                    <a:spcPts val="1200"/>
                  </a:spcAft>
                </a:pPr>
                <a:r>
                  <a:rPr lang="pt-PT" sz="2000" b="1" dirty="0" smtClean="0">
                    <a:latin typeface="Cambria Math" charset="0"/>
                  </a:rPr>
                  <a:t>5.2 </a:t>
                </a:r>
                <a:r>
                  <a:rPr lang="pt-PT" sz="2000" dirty="0" smtClean="0">
                    <a:latin typeface="Cambria Math" charset="0"/>
                  </a:rPr>
                  <a:t>Justifique que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pt-PT" sz="2000" i="1">
                                <a:latin typeface="Cambria Math"/>
                              </a:rPr>
                              <m:t>𝑥</m:t>
                            </m:r>
                            <m:r>
                              <a:rPr lang="pt-PT" sz="2000" i="1">
                                <a:latin typeface="Cambria Math"/>
                                <a:ea typeface="Cambria Math"/>
                              </a:rPr>
                              <m:t>→+∞</m:t>
                            </m:r>
                          </m:lim>
                        </m:limLow>
                      </m:fName>
                      <m:e>
                        <m:r>
                          <a:rPr lang="pt-PT" sz="2000" b="0" i="1" smtClean="0">
                            <a:latin typeface="Cambria Math"/>
                            <a:ea typeface="Cambria Math"/>
                          </a:rPr>
                          <m:t>𝑔</m:t>
                        </m:r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</m:e>
                    </m:func>
                    <m:r>
                      <a:rPr lang="pt-PT" sz="2000" b="0" i="1" smtClean="0">
                        <a:latin typeface="Cambria Math"/>
                      </a:rPr>
                      <m:t>=0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. </a:t>
                </a:r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10" name="Rectângulo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547664"/>
                <a:ext cx="6480720" cy="2511265"/>
              </a:xfrm>
              <a:prstGeom prst="rect">
                <a:avLst/>
              </a:prstGeom>
              <a:blipFill rotWithShape="0">
                <a:blip r:embed="rId3"/>
                <a:stretch>
                  <a:fillRect l="-9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7772400" cy="1143000"/>
          </a:xfrm>
        </p:spPr>
        <p:txBody>
          <a:bodyPr>
            <a:normAutofit/>
          </a:bodyPr>
          <a:lstStyle/>
          <a:p>
            <a:r>
              <a:rPr lang="pt-PT" sz="3200" b="1" dirty="0">
                <a:latin typeface="Cambria"/>
                <a:cs typeface="Cambria"/>
              </a:rPr>
              <a:t>Questão </a:t>
            </a:r>
            <a:r>
              <a:rPr lang="pt-PT" sz="3200" b="1" dirty="0" smtClean="0">
                <a:latin typeface="Cambria"/>
                <a:cs typeface="Cambria"/>
              </a:rPr>
              <a:t>5</a:t>
            </a:r>
            <a:endParaRPr lang="pt-PT" sz="3200" b="1" dirty="0">
              <a:latin typeface="Cambria"/>
              <a:cs typeface="Cambria"/>
            </a:endParaRPr>
          </a:p>
        </p:txBody>
      </p:sp>
      <p:sp>
        <p:nvSpPr>
          <p:cNvPr id="8" name="Retângulo 1"/>
          <p:cNvSpPr/>
          <p:nvPr/>
        </p:nvSpPr>
        <p:spPr>
          <a:xfrm>
            <a:off x="6156176" y="2782068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Resolução</a:t>
            </a:r>
            <a:endParaRPr lang="pt-PT" sz="2000" dirty="0"/>
          </a:p>
        </p:txBody>
      </p:sp>
      <p:sp>
        <p:nvSpPr>
          <p:cNvPr id="9" name="Retângulo 1"/>
          <p:cNvSpPr/>
          <p:nvPr/>
        </p:nvSpPr>
        <p:spPr>
          <a:xfrm>
            <a:off x="4355976" y="3501008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5" action="ppaction://hlinksldjump"/>
              </a:rPr>
              <a:t>Resolução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2200965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ângulo 8"/>
              <p:cNvSpPr/>
              <p:nvPr/>
            </p:nvSpPr>
            <p:spPr>
              <a:xfrm>
                <a:off x="568732" y="1242538"/>
                <a:ext cx="6596509" cy="460074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charset="0"/>
                  </a:rPr>
                  <a:t>5.1</a:t>
                </a:r>
                <a:r>
                  <a:rPr lang="pt-PT" sz="2000" dirty="0" smtClean="0">
                    <a:latin typeface="Cambria Math" charset="0"/>
                  </a:rPr>
                  <a:t> Como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pt-PT" sz="20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000" b="0" i="1" smtClean="0">
                        <a:latin typeface="Cambria Math"/>
                      </a:rPr>
                      <m:t>+1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&gt;0, 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∀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𝑥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ℝ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,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0" i="1" smtClean="0">
                          <a:latin typeface="Cambria Math"/>
                        </a:rPr>
                        <m:t>−1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≤</m:t>
                      </m:r>
                      <m:func>
                        <m:funcPr>
                          <m:ctrlPr>
                            <a:rPr lang="pt-PT" sz="2000" b="0" i="1" smtClean="0">
                              <a:latin typeface="Cambria Math" charset="0"/>
                              <a:ea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 b="0" i="0" smtClean="0">
                              <a:latin typeface="Cambria Math"/>
                              <a:ea typeface="Cambria Math"/>
                            </a:rPr>
                            <m:t>sin</m:t>
                          </m:r>
                        </m:fName>
                        <m:e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</m:func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≤1, 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∀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ℝ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⇔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  <m:r>
                        <a:rPr lang="pt-PT" sz="2000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pt-PT" sz="2000" i="1" smtClean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pt-PT" sz="20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pt-PT" sz="2000" i="1">
                              <a:latin typeface="Cambria Math"/>
                            </a:rPr>
                            <m:t>+1</m:t>
                          </m:r>
                        </m:den>
                      </m:f>
                      <m:r>
                        <a:rPr lang="pt-PT" sz="2000" i="1">
                          <a:latin typeface="Cambria Math"/>
                          <a:ea typeface="Cambria Math"/>
                        </a:rPr>
                        <m:t>≤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</m:e>
                          </m:func>
                        </m:num>
                        <m:den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pt-PT" sz="20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pt-PT" sz="2000" i="1">
                              <a:latin typeface="Cambria Math"/>
                            </a:rPr>
                            <m:t>+1</m:t>
                          </m:r>
                        </m:den>
                      </m:f>
                      <m:r>
                        <a:rPr lang="pt-PT" sz="2000" i="1">
                          <a:latin typeface="Cambria Math"/>
                          <a:ea typeface="Cambria Math"/>
                        </a:rPr>
                        <m:t>≤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pt-PT" sz="20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pt-PT" sz="2000" i="1">
                              <a:latin typeface="Cambria Math"/>
                            </a:rPr>
                            <m:t>+1</m:t>
                          </m:r>
                        </m:den>
                      </m:f>
                      <m:r>
                        <a:rPr lang="pt-PT" sz="2000" b="0" i="1" smtClean="0">
                          <a:latin typeface="Cambria Math"/>
                        </a:rPr>
                        <m:t>,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∀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ℝ</m:t>
                      </m:r>
                      <m:r>
                        <a:rPr lang="pt-PT" sz="2000" i="1" smtClean="0">
                          <a:latin typeface="Cambria Math"/>
                          <a:ea typeface="Cambria Math"/>
                        </a:rPr>
                        <m:t>⇔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  <a:ea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  <m:r>
                        <a:rPr lang="pt-PT" sz="2000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pt-PT" sz="20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pt-PT" sz="2000" i="1">
                              <a:latin typeface="Cambria Math"/>
                            </a:rPr>
                            <m:t>+1</m:t>
                          </m:r>
                        </m:den>
                      </m:f>
                      <m:r>
                        <a:rPr lang="pt-PT" sz="2000" i="1">
                          <a:latin typeface="Cambria Math"/>
                          <a:ea typeface="Cambria Math"/>
                        </a:rPr>
                        <m:t>≤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𝑔</m:t>
                      </m:r>
                      <m:d>
                        <m:dPr>
                          <m:ctrlPr>
                            <a:rPr lang="pt-PT" sz="2000" b="0" i="1" smtClean="0">
                              <a:latin typeface="Cambria Math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</m:d>
                      <m:r>
                        <a:rPr lang="pt-PT" sz="2000" i="1">
                          <a:latin typeface="Cambria Math"/>
                          <a:ea typeface="Cambria Math"/>
                        </a:rPr>
                        <m:t>≤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pt-PT" sz="20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pt-PT" sz="2000" i="1">
                              <a:latin typeface="Cambria Math"/>
                            </a:rPr>
                            <m:t>+1</m:t>
                          </m:r>
                        </m:den>
                      </m:f>
                      <m:r>
                        <a:rPr lang="pt-PT" sz="2000" b="0" i="1" smtClean="0">
                          <a:latin typeface="Cambria Math"/>
                        </a:rPr>
                        <m:t>,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∀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ℝ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Como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pt-PT" sz="2000" i="1">
                                <a:latin typeface="Cambria Math"/>
                              </a:rPr>
                              <m:t>𝑥</m:t>
                            </m:r>
                            <m:r>
                              <a:rPr lang="pt-PT" sz="2000" i="1">
                                <a:latin typeface="Cambria Math"/>
                                <a:ea typeface="Cambria Math"/>
                              </a:rPr>
                              <m:t>→</m:t>
                            </m:r>
                            <m:r>
                              <a:rPr lang="pt-PT" sz="2000" b="0" i="1" smtClean="0">
                                <a:latin typeface="Cambria Math"/>
                                <a:ea typeface="Cambria Math"/>
                              </a:rPr>
                              <m:t>+</m:t>
                            </m:r>
                            <m:r>
                              <a:rPr lang="pt-PT" sz="2000" i="1">
                                <a:latin typeface="Cambria Math"/>
                                <a:ea typeface="Cambria Math"/>
                              </a:rPr>
                              <m:t>∞</m:t>
                            </m:r>
                          </m:lim>
                        </m:limLow>
                      </m:fName>
                      <m:e>
                        <m:d>
                          <m:dPr>
                            <m:ctrlPr>
                              <a:rPr lang="pt-PT" sz="2000" i="1" smtClean="0">
                                <a:latin typeface="Cambria Math" charset="0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pt-PT" sz="2000" i="1">
                                    <a:latin typeface="Cambria Math" charset="0"/>
                                  </a:rPr>
                                </m:ctrlPr>
                              </m:fPr>
                              <m:num>
                                <m:r>
                                  <a:rPr lang="pt-PT" sz="2000" i="1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sSup>
                                  <m:sSupPr>
                                    <m:ctrlPr>
                                      <a:rPr lang="pt-PT" sz="2000" i="1">
                                        <a:latin typeface="Cambria Math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pt-PT" sz="2000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pt-PT" sz="2000" i="1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pt-PT" sz="2000" i="1">
                                    <a:latin typeface="Cambria Math"/>
                                  </a:rPr>
                                  <m:t>+1</m:t>
                                </m:r>
                              </m:den>
                            </m:f>
                          </m:e>
                        </m:d>
                      </m:e>
                    </m:func>
                    <m:r>
                      <a:rPr lang="pt-PT" sz="2000" b="0" i="1" smtClean="0">
                        <a:latin typeface="Cambria Math"/>
                      </a:rPr>
                      <m:t>=−</m:t>
                    </m:r>
                    <m:f>
                      <m:fPr>
                        <m:ctrlPr>
                          <a:rPr lang="pt-PT" sz="2000" i="1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pt-PT" sz="2000" b="0" i="1" smtClean="0">
                            <a:latin typeface="Cambria Math"/>
                          </a:rPr>
                          <m:t>+</m:t>
                        </m:r>
                        <m:r>
                          <a:rPr lang="pt-PT" sz="2000" b="0" i="1" smtClean="0">
                            <a:latin typeface="Cambria Math"/>
                            <a:ea typeface="Cambria Math"/>
                          </a:rPr>
                          <m:t>∞</m:t>
                        </m:r>
                      </m:den>
                    </m:f>
                    <m:r>
                      <a:rPr lang="pt-PT" sz="2000" b="0" i="1" smtClean="0">
                        <a:latin typeface="Cambria Math"/>
                      </a:rPr>
                      <m:t>=0</m:t>
                    </m:r>
                  </m:oMath>
                </a14:m>
                <a:r>
                  <a:rPr lang="pt-PT" sz="2000" dirty="0" smtClean="0">
                    <a:latin typeface="Cambria Math" charset="0"/>
                    <a:ea typeface="Cambria Math"/>
                  </a:rPr>
                  <a:t> 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pt-PT" sz="2000" i="1">
                                <a:latin typeface="Cambria Math"/>
                              </a:rPr>
                              <m:t>𝑥</m:t>
                            </m:r>
                            <m:r>
                              <a:rPr lang="pt-PT" sz="2000" i="1">
                                <a:latin typeface="Cambria Math"/>
                                <a:ea typeface="Cambria Math"/>
                              </a:rPr>
                              <m:t>→+∞</m:t>
                            </m:r>
                          </m:lim>
                        </m:limLow>
                      </m:fName>
                      <m:e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  <a:ea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000" i="1">
                                    <a:latin typeface="Cambria Math" charset="0"/>
                                  </a:rPr>
                                </m:ctrlPr>
                              </m:fPr>
                              <m:num>
                                <m:r>
                                  <a:rPr lang="pt-PT" sz="2000" i="1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sSup>
                                  <m:sSupPr>
                                    <m:ctrlPr>
                                      <a:rPr lang="pt-PT" sz="2000" i="1">
                                        <a:latin typeface="Cambria Math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pt-PT" sz="2000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pt-PT" sz="2000" i="1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pt-PT" sz="2000" i="1">
                                    <a:latin typeface="Cambria Math"/>
                                  </a:rPr>
                                  <m:t>+1</m:t>
                                </m:r>
                              </m:den>
                            </m:f>
                          </m:e>
                        </m:d>
                      </m:e>
                    </m:func>
                    <m:r>
                      <a:rPr lang="pt-PT" sz="20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pt-PT" sz="2000" i="1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pt-PT" sz="2000" i="1">
                            <a:latin typeface="Cambria Math"/>
                          </a:rPr>
                          <m:t>+</m:t>
                        </m:r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∞</m:t>
                        </m:r>
                      </m:den>
                    </m:f>
                    <m:r>
                      <a:rPr lang="pt-PT" sz="2000" i="1">
                        <a:latin typeface="Cambria Math"/>
                      </a:rPr>
                      <m:t>=0</m:t>
                    </m:r>
                  </m:oMath>
                </a14:m>
                <a:r>
                  <a:rPr lang="pt-PT" sz="2000" dirty="0" smtClean="0">
                    <a:latin typeface="Cambria Math" charset="0"/>
                    <a:ea typeface="Cambria Math"/>
                  </a:rPr>
                  <a:t>, as funções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𝑓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h</m:t>
                    </m:r>
                  </m:oMath>
                </a14:m>
                <a:r>
                  <a:rPr lang="pt-PT" sz="2000" dirty="0" smtClean="0">
                    <a:latin typeface="Cambria Math" charset="0"/>
                    <a:ea typeface="Cambria Math"/>
                  </a:rPr>
                  <a:t> podem ser definidas por:</a:t>
                </a:r>
              </a:p>
              <a:p>
                <a:pPr algn="ctr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  <a:ea typeface="Cambria Math"/>
                      </a:rPr>
                      <m:t>𝑓</m:t>
                    </m:r>
                    <m:d>
                      <m:dPr>
                        <m:ctrlPr>
                          <a:rPr lang="pt-PT" sz="2000" b="0" i="1" smtClean="0">
                            <a:latin typeface="Cambria Math" charset="0"/>
                            <a:ea typeface="Cambria Math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</m:d>
                    <m:r>
                      <a:rPr lang="pt-PT" sz="2000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pt-PT" sz="2000" i="1"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pt-PT" sz="2000" i="1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i="1">
                            <a:latin typeface="Cambria Math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pPr>
                          <m:e>
                            <m:r>
                              <a:rPr lang="pt-PT" sz="2000" i="1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pt-PT" sz="20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pt-PT" sz="2000" i="1">
                            <a:latin typeface="Cambria Math"/>
                          </a:rPr>
                          <m:t>+1</m:t>
                        </m:r>
                      </m:den>
                    </m:f>
                  </m:oMath>
                </a14:m>
                <a:r>
                  <a:rPr lang="pt-PT" sz="2000" dirty="0" smtClean="0">
                    <a:latin typeface="Cambria Math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  <a:ea typeface="Cambria Math"/>
                      </a:rPr>
                      <m:t>h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  <a:ea typeface="Cambria Math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</m:d>
                    <m:r>
                      <a:rPr lang="pt-PT" sz="2000" i="1"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pt-PT" sz="2000" i="1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i="1">
                            <a:latin typeface="Cambria Math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pPr>
                          <m:e>
                            <m:r>
                              <a:rPr lang="pt-PT" sz="2000" i="1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pt-PT" sz="20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pt-PT" sz="2000" i="1">
                            <a:latin typeface="Cambria Math"/>
                          </a:rPr>
                          <m:t>+1</m:t>
                        </m:r>
                      </m:den>
                    </m:f>
                  </m:oMath>
                </a14:m>
                <a:endParaRPr lang="pt-PT" sz="2000" dirty="0" smtClean="0">
                  <a:latin typeface="Cambria Math" charset="0"/>
                </a:endParaRPr>
              </a:p>
            </p:txBody>
          </p:sp>
        </mc:Choice>
        <mc:Fallback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732" y="1242538"/>
                <a:ext cx="6596509" cy="4600747"/>
              </a:xfrm>
              <a:prstGeom prst="rect">
                <a:avLst/>
              </a:prstGeom>
              <a:blipFill rotWithShape="0">
                <a:blip r:embed="rId3"/>
                <a:stretch>
                  <a:fillRect l="-9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  <p:sp>
        <p:nvSpPr>
          <p:cNvPr id="7" name="Retângulo 9"/>
          <p:cNvSpPr/>
          <p:nvPr/>
        </p:nvSpPr>
        <p:spPr>
          <a:xfrm>
            <a:off x="7308709" y="5505448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Voltar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1841863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ângulo 8"/>
              <p:cNvSpPr/>
              <p:nvPr/>
            </p:nvSpPr>
            <p:spPr>
              <a:xfrm>
                <a:off x="567779" y="1242538"/>
                <a:ext cx="7676629" cy="316516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pt-PT" sz="2000" b="1" dirty="0" smtClean="0">
                    <a:latin typeface="Cambria Math" charset="0"/>
                  </a:rPr>
                  <a:t>5.2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Dadas funções reais de variável real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𝑓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𝑔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 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h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de domínio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𝐷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, se, </a:t>
                </a:r>
                <a:r>
                  <a:rPr lang="pt-PT" sz="2000" dirty="0">
                    <a:latin typeface="Cambria Math" charset="0"/>
                  </a:rPr>
                  <a:t>para todo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𝑥</m:t>
                    </m:r>
                    <m:r>
                      <a:rPr lang="pt-PT" sz="2000" i="1">
                        <a:latin typeface="Cambria Math"/>
                      </a:rPr>
                      <m:t>∈</m:t>
                    </m:r>
                    <m:r>
                      <a:rPr lang="pt-PT" sz="2000" i="1">
                        <a:latin typeface="Cambria Math"/>
                      </a:rPr>
                      <m:t>𝐷</m:t>
                    </m:r>
                    <m:r>
                      <a:rPr lang="pt-PT" sz="2000" i="1">
                        <a:latin typeface="Cambria Math"/>
                      </a:rPr>
                      <m:t>, </m:t>
                    </m:r>
                    <m:r>
                      <a:rPr lang="pt-PT" sz="2000" i="1">
                        <a:latin typeface="Cambria Math"/>
                      </a:rPr>
                      <m:t>𝑔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pt-PT" sz="2000" i="1">
                        <a:latin typeface="Cambria Math"/>
                      </a:rPr>
                      <m:t>≤</m:t>
                    </m:r>
                    <m:r>
                      <a:rPr lang="pt-PT" sz="20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pt-PT" sz="2000" i="1">
                        <a:latin typeface="Cambria Math"/>
                      </a:rPr>
                      <m:t>≤</m:t>
                    </m:r>
                    <m:r>
                      <a:rPr lang="pt-PT" sz="2000" i="1">
                        <a:latin typeface="Cambria Math"/>
                      </a:rPr>
                      <m:t>h</m:t>
                    </m:r>
                    <m:r>
                      <a:rPr lang="pt-PT" sz="2000" i="1">
                        <a:latin typeface="Cambria Math"/>
                      </a:rPr>
                      <m:t>(</m:t>
                    </m:r>
                    <m:r>
                      <a:rPr lang="pt-PT" sz="2000" i="1">
                        <a:latin typeface="Cambria Math"/>
                      </a:rPr>
                      <m:t>𝑥</m:t>
                    </m:r>
                    <m:r>
                      <a:rPr lang="pt-PT" sz="2000" i="1">
                        <a:latin typeface="Cambria Math"/>
                      </a:rPr>
                      <m:t>)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 </a:t>
                </a:r>
                <a:r>
                  <a:rPr lang="pt-PT" sz="2000" dirty="0" smtClean="0">
                    <a:latin typeface="Cambria Math" charset="0"/>
                  </a:rPr>
                  <a:t>e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pt-PT" sz="2000" i="1">
                                <a:latin typeface="Cambria Math"/>
                              </a:rPr>
                              <m:t>𝑥</m:t>
                            </m:r>
                            <m:r>
                              <a:rPr lang="pt-PT" sz="2000" i="1">
                                <a:latin typeface="Cambria Math"/>
                              </a:rPr>
                              <m:t>→+∞</m:t>
                            </m:r>
                          </m:lim>
                        </m:limLow>
                      </m:fName>
                      <m:e>
                        <m:r>
                          <a:rPr lang="pt-PT" sz="2000" i="1">
                            <a:latin typeface="Cambria Math"/>
                          </a:rPr>
                          <m:t>𝑔</m:t>
                        </m:r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</m:e>
                    </m:func>
                    <m:r>
                      <a:rPr lang="pt-PT" sz="2000" i="1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pt-PT" sz="2000" i="1">
                                <a:latin typeface="Cambria Math"/>
                              </a:rPr>
                              <m:t>𝑥</m:t>
                            </m:r>
                            <m:r>
                              <a:rPr lang="pt-PT" sz="2000" i="1">
                                <a:latin typeface="Cambria Math"/>
                              </a:rPr>
                              <m:t>→+∞</m:t>
                            </m:r>
                          </m:lim>
                        </m:limLow>
                      </m:fName>
                      <m:e>
                        <m:r>
                          <a:rPr lang="pt-PT" sz="2000" i="1">
                            <a:latin typeface="Cambria Math"/>
                          </a:rPr>
                          <m:t>h</m:t>
                        </m:r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</m:e>
                    </m:func>
                    <m:r>
                      <a:rPr lang="pt-PT" sz="2000" i="1">
                        <a:latin typeface="Cambria Math"/>
                      </a:rPr>
                      <m:t>=</m:t>
                    </m:r>
                    <m:r>
                      <a:rPr lang="pt-PT" sz="2000" i="1">
                        <a:latin typeface="Cambria Math"/>
                      </a:rPr>
                      <m:t>𝑙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</a:t>
                </a:r>
                <a:r>
                  <a:rPr lang="pt-PT" sz="2000" dirty="0" smtClean="0">
                    <a:latin typeface="Cambria Math" charset="0"/>
                  </a:rPr>
                  <a:t>então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pt-PT" sz="2000" i="1">
                                <a:latin typeface="Cambria Math"/>
                              </a:rPr>
                              <m:t>𝑥</m:t>
                            </m:r>
                            <m:r>
                              <a:rPr lang="pt-PT" sz="2000" i="1">
                                <a:latin typeface="Cambria Math"/>
                              </a:rPr>
                              <m:t>→+∞</m:t>
                            </m:r>
                          </m:lim>
                        </m:limLow>
                      </m:fName>
                      <m:e>
                        <m:r>
                          <a:rPr lang="pt-PT" sz="2000" i="1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</m:e>
                    </m:func>
                    <m:r>
                      <a:rPr lang="pt-PT" sz="2000" i="1">
                        <a:latin typeface="Cambria Math"/>
                      </a:rPr>
                      <m:t>=</m:t>
                    </m:r>
                    <m:r>
                      <a:rPr lang="pt-PT" sz="2000" i="1">
                        <a:latin typeface="Cambria Math"/>
                      </a:rPr>
                      <m:t>𝑙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.</a:t>
                </a: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Assim, atendendo à alínea 5.1 e ao teorema das funções enquadradas,</a:t>
                </a:r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→+∞</m:t>
                              </m:r>
                            </m:lim>
                          </m:limLow>
                        </m:fName>
                        <m:e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𝑔</m:t>
                          </m:r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  <m:r>
                        <a:rPr lang="pt-PT" sz="2000" i="1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pt-PT" sz="2000" i="1" smtClean="0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→+∞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ctrlPr>
                                <a:rPr lang="pt-PT" sz="200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fPr>
                                <m:num>
                                  <m:func>
                                    <m:funcPr>
                                      <m:ctrlPr>
                                        <a:rPr lang="pt-PT" sz="2000" i="1">
                                          <a:latin typeface="Cambria Math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pt-PT" sz="2000">
                                          <a:latin typeface="Cambria Math"/>
                                        </a:rPr>
                                        <m:t>sin</m:t>
                                      </m:r>
                                    </m:fName>
                                    <m:e>
                                      <m:r>
                                        <a:rPr lang="pt-PT" sz="2000" i="1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</m:func>
                                </m:num>
                                <m:den>
                                  <m:sSup>
                                    <m:sSupPr>
                                      <m:ctrlPr>
                                        <a:rPr lang="pt-PT" sz="2000" i="1">
                                          <a:latin typeface="Cambria Math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pt-PT" sz="2000" i="1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pt-PT" sz="2000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pt-PT" sz="2000" i="1">
                                      <a:latin typeface="Cambria Math"/>
                                    </a:rPr>
                                    <m:t>+1</m:t>
                                  </m:r>
                                </m:den>
                              </m:f>
                            </m:e>
                          </m:d>
                        </m:e>
                      </m:func>
                      <m:r>
                        <a:rPr lang="pt-PT" sz="2000" i="1">
                          <a:latin typeface="Cambria Math"/>
                        </a:rPr>
                        <m:t>=</m:t>
                      </m:r>
                      <m:r>
                        <a:rPr lang="pt-PT" sz="2000" b="0" i="1" smtClean="0"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</p:txBody>
          </p:sp>
        </mc:Choice>
        <mc:Fallback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242538"/>
                <a:ext cx="7676629" cy="3165162"/>
              </a:xfrm>
              <a:prstGeom prst="rect">
                <a:avLst/>
              </a:prstGeom>
              <a:blipFill rotWithShape="0">
                <a:blip r:embed="rId3"/>
                <a:stretch>
                  <a:fillRect l="-794" r="-8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</p:spTree>
    <p:extLst>
      <p:ext uri="{BB962C8B-B14F-4D97-AF65-F5344CB8AC3E}">
        <p14:creationId xmlns:p14="http://schemas.microsoft.com/office/powerpoint/2010/main" val="3185489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611560" y="1412776"/>
                <a:ext cx="7344816" cy="14773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Sejam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e g </a:t>
                </a:r>
                <a:r>
                  <a:rPr lang="pt-PT" sz="2000" dirty="0">
                    <a:latin typeface="Cambria Math" charset="0"/>
                  </a:rPr>
                  <a:t>duas funções contínuas num intervalo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/>
                          </a:rPr>
                          <m:t>𝑎</m:t>
                        </m:r>
                        <m:r>
                          <a:rPr lang="pt-PT" sz="2000" b="0" i="1" smtClean="0">
                            <a:latin typeface="Cambria Math"/>
                          </a:rPr>
                          <m:t>, </m:t>
                        </m:r>
                        <m:r>
                          <a:rPr lang="pt-PT" sz="2000" b="0" i="1" smtClean="0">
                            <a:latin typeface="Cambria Math"/>
                          </a:rPr>
                          <m:t>𝑏</m:t>
                        </m:r>
                      </m:e>
                    </m:d>
                  </m:oMath>
                </a14:m>
                <a:r>
                  <a:rPr lang="pt-PT" sz="2000" dirty="0" smtClean="0">
                    <a:latin typeface="Cambria Math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pt-PT" sz="2000" b="0" i="1" dirty="0" smtClean="0">
                        <a:latin typeface="Cambria Math"/>
                      </a:rPr>
                      <m:t>𝑏</m:t>
                    </m:r>
                    <m:r>
                      <a:rPr lang="pt-PT" sz="2000" b="0" i="1" dirty="0" smtClean="0">
                        <a:latin typeface="Cambria Math"/>
                      </a:rPr>
                      <m:t>&gt;</m:t>
                    </m:r>
                    <m:r>
                      <a:rPr lang="pt-PT" sz="2000" b="0" i="1" dirty="0" smtClean="0">
                        <a:latin typeface="Cambria Math"/>
                      </a:rPr>
                      <m:t>𝑎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. </a:t>
                </a:r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Mostre </a:t>
                </a:r>
                <a:r>
                  <a:rPr lang="pt-PT" sz="2000" dirty="0">
                    <a:latin typeface="Cambria Math" charset="0"/>
                  </a:rPr>
                  <a:t>que se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𝑔</m:t>
                    </m:r>
                    <m:d>
                      <m:d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/>
                          </a:rPr>
                          <m:t>𝑎</m:t>
                        </m:r>
                      </m:e>
                    </m:d>
                    <m:r>
                      <a:rPr lang="pt-PT" sz="2000" b="0" i="1" smtClean="0">
                        <a:latin typeface="Cambria Math"/>
                      </a:rPr>
                      <m:t>&gt;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𝑓</m:t>
                    </m:r>
                    <m:d>
                      <m:dPr>
                        <m:ctrlPr>
                          <a:rPr lang="pt-PT" sz="2000" b="0" i="1" smtClean="0">
                            <a:latin typeface="Cambria Math" charset="0"/>
                            <a:ea typeface="Cambria Math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</m:d>
                  </m:oMath>
                </a14:m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/>
                          </a:rPr>
                          <m:t>𝑏</m:t>
                        </m:r>
                      </m:e>
                    </m:d>
                    <m:r>
                      <a:rPr lang="pt-PT" sz="2000" b="0" i="1" smtClean="0">
                        <a:latin typeface="Cambria Math"/>
                      </a:rPr>
                      <m:t>&gt;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𝑔</m:t>
                    </m:r>
                    <m:d>
                      <m:dPr>
                        <m:ctrlPr>
                          <a:rPr lang="pt-PT" sz="2000" b="0" i="1" smtClean="0">
                            <a:latin typeface="Cambria Math" charset="0"/>
                            <a:ea typeface="Cambria Math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/>
                            <a:ea typeface="Cambria Math"/>
                          </a:rPr>
                          <m:t>𝑏</m:t>
                        </m:r>
                      </m:e>
                    </m:d>
                  </m:oMath>
                </a14:m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então </a:t>
                </a:r>
                <a:r>
                  <a:rPr lang="pt-PT" sz="2000" dirty="0" smtClean="0">
                    <a:latin typeface="Cambria Math" charset="0"/>
                  </a:rPr>
                  <a:t>existe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𝑐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∈</m:t>
                    </m:r>
                    <m:d>
                      <m:dPr>
                        <m:begChr m:val="]"/>
                        <m:endChr m:val="["/>
                        <m:ctrlPr>
                          <a:rPr lang="pt-PT" sz="2000" b="0" i="1" smtClean="0">
                            <a:latin typeface="Cambria Math" charset="0"/>
                            <a:ea typeface="Cambria Math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/>
                            <a:ea typeface="Cambria Math"/>
                          </a:rPr>
                          <m:t>𝑎</m:t>
                        </m:r>
                        <m:r>
                          <a:rPr lang="pt-PT" sz="2000" b="0" i="1" smtClean="0">
                            <a:latin typeface="Cambria Math"/>
                            <a:ea typeface="Cambria Math"/>
                          </a:rPr>
                          <m:t>, </m:t>
                        </m:r>
                        <m:r>
                          <a:rPr lang="pt-PT" sz="2000" b="0" i="1" smtClean="0">
                            <a:latin typeface="Cambria Math"/>
                            <a:ea typeface="Cambria Math"/>
                          </a:rPr>
                          <m:t>𝑏</m:t>
                        </m:r>
                      </m:e>
                    </m:d>
                  </m:oMath>
                </a14:m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tal que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/>
                          </a:rPr>
                          <m:t>𝑐</m:t>
                        </m:r>
                      </m:e>
                    </m:d>
                    <m:r>
                      <a:rPr lang="pt-PT" sz="2000" b="0" i="1" smtClean="0">
                        <a:latin typeface="Cambria Math"/>
                      </a:rPr>
                      <m:t>=</m:t>
                    </m:r>
                    <m:r>
                      <a:rPr lang="pt-PT" sz="2000" b="0" i="1" smtClean="0">
                        <a:latin typeface="Cambria Math"/>
                      </a:rPr>
                      <m:t>𝑔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/>
                          </a:rPr>
                          <m:t>𝑐</m:t>
                        </m:r>
                      </m:e>
                    </m:d>
                  </m:oMath>
                </a14:m>
                <a:r>
                  <a:rPr lang="pt-PT" sz="2000" dirty="0" smtClean="0">
                    <a:latin typeface="Cambria Math" charset="0"/>
                  </a:rPr>
                  <a:t>. </a:t>
                </a:r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412776"/>
                <a:ext cx="7344816" cy="1477328"/>
              </a:xfrm>
              <a:prstGeom prst="rect">
                <a:avLst/>
              </a:prstGeom>
              <a:blipFill rotWithShape="0">
                <a:blip r:embed="rId3"/>
                <a:stretch>
                  <a:fillRect l="-830" b="-24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7772400" cy="1143000"/>
          </a:xfrm>
        </p:spPr>
        <p:txBody>
          <a:bodyPr>
            <a:normAutofit/>
          </a:bodyPr>
          <a:lstStyle/>
          <a:p>
            <a:r>
              <a:rPr lang="pt-PT" sz="3200" b="1" dirty="0">
                <a:latin typeface="Cambria"/>
                <a:cs typeface="Cambria"/>
              </a:rPr>
              <a:t>Questão </a:t>
            </a:r>
            <a:r>
              <a:rPr lang="pt-PT" sz="3200" b="1" dirty="0" smtClean="0">
                <a:latin typeface="Cambria"/>
                <a:cs typeface="Cambria"/>
              </a:rPr>
              <a:t>6</a:t>
            </a:r>
            <a:endParaRPr lang="pt-PT" sz="3200" b="1" dirty="0">
              <a:latin typeface="Cambria"/>
              <a:cs typeface="Cambria"/>
            </a:endParaRPr>
          </a:p>
        </p:txBody>
      </p:sp>
      <p:sp>
        <p:nvSpPr>
          <p:cNvPr id="8" name="Retângulo 1"/>
          <p:cNvSpPr/>
          <p:nvPr/>
        </p:nvSpPr>
        <p:spPr>
          <a:xfrm>
            <a:off x="611560" y="2996952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" action="ppaction://hlinkshowjump?jump=nextslide"/>
              </a:rPr>
              <a:t>Resolução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3734129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567779" y="1242538"/>
                <a:ext cx="7532613" cy="47089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Consideremos a função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h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definida em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/>
                          </a:rPr>
                          <m:t>𝑎</m:t>
                        </m:r>
                        <m:r>
                          <a:rPr lang="pt-PT" sz="2000" b="0" i="1" smtClean="0">
                            <a:latin typeface="Cambria Math"/>
                          </a:rPr>
                          <m:t>, </m:t>
                        </m:r>
                        <m:r>
                          <a:rPr lang="pt-PT" sz="2000" b="0" i="1" smtClean="0">
                            <a:latin typeface="Cambria Math"/>
                          </a:rPr>
                          <m:t>𝑏</m:t>
                        </m:r>
                      </m:e>
                    </m:d>
                  </m:oMath>
                </a14:m>
                <a:r>
                  <a:rPr lang="pt-PT" sz="2000" dirty="0" smtClean="0">
                    <a:latin typeface="Cambria Math" charset="0"/>
                  </a:rPr>
                  <a:t> por 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0" i="1" smtClean="0">
                          <a:latin typeface="Cambria Math"/>
                        </a:rPr>
                        <m:t>h</m:t>
                      </m:r>
                      <m:d>
                        <m:d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  <m:r>
                        <a:rPr lang="pt-PT" sz="20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pt-PT" sz="2000" b="0" i="1" smtClean="0">
                          <a:latin typeface="Cambria Math"/>
                        </a:rPr>
                        <m:t>−</m:t>
                      </m:r>
                      <m:r>
                        <a:rPr lang="pt-PT" sz="2000" b="0" i="1" smtClean="0">
                          <a:latin typeface="Cambria Math"/>
                        </a:rPr>
                        <m:t>𝑔</m:t>
                      </m:r>
                      <m:d>
                        <m:d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pt-PT" sz="2000" b="0" i="0" smtClean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A função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h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é contínua em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/>
                          </a:rPr>
                          <m:t>𝑎</m:t>
                        </m:r>
                        <m:r>
                          <a:rPr lang="pt-PT" sz="2000" i="1">
                            <a:latin typeface="Cambria Math"/>
                          </a:rPr>
                          <m:t>, </m:t>
                        </m:r>
                        <m:r>
                          <a:rPr lang="pt-PT" sz="2000" i="1">
                            <a:latin typeface="Cambria Math"/>
                          </a:rPr>
                          <m:t>𝑏</m:t>
                        </m:r>
                      </m:e>
                    </m:d>
                  </m:oMath>
                </a14:m>
                <a:r>
                  <a:rPr lang="pt-PT" sz="2000" dirty="0" smtClean="0">
                    <a:latin typeface="Cambria Math" charset="0"/>
                  </a:rPr>
                  <a:t> por ser a diferença de duas funções contínuas em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/>
                          </a:rPr>
                          <m:t>𝑎</m:t>
                        </m:r>
                        <m:r>
                          <a:rPr lang="pt-PT" sz="2000" i="1">
                            <a:latin typeface="Cambria Math"/>
                          </a:rPr>
                          <m:t>, </m:t>
                        </m:r>
                        <m:r>
                          <a:rPr lang="pt-PT" sz="2000" i="1">
                            <a:latin typeface="Cambria Math"/>
                          </a:rPr>
                          <m:t>𝑏</m:t>
                        </m:r>
                      </m:e>
                    </m:d>
                  </m:oMath>
                </a14:m>
                <a:r>
                  <a:rPr lang="pt-PT" sz="2000" dirty="0" smtClean="0">
                    <a:latin typeface="Cambria Math" charset="0"/>
                  </a:rPr>
                  <a:t>.</a:t>
                </a: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h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/>
                          </a:rPr>
                          <m:t>𝑎</m:t>
                        </m:r>
                      </m:e>
                    </m:d>
                    <m:r>
                      <a:rPr lang="pt-PT" sz="2000" i="1">
                        <a:latin typeface="Cambria Math"/>
                      </a:rPr>
                      <m:t>=</m:t>
                    </m:r>
                    <m:r>
                      <a:rPr lang="pt-PT" sz="20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/>
                          </a:rPr>
                          <m:t>𝑎</m:t>
                        </m:r>
                      </m:e>
                    </m:d>
                    <m:r>
                      <a:rPr lang="pt-PT" sz="2000" i="1">
                        <a:latin typeface="Cambria Math"/>
                      </a:rPr>
                      <m:t>−</m:t>
                    </m:r>
                    <m:r>
                      <a:rPr lang="pt-PT" sz="2000" i="1">
                        <a:latin typeface="Cambria Math"/>
                      </a:rPr>
                      <m:t>𝑔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/>
                          </a:rPr>
                          <m:t>𝑎</m:t>
                        </m:r>
                      </m:e>
                    </m:d>
                    <m:r>
                      <a:rPr lang="pt-PT" sz="2000" b="0" i="1" smtClean="0">
                        <a:latin typeface="Cambria Math"/>
                      </a:rPr>
                      <m:t>&lt;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0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pois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𝑔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/>
                          </a:rPr>
                          <m:t>𝑎</m:t>
                        </m:r>
                      </m:e>
                    </m:d>
                    <m:r>
                      <a:rPr lang="pt-PT" sz="2000" b="0" i="1" smtClean="0">
                        <a:latin typeface="Cambria Math"/>
                      </a:rPr>
                      <m:t>&gt;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𝑓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  <a:ea typeface="Cambria Math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</m:d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h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/>
                          </a:rPr>
                          <m:t>𝑏</m:t>
                        </m:r>
                      </m:e>
                    </m:d>
                    <m:r>
                      <a:rPr lang="pt-PT" sz="2000" i="1">
                        <a:latin typeface="Cambria Math"/>
                      </a:rPr>
                      <m:t>=</m:t>
                    </m:r>
                    <m:r>
                      <a:rPr lang="pt-PT" sz="20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/>
                          </a:rPr>
                          <m:t>𝑏</m:t>
                        </m:r>
                      </m:e>
                    </m:d>
                    <m:r>
                      <a:rPr lang="pt-PT" sz="2000" i="1">
                        <a:latin typeface="Cambria Math"/>
                      </a:rPr>
                      <m:t>−</m:t>
                    </m:r>
                    <m:r>
                      <a:rPr lang="pt-PT" sz="2000" i="1">
                        <a:latin typeface="Cambria Math"/>
                      </a:rPr>
                      <m:t>𝑔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/>
                          </a:rPr>
                          <m:t>𝑏</m:t>
                        </m:r>
                      </m:e>
                    </m:d>
                    <m:r>
                      <a:rPr lang="pt-PT" sz="2000" b="0" i="1" smtClean="0">
                        <a:latin typeface="Cambria Math"/>
                      </a:rPr>
                      <m:t>&gt;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0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pois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/>
                          </a:rPr>
                          <m:t>𝑏</m:t>
                        </m:r>
                      </m:e>
                    </m:d>
                    <m:r>
                      <a:rPr lang="pt-PT" sz="2000" b="0" i="1" smtClean="0">
                        <a:latin typeface="Cambria Math"/>
                      </a:rPr>
                      <m:t>&gt;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𝑔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  <a:ea typeface="Cambria Math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𝑏</m:t>
                        </m:r>
                      </m:e>
                    </m:d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Então, 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</a:rPr>
                        <m:t>h</m:t>
                      </m:r>
                      <m:d>
                        <m:d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/>
                            </a:rPr>
                            <m:t>𝑎</m:t>
                          </m:r>
                        </m:e>
                      </m:d>
                      <m:r>
                        <a:rPr lang="pt-PT" sz="200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000" i="1">
                          <a:latin typeface="Cambria Math"/>
                        </a:rPr>
                        <m:t>h</m:t>
                      </m:r>
                      <m:d>
                        <m:d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/>
                            </a:rPr>
                            <m:t>𝑏</m:t>
                          </m:r>
                        </m:e>
                      </m:d>
                      <m:r>
                        <a:rPr lang="pt-PT" sz="2000" b="0" i="1" smtClean="0">
                          <a:latin typeface="Cambria Math"/>
                        </a:rPr>
                        <m:t>&lt;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0.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Pelo corolário do teorema de Bolzano, existe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𝑐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∈</m:t>
                    </m:r>
                    <m:d>
                      <m:dPr>
                        <m:begChr m:val="]"/>
                        <m:endChr m:val="["/>
                        <m:ctrlPr>
                          <a:rPr lang="pt-PT" sz="2000" i="1">
                            <a:latin typeface="Cambria Math" charset="0"/>
                            <a:ea typeface="Cambria Math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𝑎</m:t>
                        </m:r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, </m:t>
                        </m:r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𝑏</m:t>
                        </m:r>
                      </m:e>
                    </m:d>
                  </m:oMath>
                </a14:m>
                <a:r>
                  <a:rPr lang="pt-PT" sz="2000" dirty="0">
                    <a:latin typeface="Cambria Math" charset="0"/>
                  </a:rPr>
                  <a:t> tal </a:t>
                </a:r>
                <a:r>
                  <a:rPr lang="pt-PT" sz="2000" dirty="0" smtClean="0">
                    <a:latin typeface="Cambria Math" charset="0"/>
                  </a:rPr>
                  <a:t>que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h</m:t>
                    </m:r>
                    <m:d>
                      <m:d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/>
                          </a:rPr>
                          <m:t>𝑐</m:t>
                        </m:r>
                      </m:e>
                    </m:d>
                    <m:r>
                      <a:rPr lang="pt-PT" sz="2000" b="0" i="1" smtClean="0">
                        <a:latin typeface="Cambria Math"/>
                      </a:rPr>
                      <m:t>=0,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ou seja,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/>
                          </a:rPr>
                          <m:t>𝑐</m:t>
                        </m:r>
                      </m:e>
                    </m:d>
                    <m:r>
                      <a:rPr lang="pt-PT" sz="2000" i="1">
                        <a:latin typeface="Cambria Math"/>
                      </a:rPr>
                      <m:t>−</m:t>
                    </m:r>
                    <m:r>
                      <a:rPr lang="pt-PT" sz="2000" i="1">
                        <a:latin typeface="Cambria Math"/>
                      </a:rPr>
                      <m:t>𝑔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/>
                          </a:rPr>
                          <m:t>𝑐</m:t>
                        </m:r>
                      </m:e>
                    </m:d>
                    <m:r>
                      <a:rPr lang="pt-PT" sz="2000" b="0" i="1" smtClean="0">
                        <a:latin typeface="Cambria Math"/>
                      </a:rPr>
                      <m:t>=0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, ou seja,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/>
                          </a:rPr>
                          <m:t>𝑐</m:t>
                        </m:r>
                      </m:e>
                    </m:d>
                    <m:r>
                      <a:rPr lang="pt-PT" sz="2000" i="1">
                        <a:latin typeface="Cambria Math"/>
                      </a:rPr>
                      <m:t>=</m:t>
                    </m:r>
                    <m:r>
                      <a:rPr lang="pt-PT" sz="2000" i="1">
                        <a:latin typeface="Cambria Math"/>
                      </a:rPr>
                      <m:t>𝑔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/>
                          </a:rPr>
                          <m:t>𝑐</m:t>
                        </m:r>
                      </m:e>
                    </m:d>
                  </m:oMath>
                </a14:m>
                <a:r>
                  <a:rPr lang="pt-PT" sz="2000" dirty="0" smtClean="0">
                    <a:latin typeface="Cambria Math" charset="0"/>
                  </a:rPr>
                  <a:t>.</a:t>
                </a:r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242538"/>
                <a:ext cx="7532613" cy="4708981"/>
              </a:xfrm>
              <a:prstGeom prst="rect">
                <a:avLst/>
              </a:prstGeom>
              <a:blipFill rotWithShape="0">
                <a:blip r:embed="rId3"/>
                <a:stretch>
                  <a:fillRect l="-809" b="-13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</p:spTree>
    <p:extLst>
      <p:ext uri="{BB962C8B-B14F-4D97-AF65-F5344CB8AC3E}">
        <p14:creationId xmlns:p14="http://schemas.microsoft.com/office/powerpoint/2010/main" val="2118755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611560" y="1547664"/>
                <a:ext cx="7632848" cy="157414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pt-PT" sz="2000" dirty="0" smtClean="0">
                    <a:latin typeface="Cambria Math" charset="0"/>
                  </a:rPr>
                  <a:t>Dê </a:t>
                </a:r>
                <a:r>
                  <a:rPr lang="pt-PT" sz="2000" dirty="0">
                    <a:latin typeface="Cambria Math" charset="0"/>
                  </a:rPr>
                  <a:t>um exemplo de uma </a:t>
                </a:r>
                <a:r>
                  <a:rPr lang="pt-PT" sz="2000" dirty="0" smtClean="0">
                    <a:latin typeface="Cambria Math" charset="0"/>
                  </a:rPr>
                  <a:t>função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contínua no </a:t>
                </a:r>
                <a:r>
                  <a:rPr lang="pt-PT" sz="2000" dirty="0" smtClean="0">
                    <a:latin typeface="Cambria Math" charset="0"/>
                  </a:rPr>
                  <a:t>intervalo </a:t>
                </a:r>
                <a14:m>
                  <m:oMath xmlns:m="http://schemas.openxmlformats.org/officeDocument/2006/math">
                    <m:d>
                      <m:dPr>
                        <m:begChr m:val="]"/>
                        <m:endChr m:val="]"/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/>
                          </a:rPr>
                          <m:t>0, 1</m:t>
                        </m:r>
                      </m:e>
                    </m:d>
                  </m:oMath>
                </a14:m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tal que: </a:t>
                </a:r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pt-PT" sz="2000" b="1" dirty="0" smtClean="0">
                    <a:latin typeface="Cambria Math" charset="0"/>
                  </a:rPr>
                  <a:t>7.1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𝑓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não tenha máximo; </a:t>
                </a:r>
              </a:p>
              <a:p>
                <a:pPr algn="just"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pt-PT" sz="2000" b="1" dirty="0" smtClean="0">
                    <a:latin typeface="Cambria Math" charset="0"/>
                  </a:rPr>
                  <a:t>7.2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𝑓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não </a:t>
                </a:r>
                <a:r>
                  <a:rPr lang="pt-PT" sz="2000" dirty="0">
                    <a:latin typeface="Cambria Math" charset="0"/>
                  </a:rPr>
                  <a:t>tenha </a:t>
                </a:r>
                <a:r>
                  <a:rPr lang="pt-PT" sz="2000" dirty="0" smtClean="0">
                    <a:latin typeface="Cambria Math" charset="0"/>
                  </a:rPr>
                  <a:t>mínimo</a:t>
                </a:r>
                <a:r>
                  <a:rPr lang="pt-PT" sz="2000" dirty="0">
                    <a:latin typeface="Cambria Math" charset="0"/>
                  </a:rPr>
                  <a:t>.</a:t>
                </a: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547664"/>
                <a:ext cx="7632848" cy="1574149"/>
              </a:xfrm>
              <a:prstGeom prst="rect">
                <a:avLst/>
              </a:prstGeom>
              <a:blipFill rotWithShape="0">
                <a:blip r:embed="rId3"/>
                <a:stretch>
                  <a:fillRect l="-799" b="-58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7772400" cy="1143000"/>
          </a:xfrm>
        </p:spPr>
        <p:txBody>
          <a:bodyPr>
            <a:normAutofit/>
          </a:bodyPr>
          <a:lstStyle/>
          <a:p>
            <a:r>
              <a:rPr lang="pt-PT" sz="3200" b="1" dirty="0">
                <a:latin typeface="Cambria"/>
                <a:cs typeface="Cambria"/>
              </a:rPr>
              <a:t>Questão </a:t>
            </a:r>
            <a:r>
              <a:rPr lang="pt-PT" sz="3200" b="1" dirty="0" smtClean="0">
                <a:latin typeface="Cambria"/>
                <a:cs typeface="Cambria"/>
              </a:rPr>
              <a:t>6</a:t>
            </a:r>
            <a:endParaRPr lang="pt-PT" sz="3200" b="1" dirty="0">
              <a:latin typeface="Cambria"/>
              <a:cs typeface="Cambria"/>
            </a:endParaRPr>
          </a:p>
        </p:txBody>
      </p:sp>
      <p:sp>
        <p:nvSpPr>
          <p:cNvPr id="8" name="Retângulo 1"/>
          <p:cNvSpPr/>
          <p:nvPr/>
        </p:nvSpPr>
        <p:spPr>
          <a:xfrm>
            <a:off x="611560" y="3284984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" action="ppaction://hlinkshowjump?jump=nextslide"/>
              </a:rPr>
              <a:t>Resolução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2808621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567779" y="1242538"/>
                <a:ext cx="3068117" cy="32120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charset="0"/>
                  </a:rPr>
                  <a:t>7.1</a:t>
                </a:r>
                <a:r>
                  <a:rPr lang="pt-PT" sz="2000" dirty="0" smtClean="0">
                    <a:latin typeface="Cambria Math" charset="0"/>
                  </a:rPr>
                  <a:t> Por exemplo, a função: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/>
                            </a:rPr>
                            <m:t>𝑥</m:t>
                          </m:r>
                        </m:den>
                      </m:f>
                      <m:r>
                        <a:rPr lang="pt-PT" sz="2000" b="0" i="0" smtClean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charset="0"/>
                  </a:rPr>
                  <a:t>7.2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Por </a:t>
                </a:r>
                <a:r>
                  <a:rPr lang="pt-PT" sz="2000" dirty="0" smtClean="0">
                    <a:latin typeface="Cambria Math" charset="0"/>
                  </a:rPr>
                  <a:t>exemplo, </a:t>
                </a:r>
                <a:r>
                  <a:rPr lang="pt-PT" sz="2000" dirty="0">
                    <a:latin typeface="Cambria Math" charset="0"/>
                  </a:rPr>
                  <a:t>a </a:t>
                </a:r>
                <a:r>
                  <a:rPr lang="pt-PT" sz="2000" dirty="0" smtClean="0">
                    <a:latin typeface="Cambria Math" charset="0"/>
                  </a:rPr>
                  <a:t>função:</a:t>
                </a:r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pt-PT" sz="2000" i="1">
                          <a:latin typeface="Cambria Math"/>
                        </a:rPr>
                        <m:t>=</m:t>
                      </m:r>
                      <m:r>
                        <a:rPr lang="pt-PT" sz="2000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000" i="1">
                              <a:latin typeface="Cambria Math"/>
                            </a:rPr>
                            <m:t>𝑥</m:t>
                          </m:r>
                        </m:den>
                      </m:f>
                      <m:r>
                        <a:rPr lang="pt-PT" sz="200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242538"/>
                <a:ext cx="3068117" cy="3212033"/>
              </a:xfrm>
              <a:prstGeom prst="rect">
                <a:avLst/>
              </a:prstGeom>
              <a:blipFill rotWithShape="0">
                <a:blip r:embed="rId3"/>
                <a:stretch>
                  <a:fillRect l="-1988" r="-39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</p:spTree>
    <p:extLst>
      <p:ext uri="{BB962C8B-B14F-4D97-AF65-F5344CB8AC3E}">
        <p14:creationId xmlns:p14="http://schemas.microsoft.com/office/powerpoint/2010/main" val="1798623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1445</TotalTime>
  <Words>1729</Words>
  <Application>Microsoft Macintosh PowerPoint</Application>
  <PresentationFormat>On-screen Show (4:3)</PresentationFormat>
  <Paragraphs>117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Calibri</vt:lpstr>
      <vt:lpstr>Cambria</vt:lpstr>
      <vt:lpstr>Cambria Math</vt:lpstr>
      <vt:lpstr>Arial</vt:lpstr>
      <vt:lpstr>Office Theme</vt:lpstr>
      <vt:lpstr>Funções reais  de variável real</vt:lpstr>
      <vt:lpstr>PowerPoint Presentation</vt:lpstr>
      <vt:lpstr>Questão 1</vt:lpstr>
      <vt:lpstr>PowerPoint Presentation</vt:lpstr>
      <vt:lpstr>Questão 2</vt:lpstr>
      <vt:lpstr>PowerPoint Presentation</vt:lpstr>
      <vt:lpstr>PowerPoint Presentation</vt:lpstr>
      <vt:lpstr>PowerPoint Presentation</vt:lpstr>
      <vt:lpstr>Questão 3</vt:lpstr>
      <vt:lpstr>PowerPoint Presentation</vt:lpstr>
      <vt:lpstr>Questão 4</vt:lpstr>
      <vt:lpstr>PowerPoint Presentation</vt:lpstr>
      <vt:lpstr>PowerPoint Presentation</vt:lpstr>
      <vt:lpstr>Questão 5</vt:lpstr>
      <vt:lpstr>PowerPoint Presentation</vt:lpstr>
      <vt:lpstr>PowerPoint Presentation</vt:lpstr>
      <vt:lpstr>Questão 6</vt:lpstr>
      <vt:lpstr>PowerPoint Presentation</vt:lpstr>
      <vt:lpstr>Questão 6</vt:lpstr>
      <vt:lpstr>PowerPoint Presentation</vt:lpstr>
    </vt:vector>
  </TitlesOfParts>
  <LinksUpToDate>false</LinksUpToDate>
  <SharedDoc>false</SharedDoc>
  <HyperlinksChanged>false</HyperlinksChanged>
  <AppVersion>15.0031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Lógica e Teoria dos Conjuntos</dc:title>
  <dc:creator>Rui</dc:creator>
  <cp:lastModifiedBy>Microsoft Office User</cp:lastModifiedBy>
  <cp:revision>131</cp:revision>
  <dcterms:created xsi:type="dcterms:W3CDTF">2014-11-16T14:55:38Z</dcterms:created>
  <dcterms:modified xsi:type="dcterms:W3CDTF">2017-03-10T15:29:03Z</dcterms:modified>
</cp:coreProperties>
</file>