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309" r:id="rId4"/>
    <p:sldId id="310" r:id="rId5"/>
    <p:sldId id="311" r:id="rId6"/>
    <p:sldId id="312" r:id="rId7"/>
    <p:sldId id="313" r:id="rId8"/>
    <p:sldId id="314" r:id="rId9"/>
    <p:sldId id="315" r:id="rId1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88" autoAdjust="0"/>
    <p:restoredTop sz="94674"/>
  </p:normalViewPr>
  <p:slideViewPr>
    <p:cSldViewPr>
      <p:cViewPr varScale="1">
        <p:scale>
          <a:sx n="64" d="100"/>
          <a:sy n="64" d="100"/>
        </p:scale>
        <p:origin x="51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07-03-2017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07-03-2017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07-03-2017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07-03-2017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07-03-2017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07-03-2017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07-03-2017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07-03-2017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07-03-2017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07-03-2017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07-03-2017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07-03-2017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134458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</a:rPr>
              <a:t>Funções </a:t>
            </a:r>
            <a:r>
              <a:rPr lang="pt-PT" sz="4400" b="1">
                <a:solidFill>
                  <a:schemeClr val="bg1"/>
                </a:solidFill>
              </a:rPr>
              <a:t>r</a:t>
            </a:r>
            <a:r>
              <a:rPr lang="pt-PT" sz="4400" b="1" smtClean="0">
                <a:solidFill>
                  <a:schemeClr val="bg1"/>
                </a:solidFill>
              </a:rPr>
              <a:t>eais </a:t>
            </a:r>
            <a:r>
              <a:rPr lang="pt-PT" sz="4400" b="1" smtClean="0">
                <a:solidFill>
                  <a:schemeClr val="bg1"/>
                </a:solidFill>
              </a:rPr>
              <a:t/>
            </a:r>
            <a:br>
              <a:rPr lang="pt-PT" sz="4400" b="1" smtClean="0">
                <a:solidFill>
                  <a:schemeClr val="bg1"/>
                </a:solidFill>
              </a:rPr>
            </a:br>
            <a:r>
              <a:rPr lang="pt-PT" sz="4400" b="1" smtClean="0">
                <a:solidFill>
                  <a:schemeClr val="bg1"/>
                </a:solidFill>
              </a:rPr>
              <a:t>de </a:t>
            </a:r>
            <a:r>
              <a:rPr lang="pt-PT" sz="4400" b="1" dirty="0" smtClean="0">
                <a:solidFill>
                  <a:schemeClr val="bg1"/>
                </a:solidFill>
              </a:rPr>
              <a:t>variável </a:t>
            </a:r>
            <a:r>
              <a:rPr lang="pt-PT" sz="4400" b="1" dirty="0">
                <a:solidFill>
                  <a:schemeClr val="bg1"/>
                </a:solidFill>
              </a:rPr>
              <a:t>r</a:t>
            </a:r>
            <a:r>
              <a:rPr lang="pt-PT" sz="4400" b="1" dirty="0" smtClean="0">
                <a:solidFill>
                  <a:schemeClr val="bg1"/>
                </a:solidFill>
              </a:rPr>
              <a:t>eal</a:t>
            </a:r>
            <a:endParaRPr lang="pt-PT" sz="44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  <a:t>Limites e continuidade</a:t>
            </a:r>
          </a:p>
          <a:p>
            <a: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  <a:t>O essencial</a:t>
            </a:r>
            <a:endParaRPr lang="pt-PT" sz="24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01416" y="1268760"/>
                <a:ext cx="7815000" cy="12279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 smtClean="0">
                    <a:latin typeface="Cambria Math" charset="0"/>
                  </a:rPr>
                  <a:t>Dadas duas sucessões convergentes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𝑣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se a partir de certa ordem,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𝑢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≤</m:t>
                    </m:r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𝑣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 então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</a:rPr>
                          <m:t>lim</m:t>
                        </m:r>
                      </m:fName>
                      <m:e>
                        <m:sSub>
                          <m:sSub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pt-PT" sz="2000" i="1">
                        <a:latin typeface="Cambria Math" charset="0"/>
                      </a:rPr>
                      <m:t>≤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</a:rPr>
                      <m:t>lim</m:t>
                    </m:r>
                    <m:r>
                      <a:rPr lang="pt-PT" sz="2000" b="0" i="1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𝑣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268760"/>
                <a:ext cx="7815000" cy="1227900"/>
              </a:xfrm>
              <a:prstGeom prst="rect">
                <a:avLst/>
              </a:prstGeom>
              <a:blipFill rotWithShape="0">
                <a:blip r:embed="rId3"/>
                <a:stretch>
                  <a:fillRect l="-780" b="-405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Sucessões convergentes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01416" y="1268760"/>
                <a:ext cx="7598976" cy="22467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 smtClean="0">
                    <a:latin typeface="Cambria Math" charset="0"/>
                  </a:rPr>
                  <a:t>Dadas as </a:t>
                </a:r>
                <a:r>
                  <a:rPr lang="pt-PT" sz="2000" dirty="0">
                    <a:latin typeface="Cambria Math" charset="0"/>
                  </a:rPr>
                  <a:t>sucessões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pt-PT" sz="2000" b="0" i="0" smtClean="0">
                        <a:latin typeface="Cambria Math" charset="0"/>
                      </a:rPr>
                      <m:t>,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se </a:t>
                </a:r>
                <a:r>
                  <a:rPr lang="pt-PT" sz="2000" dirty="0" smtClean="0">
                    <a:latin typeface="Cambria Math" charset="0"/>
                  </a:rPr>
                  <a:t>existir </a:t>
                </a:r>
                <a:r>
                  <a:rPr lang="pt-PT" sz="2000" dirty="0">
                    <a:latin typeface="Cambria Math" charset="0"/>
                  </a:rPr>
                  <a:t>uma ordem a partir da </a:t>
                </a:r>
                <a:r>
                  <a:rPr lang="pt-PT" sz="2000" dirty="0" smtClean="0">
                    <a:latin typeface="Cambria Math" charset="0"/>
                  </a:rPr>
                  <a:t>qual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𝑢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≤</m:t>
                    </m:r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𝑣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 e:</a:t>
                </a:r>
              </a:p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</a:rPr>
                          <m:t>lim</m:t>
                        </m:r>
                      </m:fName>
                      <m:e>
                        <m:sSub>
                          <m:sSub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pt-PT" sz="2000" i="1">
                        <a:latin typeface="Cambria Math" charset="0"/>
                      </a:rPr>
                      <m:t>=+∞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então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</a:rPr>
                          <m:t>lim</m:t>
                        </m:r>
                      </m:fName>
                      <m:e>
                        <m:sSub>
                          <m:sSub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pt-PT" sz="2000" i="1">
                        <a:latin typeface="Cambria Math" charset="0"/>
                      </a:rPr>
                      <m:t>=+∞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;</a:t>
                </a:r>
              </a:p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</a:rPr>
                          <m:t>lim</m:t>
                        </m:r>
                      </m:fName>
                      <m:e>
                        <m:sSub>
                          <m:sSub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pt-PT" sz="2000" i="1">
                        <a:latin typeface="Cambria Math" charset="0"/>
                      </a:rPr>
                      <m:t>=−∞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então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</a:rPr>
                          <m:t>lim</m:t>
                        </m:r>
                      </m:fName>
                      <m:e>
                        <m:sSub>
                          <m:sSub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pt-PT" sz="2000" i="1">
                        <a:latin typeface="Cambria Math" charset="0"/>
                      </a:rPr>
                      <m:t>=−∞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268760"/>
                <a:ext cx="7598976" cy="2246769"/>
              </a:xfrm>
              <a:prstGeom prst="rect">
                <a:avLst/>
              </a:prstGeom>
              <a:blipFill rotWithShape="0">
                <a:blip r:embed="rId3"/>
                <a:stretch>
                  <a:fillRect l="-802" b="-108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Sucessões divergentes de limite infinito</a:t>
            </a:r>
          </a:p>
        </p:txBody>
      </p:sp>
    </p:spTree>
    <p:extLst>
      <p:ext uri="{BB962C8B-B14F-4D97-AF65-F5344CB8AC3E}">
        <p14:creationId xmlns:p14="http://schemas.microsoft.com/office/powerpoint/2010/main" val="212221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497949" y="1268760"/>
                <a:ext cx="8394531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 smtClean="0">
                    <a:latin typeface="Cambria Math" charset="0"/>
                  </a:rPr>
                  <a:t>Dadas as sucessões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𝑣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pt-PT" sz="2000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pt-PT" sz="2000" b="0" i="0" smtClean="0">
                        <a:latin typeface="Cambria Math" charset="0"/>
                      </a:rPr>
                      <m:t>, 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se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𝑣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pt-PT" sz="2000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</a:t>
                </a:r>
                <a:r>
                  <a:rPr lang="pt-PT" sz="2000" dirty="0" smtClean="0">
                    <a:latin typeface="Cambria Math" charset="0"/>
                  </a:rPr>
                  <a:t>forem convergentes</a:t>
                </a:r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</a:rPr>
                          <m:t>lim</m:t>
                        </m:r>
                      </m:fName>
                      <m:e>
                        <m:sSub>
                          <m:sSub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pt-PT" sz="2000" i="1">
                        <a:latin typeface="Cambria Math" charset="0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</a:rPr>
                          <m:t>lim</m:t>
                        </m:r>
                      </m:fName>
                      <m:e>
                        <m:sSub>
                          <m:sSub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pt-PT" sz="2000" i="1">
                        <a:latin typeface="Cambria Math" charset="0"/>
                      </a:rPr>
                      <m:t>=</m:t>
                    </m:r>
                    <m:r>
                      <a:rPr lang="pt-PT" sz="2000" i="1">
                        <a:latin typeface="Cambria Math" charset="0"/>
                      </a:rPr>
                      <m:t>𝑙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</a:t>
                </a:r>
                <a:r>
                  <a:rPr lang="pt-PT" sz="2000" dirty="0" smtClean="0">
                    <a:latin typeface="Cambria Math" charset="0"/>
                  </a:rPr>
                  <a:t>e existir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𝑝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 i="0" spc="-100">
                        <a:latin typeface="Cambria Math" charset="0"/>
                      </a:rPr>
                      <m:t>IN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tal que para </a:t>
                </a:r>
                <a:r>
                  <a:rPr lang="pt-PT" sz="2000" dirty="0" smtClean="0">
                    <a:latin typeface="Cambria Math" charset="0"/>
                  </a:rPr>
                  <a:t>todo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𝑛</m:t>
                    </m:r>
                    <m:r>
                      <a:rPr lang="pt-PT" sz="2000" i="1">
                        <a:latin typeface="Cambria Math" charset="0"/>
                      </a:rPr>
                      <m:t>&gt;</m:t>
                    </m:r>
                    <m:r>
                      <a:rPr lang="pt-PT" sz="2000" i="1">
                        <a:latin typeface="Cambria Math" charset="0"/>
                      </a:rPr>
                      <m:t>𝑝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𝑢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≤</m:t>
                    </m:r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𝑤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≤</m:t>
                    </m:r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𝑣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,  então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𝑤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 convergente </a:t>
                </a:r>
                <a:r>
                  <a:rPr lang="pt-PT" sz="2000" dirty="0" smtClean="0">
                    <a:latin typeface="Cambria Math" charset="0"/>
                  </a:rPr>
                  <a:t>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</a:rPr>
                          <m:t>lim</m:t>
                        </m:r>
                      </m:fName>
                      <m:e>
                        <m:sSub>
                          <m:sSub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pt-PT" sz="2000" i="1">
                        <a:latin typeface="Cambria Math" charset="0"/>
                      </a:rPr>
                      <m:t>=</m:t>
                    </m:r>
                    <m:r>
                      <a:rPr lang="pt-PT" sz="2000" i="1">
                        <a:latin typeface="Cambria Math" charset="0"/>
                      </a:rPr>
                      <m:t>𝑙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949" y="1268760"/>
                <a:ext cx="8394531" cy="1938992"/>
              </a:xfrm>
              <a:prstGeom prst="rect">
                <a:avLst/>
              </a:prstGeom>
              <a:blipFill rotWithShape="0">
                <a:blip r:embed="rId3"/>
                <a:stretch>
                  <a:fillRect l="-799" r="-36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Sucessões divergentes de limite infinito</a:t>
            </a:r>
          </a:p>
        </p:txBody>
      </p:sp>
    </p:spTree>
    <p:extLst>
      <p:ext uri="{BB962C8B-B14F-4D97-AF65-F5344CB8AC3E}">
        <p14:creationId xmlns:p14="http://schemas.microsoft.com/office/powerpoint/2010/main" val="406912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01416" y="1268760"/>
                <a:ext cx="8535080" cy="41567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 smtClean="0">
                    <a:latin typeface="Cambria Math" charset="0"/>
                  </a:rPr>
                  <a:t>Dadas funções reais de variável real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𝑔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de domínio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𝐷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 i="0" spc="-100">
                        <a:latin typeface="Cambria Math" charset="0"/>
                      </a:rPr>
                      <m:t>IR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um ponto aderente 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𝐷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:</a:t>
                </a:r>
              </a:p>
              <a:p>
                <a:pPr marL="342900" lvl="0" indent="-34290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se para todo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𝑥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a:rPr lang="pt-PT" sz="2000" i="1">
                        <a:latin typeface="Cambria Math" charset="0"/>
                      </a:rPr>
                      <m:t>𝐷</m:t>
                    </m:r>
                    <m:r>
                      <a:rPr lang="pt-PT" sz="2000" i="1">
                        <a:latin typeface="Cambria Math" charset="0"/>
                      </a:rPr>
                      <m:t>, </m:t>
                    </m:r>
                    <m:r>
                      <a:rPr lang="pt-PT" sz="2000" i="1">
                        <a:latin typeface="Cambria Math" charset="0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≥</m:t>
                    </m:r>
                    <m:r>
                      <a:rPr lang="pt-PT" sz="2000" i="1">
                        <a:latin typeface="Cambria Math" charset="0"/>
                      </a:rPr>
                      <m:t>𝑔</m:t>
                    </m:r>
                    <m:r>
                      <a:rPr lang="pt-PT" sz="2000" i="1">
                        <a:latin typeface="Cambria Math" charset="0"/>
                      </a:rPr>
                      <m:t>(</m:t>
                    </m:r>
                    <m:r>
                      <a:rPr lang="pt-PT" sz="2000" i="1">
                        <a:latin typeface="Cambria Math" charset="0"/>
                      </a:rPr>
                      <m:t>𝑥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→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𝑔</m:t>
                        </m:r>
                        <m:d>
                          <m:d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i="1">
                        <a:latin typeface="Cambria Math" charset="0"/>
                      </a:rPr>
                      <m:t>=+∞</m:t>
                    </m:r>
                    <m:r>
                      <a:rPr lang="pt-PT" sz="20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então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→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𝑓</m:t>
                        </m:r>
                        <m:d>
                          <m:d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i="1">
                        <a:latin typeface="Cambria Math" charset="0"/>
                      </a:rPr>
                      <m:t>=+∞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;</a:t>
                </a:r>
              </a:p>
              <a:p>
                <a:pPr marL="342900" lvl="0" indent="-34290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se para todo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𝑥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a:rPr lang="pt-PT" sz="2000" i="1">
                        <a:latin typeface="Cambria Math" charset="0"/>
                      </a:rPr>
                      <m:t>𝐷</m:t>
                    </m:r>
                    <m:r>
                      <a:rPr lang="pt-PT" sz="2000" i="1">
                        <a:latin typeface="Cambria Math" charset="0"/>
                      </a:rPr>
                      <m:t>, </m:t>
                    </m:r>
                    <m:r>
                      <a:rPr lang="pt-PT" sz="2000" i="1">
                        <a:latin typeface="Cambria Math" charset="0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≥</m:t>
                    </m:r>
                    <m:r>
                      <a:rPr lang="pt-PT" sz="2000" i="1">
                        <a:latin typeface="Cambria Math" charset="0"/>
                      </a:rPr>
                      <m:t>𝑔</m:t>
                    </m:r>
                    <m:r>
                      <a:rPr lang="pt-PT" sz="2000" i="1">
                        <a:latin typeface="Cambria Math" charset="0"/>
                      </a:rPr>
                      <m:t>(</m:t>
                    </m:r>
                    <m:r>
                      <a:rPr lang="pt-PT" sz="2000" i="1">
                        <a:latin typeface="Cambria Math" charset="0"/>
                      </a:rPr>
                      <m:t>𝑥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→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𝑓</m:t>
                        </m:r>
                        <m:d>
                          <m:d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i="1">
                        <a:latin typeface="Cambria Math" charset="0"/>
                      </a:rPr>
                      <m:t>=−∞</m:t>
                    </m:r>
                    <m:r>
                      <a:rPr lang="pt-PT" sz="20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então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→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𝑔</m:t>
                        </m:r>
                        <m:d>
                          <m:d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i="1">
                        <a:latin typeface="Cambria Math" charset="0"/>
                      </a:rPr>
                      <m:t>=−∞</m:t>
                    </m:r>
                    <m:r>
                      <a:rPr lang="pt-PT" sz="2000" b="0" i="0" smtClean="0">
                        <a:latin typeface="Cambria Math"/>
                      </a:rPr>
                      <m:t>.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Estes resultados são ainda válidos quando aplicados aos limites laterais em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bem </a:t>
                </a:r>
                <a:r>
                  <a:rPr lang="pt-PT" sz="2000" dirty="0">
                    <a:latin typeface="Cambria Math" charset="0"/>
                  </a:rPr>
                  <a:t>como aos limites 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+∞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−∞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268760"/>
                <a:ext cx="8535080" cy="4156779"/>
              </a:xfrm>
              <a:prstGeom prst="rect">
                <a:avLst/>
              </a:prstGeom>
              <a:blipFill rotWithShape="0">
                <a:blip r:embed="rId3"/>
                <a:stretch>
                  <a:fillRect l="-71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Teorema de comparação para funções</a:t>
            </a:r>
          </a:p>
        </p:txBody>
      </p:sp>
    </p:spTree>
    <p:extLst>
      <p:ext uri="{BB962C8B-B14F-4D97-AF65-F5344CB8AC3E}">
        <p14:creationId xmlns:p14="http://schemas.microsoft.com/office/powerpoint/2010/main" val="27099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01416" y="1268760"/>
                <a:ext cx="7742992" cy="33556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 smtClean="0">
                    <a:latin typeface="Cambria Math" charset="0"/>
                  </a:rPr>
                  <a:t>Dadas funções reais de variável real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𝑔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h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de domínio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𝐷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e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 i="0" spc="-100">
                        <a:latin typeface="Cambria Math" charset="0"/>
                      </a:rPr>
                      <m:t>IR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um ponto aderente 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𝐷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se para todo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𝑥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a:rPr lang="pt-PT" sz="2000" i="1">
                        <a:latin typeface="Cambria Math" charset="0"/>
                      </a:rPr>
                      <m:t>𝐷</m:t>
                    </m:r>
                    <m:r>
                      <a:rPr lang="pt-PT" sz="2000" i="1">
                        <a:latin typeface="Cambria Math" charset="0"/>
                      </a:rPr>
                      <m:t>, </m:t>
                    </m:r>
                    <m:r>
                      <a:rPr lang="pt-PT" sz="2000" i="1">
                        <a:latin typeface="Cambria Math" charset="0"/>
                      </a:rPr>
                      <m:t>𝑔</m:t>
                    </m:r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≤</m:t>
                    </m:r>
                    <m:r>
                      <a:rPr lang="pt-PT" sz="2000" i="1">
                        <a:latin typeface="Cambria Math" charset="0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≤</m:t>
                    </m:r>
                    <m:r>
                      <a:rPr lang="pt-PT" sz="2000" i="1">
                        <a:latin typeface="Cambria Math" charset="0"/>
                      </a:rPr>
                      <m:t>h</m:t>
                    </m:r>
                    <m:r>
                      <a:rPr lang="pt-PT" sz="2000" i="1">
                        <a:latin typeface="Cambria Math" charset="0"/>
                      </a:rPr>
                      <m:t>(</m:t>
                    </m:r>
                    <m:r>
                      <a:rPr lang="pt-PT" sz="2000" i="1">
                        <a:latin typeface="Cambria Math" charset="0"/>
                      </a:rPr>
                      <m:t>𝑥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e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→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𝑔</m:t>
                        </m:r>
                        <m:d>
                          <m:d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i="1">
                        <a:latin typeface="Cambria Math" charset="0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→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h</m:t>
                        </m:r>
                        <m:d>
                          <m:d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i="1">
                        <a:latin typeface="Cambria Math" charset="0"/>
                      </a:rPr>
                      <m:t>=</m:t>
                    </m:r>
                    <m:r>
                      <a:rPr lang="pt-PT" sz="2000" i="1">
                        <a:latin typeface="Cambria Math" charset="0"/>
                      </a:rPr>
                      <m:t>𝑙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então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→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𝑓</m:t>
                        </m:r>
                        <m:d>
                          <m:d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i="1">
                        <a:latin typeface="Cambria Math" charset="0"/>
                      </a:rPr>
                      <m:t>=</m:t>
                    </m:r>
                    <m:r>
                      <a:rPr lang="pt-PT" sz="2000" i="1">
                        <a:latin typeface="Cambria Math" charset="0"/>
                      </a:rPr>
                      <m:t>𝑙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Este resultado é ainda válido quando aplicado aos limites laterais em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bem como aos limites em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+∞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−∞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268760"/>
                <a:ext cx="7742992" cy="3355662"/>
              </a:xfrm>
              <a:prstGeom prst="rect">
                <a:avLst/>
              </a:prstGeom>
              <a:blipFill rotWithShape="0">
                <a:blip r:embed="rId3"/>
                <a:stretch>
                  <a:fillRect l="-787" r="-39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Teorema das funções enquadradas</a:t>
            </a:r>
          </a:p>
        </p:txBody>
      </p:sp>
    </p:spTree>
    <p:extLst>
      <p:ext uri="{BB962C8B-B14F-4D97-AF65-F5344CB8AC3E}">
        <p14:creationId xmlns:p14="http://schemas.microsoft.com/office/powerpoint/2010/main" val="183193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01416" y="1484784"/>
                <a:ext cx="8103032" cy="2400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Dada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:r>
                  <a:rPr lang="pt-PT" sz="2000" dirty="0" err="1">
                    <a:latin typeface="Cambria Math" charset="0"/>
                  </a:rPr>
                  <a:t>f.r.v.r</a:t>
                </a:r>
                <a:r>
                  <a:rPr lang="pt-PT" sz="2000" dirty="0">
                    <a:latin typeface="Cambria Math" charset="0"/>
                  </a:rPr>
                  <a:t>., contínua num intervalo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  <m:r>
                          <a:rPr lang="pt-PT" sz="2000" i="1">
                            <a:latin typeface="Cambria Math" charset="0"/>
                          </a:rPr>
                          <m:t>, </m:t>
                        </m:r>
                        <m:r>
                          <a:rPr lang="pt-PT" sz="2000" i="1">
                            <a:latin typeface="Cambria Math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(</m:t>
                    </m:r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&lt;</m:t>
                    </m:r>
                    <m:r>
                      <a:rPr lang="pt-PT" sz="2000" i="1">
                        <a:latin typeface="Cambria Math" charset="0"/>
                      </a:rPr>
                      <m:t>𝑏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para qualquer valor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𝑘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a:rPr lang="pt-PT" sz="2000" i="1">
                        <a:latin typeface="Cambria Math" charset="0"/>
                      </a:rPr>
                      <m:t>ℝ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do intervalo de extremos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  <m:r>
                      <a:rPr lang="pt-PT" sz="2000" i="1">
                        <a:latin typeface="Cambria Math" charset="0"/>
                      </a:rPr>
                      <m:t>(</m:t>
                    </m:r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  <m:r>
                      <a:rPr lang="pt-PT" sz="2000" i="1">
                        <a:latin typeface="Cambria Math" charset="0"/>
                      </a:rPr>
                      <m:t>(</m:t>
                    </m:r>
                    <m:r>
                      <a:rPr lang="pt-PT" sz="2000" i="1">
                        <a:latin typeface="Cambria Math" charset="0"/>
                      </a:rPr>
                      <m:t>𝑏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:r>
                  <a:rPr lang="pt-PT" sz="2000" dirty="0" smtClean="0">
                    <a:latin typeface="Cambria Math" charset="0"/>
                  </a:rPr>
                  <a:t>existe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𝑐</m:t>
                    </m:r>
                    <m:r>
                      <a:rPr lang="pt-PT" sz="2000" i="1">
                        <a:latin typeface="Cambria Math" charset="0"/>
                      </a:rPr>
                      <m:t>∈[</m:t>
                    </m:r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,</m:t>
                    </m:r>
                    <m:r>
                      <a:rPr lang="pt-PT" sz="2000" i="1">
                        <a:latin typeface="Cambria Math" charset="0"/>
                      </a:rPr>
                      <m:t>𝑏</m:t>
                    </m:r>
                    <m:r>
                      <a:rPr lang="pt-PT" sz="2000" i="1">
                        <a:latin typeface="Cambria Math" charset="0"/>
                      </a:rPr>
                      <m:t>]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tal que: </a:t>
                </a:r>
                <a:r>
                  <a:rPr lang="pt-PT" sz="2000" i="1" dirty="0" smtClean="0">
                    <a:latin typeface="Cambria Math" charset="0"/>
                  </a:rPr>
                  <a:t/>
                </a:r>
                <a:br>
                  <a:rPr lang="pt-PT" sz="2000" i="1" dirty="0" smtClean="0">
                    <a:latin typeface="Cambria Math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charset="0"/>
                        </a:rPr>
                        <m:t>𝑓</m:t>
                      </m:r>
                      <m:d>
                        <m:dPr>
                          <m:ctrlPr>
                            <a:rPr lang="pt-PT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charset="0"/>
                            </a:rPr>
                            <m:t>𝑐</m:t>
                          </m:r>
                        </m:e>
                      </m:d>
                      <m:r>
                        <a:rPr lang="pt-PT" sz="2000" i="1">
                          <a:latin typeface="Cambria Math" charset="0"/>
                        </a:rPr>
                        <m:t>=</m:t>
                      </m:r>
                      <m:r>
                        <a:rPr lang="pt-PT" sz="2000" i="1">
                          <a:latin typeface="Cambria Math" charset="0"/>
                        </a:rPr>
                        <m:t>𝑘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Ou, dito de outro modo, a equação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=</m:t>
                    </m:r>
                    <m:r>
                      <a:rPr lang="pt-PT" sz="2000" i="1" smtClean="0">
                        <a:latin typeface="Cambria Math" charset="0"/>
                      </a:rPr>
                      <m:t>𝑘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tem pelo menos uma solução no intervalo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[</m:t>
                    </m:r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,</m:t>
                    </m:r>
                    <m:r>
                      <a:rPr lang="pt-PT" sz="2000" i="1">
                        <a:latin typeface="Cambria Math" charset="0"/>
                      </a:rPr>
                      <m:t>𝑏</m:t>
                    </m:r>
                    <m:r>
                      <a:rPr lang="pt-PT" sz="2000" i="1">
                        <a:latin typeface="Cambria Math" charset="0"/>
                      </a:rPr>
                      <m:t>]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484784"/>
                <a:ext cx="8103032" cy="2400657"/>
              </a:xfrm>
              <a:prstGeom prst="rect">
                <a:avLst/>
              </a:prstGeom>
              <a:blipFill rotWithShape="0">
                <a:blip r:embed="rId3"/>
                <a:stretch>
                  <a:fillRect l="-752" r="-1279" b="-127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Teorema de Bolzano-</a:t>
            </a:r>
            <a:r>
              <a:rPr lang="pt-PT" b="1" dirty="0" err="1"/>
              <a:t>Cauchy</a:t>
            </a:r>
            <a:r>
              <a:rPr lang="pt-PT" b="1" dirty="0"/>
              <a:t/>
            </a:r>
            <a:br>
              <a:rPr lang="pt-PT" b="1" dirty="0"/>
            </a:br>
            <a:r>
              <a:rPr lang="pt-PT" b="1" dirty="0"/>
              <a:t>(Teorema dos valores intermédios)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16" y="4077072"/>
            <a:ext cx="6895324" cy="184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96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01505" y="1384916"/>
                <a:ext cx="6192688" cy="2400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Dada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:r>
                  <a:rPr lang="pt-PT" sz="2000" dirty="0" err="1">
                    <a:latin typeface="Cambria Math" charset="0"/>
                  </a:rPr>
                  <a:t>f.r.v.r</a:t>
                </a:r>
                <a:r>
                  <a:rPr lang="pt-PT" sz="2000" dirty="0">
                    <a:latin typeface="Cambria Math" charset="0"/>
                  </a:rPr>
                  <a:t>., contínua num intervalo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  <m:r>
                          <a:rPr lang="pt-PT" sz="2000" i="1">
                            <a:latin typeface="Cambria Math" charset="0"/>
                          </a:rPr>
                          <m:t>, </m:t>
                        </m:r>
                        <m:r>
                          <a:rPr lang="pt-PT" sz="2000" i="1">
                            <a:latin typeface="Cambria Math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(</m:t>
                    </m:r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&lt;</m:t>
                    </m:r>
                    <m:r>
                      <a:rPr lang="pt-PT" sz="2000" i="1">
                        <a:latin typeface="Cambria Math" charset="0"/>
                      </a:rPr>
                      <m:t>𝑏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se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charset="0"/>
                        </a:rPr>
                        <m:t>𝑓</m:t>
                      </m:r>
                      <m:d>
                        <m:dPr>
                          <m:ctrlPr>
                            <a:rPr lang="pt-PT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charset="0"/>
                            </a:rPr>
                            <m:t>𝑎</m:t>
                          </m:r>
                        </m:e>
                      </m:d>
                      <m:r>
                        <a:rPr lang="pt-PT" sz="2000" i="1">
                          <a:latin typeface="Cambria Math" charset="0"/>
                        </a:rPr>
                        <m:t>×</m:t>
                      </m:r>
                      <m:r>
                        <a:rPr lang="pt-PT" sz="2000" i="1">
                          <a:latin typeface="Cambria Math" charset="0"/>
                        </a:rPr>
                        <m:t>𝑓</m:t>
                      </m:r>
                      <m:d>
                        <m:dPr>
                          <m:ctrlPr>
                            <a:rPr lang="pt-PT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charset="0"/>
                            </a:rPr>
                            <m:t>𝑏</m:t>
                          </m:r>
                        </m:e>
                      </m:d>
                      <m:r>
                        <a:rPr lang="pt-PT" sz="2000" i="1">
                          <a:latin typeface="Cambria Math" charset="0"/>
                        </a:rPr>
                        <m:t>&lt;0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então, existe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𝑐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d>
                      <m:dPr>
                        <m:begChr m:val="]"/>
                        <m:endChr m:val="["/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  <m:r>
                          <a:rPr lang="pt-PT" sz="2000" i="1">
                            <a:latin typeface="Cambria Math" charset="0"/>
                          </a:rPr>
                          <m:t>, </m:t>
                        </m:r>
                        <m:r>
                          <a:rPr lang="pt-PT" sz="2000" i="1">
                            <a:latin typeface="Cambria Math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tal que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charset="0"/>
                        </a:rPr>
                        <m:t>𝑓</m:t>
                      </m:r>
                      <m:d>
                        <m:dPr>
                          <m:ctrlPr>
                            <a:rPr lang="pt-PT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charset="0"/>
                            </a:rPr>
                            <m:t>𝑐</m:t>
                          </m:r>
                        </m:e>
                      </m:d>
                      <m:r>
                        <a:rPr lang="pt-PT" sz="2000" i="1">
                          <a:latin typeface="Cambria Math" charset="0"/>
                        </a:rPr>
                        <m:t>=0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ou seja, a função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tem pelo menos um zero em </a:t>
                </a:r>
                <a14:m>
                  <m:oMath xmlns:m="http://schemas.openxmlformats.org/officeDocument/2006/math">
                    <m:d>
                      <m:dPr>
                        <m:begChr m:val="]"/>
                        <m:endChr m:val="["/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  <m:r>
                          <a:rPr lang="pt-PT" sz="2000" i="1">
                            <a:latin typeface="Cambria Math" charset="0"/>
                          </a:rPr>
                          <m:t>, </m:t>
                        </m:r>
                        <m:r>
                          <a:rPr lang="pt-PT" sz="2000" i="1">
                            <a:latin typeface="Cambria Math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05" y="1384916"/>
                <a:ext cx="6192688" cy="2400657"/>
              </a:xfrm>
              <a:prstGeom prst="rect">
                <a:avLst/>
              </a:prstGeom>
              <a:blipFill rotWithShape="0">
                <a:blip r:embed="rId3"/>
                <a:stretch>
                  <a:fillRect l="-984" b="-10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712" y="3706360"/>
            <a:ext cx="4788024" cy="2445635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Teorema das funções enquadradas</a:t>
            </a:r>
          </a:p>
        </p:txBody>
      </p:sp>
    </p:spTree>
    <p:extLst>
      <p:ext uri="{BB962C8B-B14F-4D97-AF65-F5344CB8AC3E}">
        <p14:creationId xmlns:p14="http://schemas.microsoft.com/office/powerpoint/2010/main" val="373412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496093" y="1239580"/>
                <a:ext cx="7257759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Seja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  <m:r>
                      <a:rPr lang="pt-PT" sz="2000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uma função de domínio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  <m:r>
                          <a:rPr lang="pt-PT" sz="2000" i="1">
                            <a:latin typeface="Cambria Math" charset="0"/>
                          </a:rPr>
                          <m:t>, </m:t>
                        </m:r>
                        <m:r>
                          <a:rPr lang="pt-PT" sz="2000" i="1">
                            <a:latin typeface="Cambria Math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  <m:r>
                          <a:rPr lang="pt-PT" sz="2000" i="1">
                            <a:latin typeface="Cambria Math" charset="0"/>
                          </a:rPr>
                          <m:t>&lt;</m:t>
                        </m:r>
                        <m:r>
                          <a:rPr lang="pt-PT" sz="2000" i="1">
                            <a:latin typeface="Cambria Math" charset="0"/>
                          </a:rPr>
                          <m:t>𝑏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.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for contínua, </a:t>
                </a:r>
                <a:r>
                  <a:rPr lang="pt-PT" sz="2000" dirty="0">
                    <a:latin typeface="Cambria Math" charset="0"/>
                  </a:rPr>
                  <a:t>então admite máximo e mínimo absolutos, ou seja, o contradomínio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 um intervalo limitado e fechado.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093" y="1239580"/>
                <a:ext cx="7257759" cy="1938992"/>
              </a:xfrm>
              <a:prstGeom prst="rect">
                <a:avLst/>
              </a:prstGeom>
              <a:blipFill rotWithShape="0">
                <a:blip r:embed="rId3"/>
                <a:stretch>
                  <a:fillRect l="-84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Teorema de </a:t>
            </a:r>
            <a:r>
              <a:rPr lang="pt-PT" b="1" dirty="0" err="1"/>
              <a:t>Weierstrass</a:t>
            </a:r>
            <a:endParaRPr lang="pt-PT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093" y="3573016"/>
            <a:ext cx="6840760" cy="227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62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1092</TotalTime>
  <Words>132</Words>
  <Application>Microsoft Office PowerPoint</Application>
  <PresentationFormat>Apresentação no Ecrã (4:3)</PresentationFormat>
  <Paragraphs>31</Paragraphs>
  <Slides>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2" baseType="lpstr">
      <vt:lpstr>Arial</vt:lpstr>
      <vt:lpstr>Cambria Math</vt:lpstr>
      <vt:lpstr>Office Theme</vt:lpstr>
      <vt:lpstr>Funções reais  de variável real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Beatriz</cp:lastModifiedBy>
  <cp:revision>99</cp:revision>
  <dcterms:created xsi:type="dcterms:W3CDTF">2014-11-16T14:55:38Z</dcterms:created>
  <dcterms:modified xsi:type="dcterms:W3CDTF">2017-03-07T14:55:30Z</dcterms:modified>
</cp:coreProperties>
</file>