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56" r:id="rId2"/>
    <p:sldId id="331" r:id="rId3"/>
    <p:sldId id="257" r:id="rId4"/>
    <p:sldId id="319" r:id="rId5"/>
    <p:sldId id="316" r:id="rId6"/>
    <p:sldId id="321" r:id="rId7"/>
    <p:sldId id="322" r:id="rId8"/>
    <p:sldId id="317" r:id="rId9"/>
    <p:sldId id="323" r:id="rId10"/>
    <p:sldId id="324" r:id="rId11"/>
    <p:sldId id="325" r:id="rId12"/>
    <p:sldId id="309" r:id="rId13"/>
    <p:sldId id="326" r:id="rId14"/>
    <p:sldId id="327" r:id="rId15"/>
    <p:sldId id="328" r:id="rId16"/>
    <p:sldId id="310" r:id="rId17"/>
    <p:sldId id="329" r:id="rId18"/>
    <p:sldId id="330" r:id="rId1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3296810-A885-4BE3-A3E7-6D5BEEA58F35}" styleName="Estilo Médio 2 - Destaqu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93" autoAdjust="0"/>
    <p:restoredTop sz="94674"/>
  </p:normalViewPr>
  <p:slideViewPr>
    <p:cSldViewPr>
      <p:cViewPr varScale="1">
        <p:scale>
          <a:sx n="124" d="100"/>
          <a:sy n="124" d="100"/>
        </p:scale>
        <p:origin x="4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mbria Math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mbria Math" charset="0"/>
              </a:defRPr>
            </a:lvl1pPr>
          </a:lstStyle>
          <a:p>
            <a:fld id="{67BDEB8A-E9AB-694E-B7AC-8F084427088D}" type="datetimeFigureOut">
              <a:rPr lang="en-US" smtClean="0"/>
              <a:pPr/>
              <a:t>3/10/17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mbria Math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mbria Math" charset="0"/>
              </a:defRPr>
            </a:lvl1pPr>
          </a:lstStyle>
          <a:p>
            <a:fld id="{D00D338D-AD5F-4040-A8CF-20E0741C7E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100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D338D-AD5F-4040-A8CF-20E0741C7E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09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D338D-AD5F-4040-A8CF-20E0741C7E4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75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10/03/17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34088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slide" Target="slide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4" Type="http://schemas.openxmlformats.org/officeDocument/2006/relationships/image" Target="../media/image7.png"/><Relationship Id="rId5" Type="http://schemas.openxmlformats.org/officeDocument/2006/relationships/slide" Target="slide6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slide" Target="slide9.xml"/><Relationship Id="rId5" Type="http://schemas.openxmlformats.org/officeDocument/2006/relationships/slide" Target="slide10.xml"/><Relationship Id="rId6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slide" Target="slide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3.png"/><Relationship Id="rId5" Type="http://schemas.openxmlformats.org/officeDocument/2006/relationships/slide" Target="slide8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4.png"/><Relationship Id="rId5" Type="http://schemas.openxmlformats.org/officeDocument/2006/relationships/slide" Target="slide13.xml"/><Relationship Id="rId6" Type="http://schemas.openxmlformats.org/officeDocument/2006/relationships/slide" Target="slide14.xml"/><Relationship Id="rId7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</a:rPr>
              <a:t>Funções reais </a:t>
            </a:r>
            <a:br>
              <a:rPr lang="pt-PT" sz="4400" b="1" dirty="0" smtClean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de variável real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45446"/>
            <a:ext cx="6858000" cy="1655762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Derivada de segunda ordem, extremos, sentido das concavidades e pontos de </a:t>
            </a:r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inflexão</a:t>
            </a:r>
          </a:p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O essencial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</a:p>
        </p:txBody>
      </p:sp>
    </p:spTree>
    <p:extLst>
      <p:ext uri="{BB962C8B-B14F-4D97-AF65-F5344CB8AC3E}">
        <p14:creationId xmlns:p14="http://schemas.microsoft.com/office/powerpoint/2010/main" val="192037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6192688" cy="11843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Mostre </a:t>
                </a:r>
                <a:r>
                  <a:rPr lang="pt-PT" sz="2000" dirty="0">
                    <a:latin typeface="Cambria Math" charset="0"/>
                  </a:rPr>
                  <a:t>que o polinómio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=18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000" b="0" i="1" smtClean="0">
                        <a:latin typeface="Cambria Math" charset="0"/>
                      </a:rPr>
                      <m:t> — </m:t>
                    </m:r>
                    <m:r>
                      <a:rPr lang="pt-PT" sz="2000" b="0" i="1" smtClean="0">
                        <a:latin typeface="Cambria Math"/>
                      </a:rPr>
                      <m:t>3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+1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tem, no máximo, um zero no 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0, </m:t>
                        </m:r>
                        <m:f>
                          <m:f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6192688" cy="1184363"/>
              </a:xfrm>
              <a:prstGeom prst="rect">
                <a:avLst/>
              </a:prstGeom>
              <a:blipFill rotWithShape="0">
                <a:blip r:embed="rId3"/>
                <a:stretch>
                  <a:fillRect l="-984" t="-24742" b="-15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1</a:t>
            </a:r>
          </a:p>
        </p:txBody>
      </p:sp>
      <p:sp>
        <p:nvSpPr>
          <p:cNvPr id="8" name="Retângulo 1"/>
          <p:cNvSpPr/>
          <p:nvPr/>
        </p:nvSpPr>
        <p:spPr>
          <a:xfrm>
            <a:off x="611560" y="285293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548584"/>
                <a:ext cx="7352594" cy="62647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3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9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19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19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1900" b="0" i="1" smtClean="0">
                          <a:latin typeface="Cambria Math"/>
                        </a:rPr>
                        <m:t>=18</m:t>
                      </m:r>
                      <m:sSup>
                        <m:sSupPr>
                          <m:ctrlPr>
                            <a:rPr lang="pt-PT" sz="19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1900" b="0" i="1" smtClean="0">
                          <a:latin typeface="Cambria Math" charset="0"/>
                        </a:rPr>
                        <m:t>—</m:t>
                      </m:r>
                      <m:r>
                        <a:rPr lang="pt-PT" sz="1900" b="0" i="1" smtClean="0">
                          <a:latin typeface="Cambria Math"/>
                        </a:rPr>
                        <m:t>3</m:t>
                      </m:r>
                      <m:sSup>
                        <m:sSupPr>
                          <m:ctrlPr>
                            <a:rPr lang="pt-PT" sz="19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pt-PT" sz="1900" dirty="0" smtClean="0">
                  <a:latin typeface="Cambria Math" charset="0"/>
                </a:endParaRPr>
              </a:p>
              <a:p>
                <a:pPr>
                  <a:lnSpc>
                    <a:spcPts val="3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19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𝑃</m:t>
                          </m:r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19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19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1900" i="1">
                          <a:latin typeface="Cambria Math"/>
                        </a:rPr>
                        <m:t>=1</m:t>
                      </m:r>
                      <m:r>
                        <a:rPr lang="pt-PT" sz="1900" b="0" i="1" smtClean="0">
                          <a:latin typeface="Cambria Math"/>
                        </a:rPr>
                        <m:t>0</m:t>
                      </m:r>
                      <m:r>
                        <a:rPr lang="pt-PT" sz="1900" i="1">
                          <a:latin typeface="Cambria Math"/>
                        </a:rPr>
                        <m:t>8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1900" b="0" i="1" smtClean="0">
                          <a:latin typeface="Cambria Math" charset="0"/>
                        </a:rPr>
                        <m:t>—</m:t>
                      </m:r>
                      <m:r>
                        <a:rPr lang="pt-PT" sz="1900" b="0" i="1" smtClean="0">
                          <a:latin typeface="Cambria Math"/>
                        </a:rPr>
                        <m:t>12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1900" dirty="0" smtClean="0">
                  <a:latin typeface="Cambria Math" charset="0"/>
                </a:endParaRPr>
              </a:p>
              <a:p>
                <a:pPr>
                  <a:lnSpc>
                    <a:spcPts val="3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𝑃</m:t>
                          </m:r>
                        </m:e>
                        <m:sup>
                          <m:r>
                            <a:rPr lang="pt-PT" sz="19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1900" b="0" i="1" smtClean="0">
                          <a:latin typeface="Cambria Math"/>
                        </a:rPr>
                        <m:t>=0</m:t>
                      </m:r>
                      <m:r>
                        <a:rPr lang="pt-PT" sz="19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1900" i="1">
                          <a:latin typeface="Cambria Math"/>
                        </a:rPr>
                        <m:t>108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1900" b="0" i="1" smtClean="0">
                          <a:latin typeface="Cambria Math" charset="0"/>
                        </a:rPr>
                        <m:t>—</m:t>
                      </m:r>
                      <m:r>
                        <a:rPr lang="pt-PT" sz="1900" i="1">
                          <a:latin typeface="Cambria Math"/>
                        </a:rPr>
                        <m:t>12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=0</m:t>
                      </m:r>
                      <m:r>
                        <a:rPr lang="pt-PT" sz="19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19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ts val="3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900" i="1">
                          <a:latin typeface="Cambria Math"/>
                          <a:ea typeface="Cambria Math"/>
                        </a:rPr>
                        <m:t>⟺</m:t>
                      </m:r>
                      <m:sSup>
                        <m:sSupPr>
                          <m:ctrlPr>
                            <a:rPr lang="pt-PT" sz="190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19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  <a:ea typeface="Cambria Math"/>
                        </a:rPr>
                        <m:t>=0∨</m:t>
                      </m:r>
                      <m:r>
                        <a:rPr lang="pt-PT" sz="1900" i="1">
                          <a:latin typeface="Cambria Math"/>
                        </a:rPr>
                        <m:t>108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1900" i="1">
                          <a:latin typeface="Cambria Math"/>
                        </a:rPr>
                        <m:t>−12=0</m:t>
                      </m:r>
                      <m:r>
                        <a:rPr lang="pt-PT" sz="19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19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ts val="3600"/>
                  </a:lnSpc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9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19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1900" i="1">
                          <a:latin typeface="Cambria Math"/>
                          <a:ea typeface="Cambria Math"/>
                        </a:rPr>
                        <m:t>=0∨</m:t>
                      </m:r>
                      <m:r>
                        <a:rPr lang="pt-PT" sz="19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1900" i="1">
                          <a:latin typeface="Cambria Math"/>
                        </a:rPr>
                        <m:t>=</m:t>
                      </m:r>
                      <m:r>
                        <a:rPr lang="pt-PT" sz="1900" b="0" i="1" smtClean="0">
                          <a:latin typeface="Cambria Math" charset="0"/>
                        </a:rPr>
                        <m:t>—</m:t>
                      </m:r>
                      <m:f>
                        <m:fPr>
                          <m:ctrlPr>
                            <a:rPr lang="pt-PT" sz="19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19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19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1900" i="1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sz="19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19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19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1900" i="1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1900" dirty="0" smtClean="0">
                  <a:latin typeface="Cambria Math" charset="0"/>
                </a:endParaRPr>
              </a:p>
              <a:p>
                <a:pPr>
                  <a:lnSpc>
                    <a:spcPts val="3600"/>
                  </a:lnSpc>
                </a:pPr>
                <a:endParaRPr lang="pt-PT" sz="1900" dirty="0">
                  <a:latin typeface="Cambria Math" charset="0"/>
                </a:endParaRPr>
              </a:p>
              <a:p>
                <a:pPr>
                  <a:lnSpc>
                    <a:spcPts val="3600"/>
                  </a:lnSpc>
                </a:pPr>
                <a:endParaRPr lang="pt-PT" sz="1900" dirty="0" smtClean="0">
                  <a:latin typeface="Cambria Math" charset="0"/>
                </a:endParaRPr>
              </a:p>
              <a:p>
                <a:pPr>
                  <a:lnSpc>
                    <a:spcPts val="3600"/>
                  </a:lnSpc>
                </a:pPr>
                <a:endParaRPr lang="pt-PT" sz="1900" dirty="0">
                  <a:latin typeface="Cambria Math" charset="0"/>
                </a:endParaRPr>
              </a:p>
              <a:p>
                <a:pPr>
                  <a:lnSpc>
                    <a:spcPts val="3600"/>
                  </a:lnSpc>
                  <a:spcAft>
                    <a:spcPts val="600"/>
                  </a:spcAft>
                </a:pPr>
                <a:r>
                  <a:rPr lang="pt-PT" sz="1900" dirty="0" smtClean="0">
                    <a:latin typeface="Cambria Math" charset="0"/>
                  </a:rPr>
                  <a:t>Como P é estritamente decrescente em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19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1900" b="0" i="1" smtClean="0">
                            <a:latin typeface="Cambria Math"/>
                          </a:rPr>
                          <m:t>0, </m:t>
                        </m:r>
                        <m:f>
                          <m:fPr>
                            <m:ctrlPr>
                              <a:rPr lang="pt-PT" sz="1900" b="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19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19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pt-PT" sz="1900" dirty="0" smtClean="0">
                    <a:latin typeface="Cambria Math" charset="0"/>
                  </a:rPr>
                  <a:t>, prova-se que </a:t>
                </a:r>
                <a:r>
                  <a:rPr lang="pt-PT" sz="1900" dirty="0">
                    <a:latin typeface="Cambria Math" charset="0"/>
                  </a:rPr>
                  <a:t>tem, no máximo, um zero no 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19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1900" i="1">
                            <a:latin typeface="Cambria Math"/>
                          </a:rPr>
                          <m:t>0, </m:t>
                        </m:r>
                        <m:f>
                          <m:f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19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1900" i="1"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pt-PT" sz="1900" dirty="0" smtClean="0">
                    <a:latin typeface="Cambria Math" charset="0"/>
                  </a:rPr>
                  <a:t>. </a:t>
                </a:r>
              </a:p>
              <a:p>
                <a:pPr>
                  <a:lnSpc>
                    <a:spcPts val="3600"/>
                  </a:lnSpc>
                </a:pPr>
                <a:r>
                  <a:rPr lang="pt-PT" sz="1900" b="1" u="sng" dirty="0">
                    <a:latin typeface="Cambria Math" charset="0"/>
                  </a:rPr>
                  <a:t>Nota</a:t>
                </a:r>
                <a:r>
                  <a:rPr lang="pt-PT" sz="1900" b="1" dirty="0">
                    <a:latin typeface="Cambria Math" charset="0"/>
                  </a:rPr>
                  <a:t>: </a:t>
                </a:r>
                <a:r>
                  <a:rPr lang="pt-PT" sz="1900" dirty="0">
                    <a:latin typeface="Cambria Math" charset="0"/>
                  </a:rPr>
                  <a:t>Adicionalmente, como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19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1900" i="1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pt-PT" sz="1900" i="1">
                        <a:latin typeface="Cambria Math"/>
                      </a:rPr>
                      <m:t>=1</m:t>
                    </m:r>
                  </m:oMath>
                </a14:m>
                <a:r>
                  <a:rPr lang="pt-PT" sz="19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1900" i="1">
                            <a:latin typeface="Cambria Math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19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1900" i="1"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pt-PT" sz="19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19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1900" i="1">
                            <a:latin typeface="Cambria Math"/>
                          </a:rPr>
                          <m:t>80</m:t>
                        </m:r>
                      </m:num>
                      <m:den>
                        <m:r>
                          <a:rPr lang="pt-PT" sz="1900" i="1">
                            <a:latin typeface="Cambria Math"/>
                          </a:rPr>
                          <m:t>81</m:t>
                        </m:r>
                      </m:den>
                    </m:f>
                  </m:oMath>
                </a14:m>
                <a:r>
                  <a:rPr lang="pt-PT" sz="1900" dirty="0">
                    <a:latin typeface="Cambria Math" charset="0"/>
                  </a:rPr>
                  <a:t>, prova-se até que o polinómio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1900" dirty="0">
                    <a:latin typeface="Cambria Math" charset="0"/>
                  </a:rPr>
                  <a:t> não tem zeros neste intervalo.</a:t>
                </a:r>
              </a:p>
              <a:p>
                <a:pPr>
                  <a:lnSpc>
                    <a:spcPts val="3600"/>
                  </a:lnSpc>
                </a:pPr>
                <a:endParaRPr lang="pt-PT" sz="19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548584"/>
                <a:ext cx="7352594" cy="6264792"/>
              </a:xfrm>
              <a:prstGeom prst="rect">
                <a:avLst/>
              </a:prstGeom>
              <a:blipFill rotWithShape="0">
                <a:blip r:embed="rId3"/>
                <a:stretch>
                  <a:fillRect l="-746" r="-91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2526314"/>
                  </p:ext>
                </p:extLst>
              </p:nvPr>
            </p:nvGraphicFramePr>
            <p:xfrm>
              <a:off x="1043608" y="2924944"/>
              <a:ext cx="6696744" cy="1338326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413819"/>
                    <a:gridCol w="711896"/>
                    <a:gridCol w="1005951"/>
                    <a:gridCol w="756704"/>
                    <a:gridCol w="669887"/>
                    <a:gridCol w="711896"/>
                    <a:gridCol w="669887"/>
                    <a:gridCol w="756704"/>
                  </a:tblGrid>
                  <a:tr h="571352"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0" smtClean="0">
                                    <a:latin typeface="Cambria Math" charset="0"/>
                                  </a:rPr>
                                  <m:t>—</m:t>
                                </m:r>
                                <m:f>
                                  <m:fPr>
                                    <m:ctrlPr>
                                      <a:rPr lang="pt-PT" sz="180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180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pt-PT" sz="1800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0" smtClean="0">
                                    <a:latin typeface="Cambria Math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PT" sz="180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180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pt-PT" sz="1800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</a:tr>
                  <a:tr h="344390"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pt-PT" sz="1800" b="0" i="0" kern="1200" smtClean="0">
                                  <a:solidFill>
                                    <a:schemeClr val="dk1"/>
                                  </a:solidFill>
                                  <a:latin typeface="Cambria Math" charset="0"/>
                                  <a:ea typeface="+mn-ea"/>
                                  <a:cs typeface="+mn-cs"/>
                                </a:rPr>
                                <m:t>′</m:t>
                              </m:r>
                              <m:d>
                                <m:dPr>
                                  <m:ctrlPr>
                                    <a:rPr lang="pt-PT" sz="1800" b="0" i="1" kern="1200" smtClean="0">
                                      <a:solidFill>
                                        <a:schemeClr val="dk1"/>
                                      </a:solidFill>
                                      <a:latin typeface="Cambria Math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lang="pt-PT" sz="1800" b="0" i="0" kern="1200" smtClean="0">
                                      <a:solidFill>
                                        <a:schemeClr val="dk1"/>
                                      </a:solidFill>
                                      <a:latin typeface="Cambria Math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</m:d>
                            </m:oMath>
                          </a14:m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—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+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—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+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  <a:tr h="344390"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P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pt-PT" sz="1800" b="0" i="1" kern="1200" smtClean="0">
                                      <a:solidFill>
                                        <a:schemeClr val="dk1"/>
                                      </a:solidFill>
                                      <a:latin typeface="Cambria Math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lang="pt-PT" sz="1800" b="0" i="0" kern="1200" smtClean="0">
                                      <a:solidFill>
                                        <a:schemeClr val="dk1"/>
                                      </a:solidFill>
                                      <a:latin typeface="Cambria Math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</m:d>
                            </m:oMath>
                          </a14:m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charset="0"/>
                                    <a:ea typeface="+mn-ea"/>
                                    <a:cs typeface="+mn-cs"/>
                                  </a:rPr>
                                  <m:t>↘</m:t>
                                </m:r>
                              </m:oMath>
                            </m:oMathPara>
                          </a14:m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charset="0"/>
                                    <a:ea typeface="+mn-ea"/>
                                    <a:cs typeface="+mn-cs"/>
                                  </a:rPr>
                                  <m:t>↗</m:t>
                                </m:r>
                              </m:oMath>
                            </m:oMathPara>
                          </a14:m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charset="0"/>
                                    <a:ea typeface="+mn-ea"/>
                                    <a:cs typeface="+mn-cs"/>
                                  </a:rPr>
                                  <m:t>↘</m:t>
                                </m:r>
                              </m:oMath>
                            </m:oMathPara>
                          </a14:m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charset="0"/>
                                    <a:ea typeface="+mn-ea"/>
                                    <a:cs typeface="+mn-cs"/>
                                  </a:rPr>
                                  <m:t>↗</m:t>
                                </m:r>
                              </m:oMath>
                            </m:oMathPara>
                          </a14:m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2526314"/>
                  </p:ext>
                </p:extLst>
              </p:nvPr>
            </p:nvGraphicFramePr>
            <p:xfrm>
              <a:off x="1043608" y="2924944"/>
              <a:ext cx="6696744" cy="1338326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413819"/>
                    <a:gridCol w="711896"/>
                    <a:gridCol w="1005951"/>
                    <a:gridCol w="756704"/>
                    <a:gridCol w="669887"/>
                    <a:gridCol w="711896"/>
                    <a:gridCol w="669887"/>
                    <a:gridCol w="756704"/>
                  </a:tblGrid>
                  <a:tr h="606806"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212121" t="-1000" r="-356970" b="-13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580909" t="-1000" r="-322727" b="-13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787273" t="-1000" r="-116364" b="-13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431" t="-165574" r="-375431" b="-1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—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+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—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r>
                            <a:rPr lang="pt-PT" sz="1800" b="0" i="0" kern="1200" dirty="0" smtClean="0">
                              <a:solidFill>
                                <a:schemeClr val="dk1"/>
                              </a:solidFill>
                              <a:latin typeface="Cambria Math" charset="0"/>
                              <a:ea typeface="+mn-ea"/>
                              <a:cs typeface="+mn-cs"/>
                            </a:rPr>
                            <a:t>+</a:t>
                          </a:r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431" t="-270000" r="-375431" b="-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99145" t="-270000" r="-644444" b="-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415323" t="-270000" r="-375000" b="-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640171" t="-270000" r="-203419" b="-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685800" rtl="0" eaLnBrk="1" latinLnBrk="0" hangingPunct="1"/>
                          <a:endParaRPr lang="pt-PT" sz="1800" b="0" i="0" kern="1200" dirty="0">
                            <a:solidFill>
                              <a:schemeClr val="dk1"/>
                            </a:solidFill>
                            <a:latin typeface="Cambria Math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787097" t="-270000" r="-3226" b="-2333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1" name="Rectângulo 8"/>
          <p:cNvSpPr/>
          <p:nvPr/>
        </p:nvSpPr>
        <p:spPr>
          <a:xfrm>
            <a:off x="567779" y="1886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2" name="Retângulo 1"/>
          <p:cNvSpPr/>
          <p:nvPr/>
        </p:nvSpPr>
        <p:spPr>
          <a:xfrm>
            <a:off x="567779" y="620688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/>
              <a:t>1. </a:t>
            </a:r>
          </a:p>
        </p:txBody>
      </p:sp>
    </p:spTree>
    <p:extLst>
      <p:ext uri="{BB962C8B-B14F-4D97-AF65-F5344CB8AC3E}">
        <p14:creationId xmlns:p14="http://schemas.microsoft.com/office/powerpoint/2010/main" val="404273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913" y="2168063"/>
            <a:ext cx="3073567" cy="29891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484784"/>
                <a:ext cx="6120680" cy="42505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Numas </a:t>
                </a:r>
                <a:r>
                  <a:rPr lang="pt-PT" sz="2000" dirty="0">
                    <a:latin typeface="Cambria Math" charset="0"/>
                  </a:rPr>
                  <a:t>águas-furtadas, pretende-se abrir uma janela </a:t>
                </a:r>
                <a:r>
                  <a:rPr lang="pt-PT" sz="2000" dirty="0" err="1">
                    <a:latin typeface="Cambria Math" charset="0"/>
                  </a:rPr>
                  <a:t>retangular</a:t>
                </a:r>
                <a:r>
                  <a:rPr lang="pt-PT" sz="2000" dirty="0">
                    <a:latin typeface="Cambria Math" charset="0"/>
                  </a:rPr>
                  <a:t> de área máxima. A janela deve ser aberta numa fachada em forma de triângulo isósceles, e dois dos </a:t>
                </a:r>
                <a:r>
                  <a:rPr lang="pt-PT" sz="2000" dirty="0" err="1">
                    <a:latin typeface="Cambria Math" charset="0"/>
                  </a:rPr>
                  <a:t>respetivos</a:t>
                </a:r>
                <a:r>
                  <a:rPr lang="pt-PT" sz="2000" dirty="0">
                    <a:latin typeface="Cambria Math" charset="0"/>
                  </a:rPr>
                  <a:t> lados devem ser paralelos à base do triângulo, como se ilustra na figura. Representando esta fachada por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𝐴𝐵𝐶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000" i="1" dirty="0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pt-PT" sz="2000" b="0" i="1" dirty="0" smtClean="0">
                            <a:latin typeface="Cambria Math"/>
                          </a:rPr>
                          <m:t>𝐴𝐵</m:t>
                        </m:r>
                      </m:e>
                    </m:acc>
                    <m:r>
                      <a:rPr lang="pt-PT" sz="2000" b="0" i="1" dirty="0" smtClean="0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pt-PT" sz="2000" b="0" i="1" dirty="0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pt-PT" sz="2000" b="0" i="1" dirty="0" smtClean="0">
                            <a:latin typeface="Cambria Math"/>
                          </a:rPr>
                          <m:t>𝐴𝐶</m:t>
                        </m:r>
                      </m:e>
                    </m:acc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determine as dimensões da janela </a:t>
                </a:r>
                <a:r>
                  <a:rPr lang="pt-PT" sz="2000" dirty="0" smtClean="0">
                    <a:latin typeface="Cambria Math" charset="0"/>
                  </a:rPr>
                  <a:t>em </a:t>
                </a:r>
                <a:r>
                  <a:rPr lang="pt-PT" sz="2000" dirty="0">
                    <a:latin typeface="Cambria Math" charset="0"/>
                  </a:rPr>
                  <a:t>função da base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𝑎</m:t>
                    </m:r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pt-PT" sz="2000" b="0" i="1" smtClean="0">
                            <a:latin typeface="Cambria Math"/>
                          </a:rPr>
                          <m:t>𝐵𝐶</m:t>
                        </m:r>
                      </m:e>
                    </m:acc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br>
                  <a:rPr lang="pt-PT" sz="2000" dirty="0" smtClean="0">
                    <a:latin typeface="Cambria Math" charset="0"/>
                  </a:rPr>
                </a:br>
                <a:r>
                  <a:rPr lang="pt-PT" sz="2000" dirty="0" smtClean="0">
                    <a:latin typeface="Cambria Math" charset="0"/>
                  </a:rPr>
                  <a:t>e </a:t>
                </a:r>
                <a:r>
                  <a:rPr lang="pt-PT" sz="2000" dirty="0">
                    <a:latin typeface="Cambria Math" charset="0"/>
                  </a:rPr>
                  <a:t>da </a:t>
                </a:r>
                <a:r>
                  <a:rPr lang="pt-PT" sz="2000" dirty="0" smtClean="0">
                    <a:latin typeface="Cambria Math" charset="0"/>
                  </a:rPr>
                  <a:t>altura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𝑏</m:t>
                    </m:r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pt-PT" sz="2000" b="0" i="1" smtClean="0">
                            <a:latin typeface="Cambria Math"/>
                          </a:rPr>
                          <m:t>𝐴𝐻</m:t>
                        </m:r>
                      </m:e>
                    </m:acc>
                  </m:oMath>
                </a14:m>
                <a:r>
                  <a:rPr lang="pt-PT" sz="2000" dirty="0" smtClean="0">
                    <a:latin typeface="Cambria Math" charset="0"/>
                  </a:rPr>
                  <a:t> do </a:t>
                </a:r>
                <a:r>
                  <a:rPr lang="pt-PT" sz="2000" dirty="0">
                    <a:latin typeface="Cambria Math" charset="0"/>
                  </a:rPr>
                  <a:t>triângulo (</a:t>
                </a:r>
                <a:r>
                  <a:rPr lang="pt-PT" sz="2000" dirty="0" smtClean="0">
                    <a:latin typeface="Cambria Math" charset="0"/>
                  </a:rPr>
                  <a:t>onde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é, </a:t>
                </a:r>
                <a:r>
                  <a:rPr lang="pt-PT" sz="2000" dirty="0" smtClean="0">
                    <a:latin typeface="Cambria Math" charset="0"/>
                  </a:rPr>
                  <a:t/>
                </a:r>
                <a:br>
                  <a:rPr lang="pt-PT" sz="2000" dirty="0" smtClean="0">
                    <a:latin typeface="Cambria Math" charset="0"/>
                  </a:rPr>
                </a:br>
                <a:r>
                  <a:rPr lang="pt-PT" sz="2000" dirty="0" smtClean="0">
                    <a:latin typeface="Cambria Math" charset="0"/>
                  </a:rPr>
                  <a:t>portanto</a:t>
                </a:r>
                <a:r>
                  <a:rPr lang="pt-PT" sz="2000" dirty="0">
                    <a:latin typeface="Cambria Math" charset="0"/>
                  </a:rPr>
                  <a:t>, o ponto médio </a:t>
                </a:r>
                <a:r>
                  <a:rPr lang="pt-PT" sz="2000" dirty="0" smtClean="0">
                    <a:latin typeface="Cambria Math" charset="0"/>
                  </a:rPr>
                  <a:t>do </a:t>
                </a:r>
                <a:r>
                  <a:rPr lang="pt-PT" sz="2000" dirty="0">
                    <a:latin typeface="Cambria Math" charset="0"/>
                  </a:rPr>
                  <a:t>segmento de reta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𝐵𝐶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).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6120680" cy="4250587"/>
              </a:xfrm>
              <a:prstGeom prst="rect">
                <a:avLst/>
              </a:prstGeom>
              <a:blipFill rotWithShape="0">
                <a:blip r:embed="rId4"/>
                <a:stretch>
                  <a:fillRect l="-996" b="-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smtClean="0">
                <a:latin typeface="Cambria"/>
                <a:cs typeface="Cambria"/>
              </a:rPr>
              <a:t>Questão 2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11" name="Retângulo 1"/>
          <p:cNvSpPr/>
          <p:nvPr/>
        </p:nvSpPr>
        <p:spPr>
          <a:xfrm>
            <a:off x="611560" y="576519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80796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766085"/>
                <a:ext cx="7172573" cy="49866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2.</a:t>
                </a:r>
                <a:r>
                  <a:rPr lang="pt-PT" sz="2000" dirty="0" smtClean="0">
                    <a:latin typeface="Cambria Math" charset="0"/>
                  </a:rPr>
                  <a:t> Por semelhança de triângulos, e chamando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à</a:t>
                </a:r>
                <a:r>
                  <a:rPr lang="pt-PT" sz="2000" dirty="0" smtClean="0">
                    <a:latin typeface="Cambria Math" charset="0"/>
                  </a:rPr>
                  <a:t> base do retângulo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à sua altura, obtém-se:</a:t>
                </a: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— 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𝑏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𝑏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— 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pt-PT" sz="2000" b="0" dirty="0" smtClean="0">
                  <a:latin typeface="Cambria Math"/>
                  <a:ea typeface="Cambria Math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pt-PT" sz="2000" dirty="0" smtClean="0">
                    <a:latin typeface="Cambria Math"/>
                  </a:rPr>
                  <a:t>Logo, a área da janela será dada pela expressão:</a:t>
                </a: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𝐴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𝑏𝑥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— 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den>
                      </m:f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, 0&lt;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pt-PT" sz="2000" b="0" i="0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Tem-se, portanto, </a:t>
                </a: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𝐴</m:t>
                      </m:r>
                      <m:r>
                        <a:rPr lang="pt-PT" sz="2000" b="0" i="1" smtClean="0">
                          <a:latin typeface="Cambria Math"/>
                        </a:rPr>
                        <m:t>′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𝑏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𝑏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𝑎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, 0&lt;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donde</a:t>
                </a: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766085"/>
                <a:ext cx="7172573" cy="4986686"/>
              </a:xfrm>
              <a:prstGeom prst="rect">
                <a:avLst/>
              </a:prstGeom>
              <a:blipFill rotWithShape="0">
                <a:blip r:embed="rId3"/>
                <a:stretch>
                  <a:fillRect l="-850" t="-7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1886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77067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2508517"/>
                <a:ext cx="7388597" cy="1216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 a área da janela é máxima quando as suas dimensões forem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𝑦</m:t>
                    </m:r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𝑏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2508517"/>
                <a:ext cx="7388597" cy="1216487"/>
              </a:xfrm>
              <a:prstGeom prst="rect">
                <a:avLst/>
              </a:prstGeom>
              <a:blipFill rotWithShape="0">
                <a:blip r:embed="rId3"/>
                <a:stretch>
                  <a:fillRect l="-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ângulo 8"/>
          <p:cNvSpPr/>
          <p:nvPr/>
        </p:nvSpPr>
        <p:spPr>
          <a:xfrm>
            <a:off x="567779" y="1886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3697770"/>
                  </p:ext>
                </p:extLst>
              </p:nvPr>
            </p:nvGraphicFramePr>
            <p:xfrm>
              <a:off x="1259632" y="908720"/>
              <a:ext cx="5667463" cy="1408303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115685"/>
                    <a:gridCol w="1209559"/>
                    <a:gridCol w="1132660"/>
                    <a:gridCol w="1209559"/>
                  </a:tblGrid>
                  <a:tr h="571352">
                    <a:tc>
                      <a:txBody>
                        <a:bodyPr/>
                        <a:lstStyle/>
                        <a:p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pt-PT" sz="2000" b="1" i="1" smtClean="0"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PT" sz="200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1" i="1" smtClean="0">
                                        <a:latin typeface="Cambria Math"/>
                                      </a:rPr>
                                      <m:t>𝒂</m:t>
                                    </m:r>
                                  </m:num>
                                  <m:den>
                                    <m:r>
                                      <a:rPr lang="pt-PT" sz="20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a:rPr lang="pt-PT" sz="2000" b="1" i="1" smtClean="0">
                                    <a:latin typeface="Cambria Math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</a:tr>
                  <a:tr h="34439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𝐴</m:t>
                                </m:r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′</m:t>
                                </m:r>
                                <m:d>
                                  <m:d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b="0" i="1" smtClean="0">
                                    <a:latin typeface="Cambria Math" charset="0"/>
                                  </a:rPr>
                                  <m:t>—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  <a:tr h="34439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𝐴</m:t>
                                </m:r>
                                <m:d>
                                  <m:d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i="1" smtClean="0">
                                    <a:latin typeface="Cambria Math"/>
                                    <a:ea typeface="Cambria Math"/>
                                  </a:rPr>
                                  <m:t>↗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i="1" smtClean="0">
                                    <a:latin typeface="Cambria Math"/>
                                    <a:ea typeface="Cambria Math"/>
                                  </a:rPr>
                                  <m:t>↘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3697770"/>
                  </p:ext>
                </p:extLst>
              </p:nvPr>
            </p:nvGraphicFramePr>
            <p:xfrm>
              <a:off x="1259632" y="908720"/>
              <a:ext cx="5667463" cy="1408303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115685"/>
                    <a:gridCol w="1209559"/>
                    <a:gridCol w="1132660"/>
                    <a:gridCol w="1209559"/>
                  </a:tblGrid>
                  <a:tr h="615823">
                    <a:tc>
                      <a:txBody>
                        <a:bodyPr/>
                        <a:lstStyle/>
                        <a:p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76263" t="-990" r="-196465" b="-1316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294086" t="-990" r="-109140" b="-1316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68342" t="-990" r="-2010" b="-131683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287" t="-154545" r="-168678" b="-10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76263" t="-154545" r="-196465" b="-10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294086" t="-154545" r="-109140" b="-10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68342" t="-154545" r="-2010" b="-101515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287" t="-258462" r="-168678" b="-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76263" t="-258462" r="-196465" b="-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68342" t="-258462" r="-2010" b="-307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9316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484784"/>
                <a:ext cx="7632848" cy="45550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Uma </a:t>
                </a:r>
                <a:r>
                  <a:rPr lang="pt-PT" sz="2000" dirty="0">
                    <a:latin typeface="Cambria Math" charset="0"/>
                  </a:rPr>
                  <a:t>partícula desloca-se sobre uma </a:t>
                </a:r>
                <a:r>
                  <a:rPr lang="pt-PT" sz="2000" dirty="0" err="1">
                    <a:latin typeface="Cambria Math" charset="0"/>
                  </a:rPr>
                  <a:t>reta</a:t>
                </a:r>
                <a:r>
                  <a:rPr lang="pt-PT" sz="2000" dirty="0">
                    <a:latin typeface="Cambria Math" charset="0"/>
                  </a:rPr>
                  <a:t> numérica cuja unidade é o metro. A abcissa (nessa </a:t>
                </a:r>
                <a:r>
                  <a:rPr lang="pt-PT" sz="2000" dirty="0" err="1">
                    <a:latin typeface="Cambria Math" charset="0"/>
                  </a:rPr>
                  <a:t>reta</a:t>
                </a:r>
                <a:r>
                  <a:rPr lang="pt-PT" sz="2000" dirty="0">
                    <a:latin typeface="Cambria Math" charset="0"/>
                  </a:rPr>
                  <a:t>) da </a:t>
                </a:r>
                <a:r>
                  <a:rPr lang="pt-PT" sz="2000" dirty="0" err="1">
                    <a:latin typeface="Cambria Math" charset="0"/>
                  </a:rPr>
                  <a:t>respetiva</a:t>
                </a:r>
                <a:r>
                  <a:rPr lang="pt-PT" sz="2000" dirty="0">
                    <a:latin typeface="Cambria Math" charset="0"/>
                  </a:rPr>
                  <a:t> posição no instante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em segundos, é dada por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=4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+20</m:t>
                    </m:r>
                    <m:r>
                      <a:rPr lang="pt-PT" sz="2000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Determine a velocidade média entre os </a:t>
                </a:r>
                <a:r>
                  <a:rPr lang="pt-PT" sz="2000" dirty="0" smtClean="0">
                    <a:latin typeface="Cambria Math" charset="0"/>
                  </a:rPr>
                  <a:t>instantes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𝑡</m:t>
                    </m:r>
                    <m:r>
                      <a:rPr lang="pt-PT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𝑡</m:t>
                    </m:r>
                    <m:r>
                      <a:rPr lang="pt-PT" sz="2000" b="0" i="1" smtClean="0">
                        <a:latin typeface="Cambria Math"/>
                      </a:rPr>
                      <m:t>=2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b="1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3.2 </a:t>
                </a:r>
                <a:r>
                  <a:rPr lang="pt-PT" sz="2000" dirty="0" smtClean="0">
                    <a:latin typeface="Cambria Math" charset="0"/>
                  </a:rPr>
                  <a:t>Calcule </a:t>
                </a:r>
                <a:r>
                  <a:rPr lang="pt-PT" sz="2000" dirty="0">
                    <a:latin typeface="Cambria Math" charset="0"/>
                  </a:rPr>
                  <a:t>a velocidade no instante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</a:rPr>
                      <m:t>=2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3.3 </a:t>
                </a:r>
                <a:r>
                  <a:rPr lang="pt-PT" sz="2000" dirty="0">
                    <a:latin typeface="Cambria Math" charset="0"/>
                  </a:rPr>
                  <a:t>Supondo que a partícula esteve em movimento entre os instantes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</a:rPr>
                      <m:t>=8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qual a velocidade máxima atingida? Qual a aceleração da partícula nesse instante?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7632848" cy="4555093"/>
              </a:xfrm>
              <a:prstGeom prst="rect">
                <a:avLst/>
              </a:prstGeom>
              <a:blipFill rotWithShape="0">
                <a:blip r:embed="rId3"/>
                <a:stretch>
                  <a:fillRect l="-799" r="-1038" b="-13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 smtClean="0">
                <a:latin typeface="Cambria"/>
                <a:cs typeface="Cambria"/>
              </a:rPr>
              <a:t>Questão 3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9" name="Retângulo 1"/>
          <p:cNvSpPr/>
          <p:nvPr/>
        </p:nvSpPr>
        <p:spPr>
          <a:xfrm>
            <a:off x="611560" y="353294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1" name="Retângulo 1"/>
          <p:cNvSpPr/>
          <p:nvPr/>
        </p:nvSpPr>
        <p:spPr>
          <a:xfrm>
            <a:off x="5292080" y="407707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2" name="Retângulo 1"/>
          <p:cNvSpPr/>
          <p:nvPr/>
        </p:nvSpPr>
        <p:spPr>
          <a:xfrm>
            <a:off x="3836165" y="551723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3286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747943"/>
                <a:ext cx="7316589" cy="324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3.1</a:t>
                </a:r>
                <a:r>
                  <a:rPr lang="pt-PT" sz="2000" dirty="0" smtClean="0">
                    <a:latin typeface="Cambria Math" charset="0"/>
                  </a:rPr>
                  <a:t> A </a:t>
                </a:r>
                <a:r>
                  <a:rPr lang="pt-PT" sz="2000" dirty="0">
                    <a:latin typeface="Cambria Math" charset="0"/>
                  </a:rPr>
                  <a:t>velocidade média entre os instantes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</a:rPr>
                      <m:t>=2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dada pela taxa média de variação da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no 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0, 2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  <m:r>
                            <a:rPr lang="pt-PT" sz="2000" i="1">
                              <a:latin typeface="Cambria Math"/>
                            </a:rPr>
                            <m:t>.</m:t>
                          </m:r>
                          <m:r>
                            <a:rPr lang="pt-PT" sz="2000" i="1">
                              <a:latin typeface="Cambria Math"/>
                            </a:rPr>
                            <m:t>𝑚</m:t>
                          </m:r>
                          <m:r>
                            <a:rPr lang="pt-PT" sz="2000" i="1">
                              <a:latin typeface="Cambria Math"/>
                            </a:rPr>
                            <m:t>.</m:t>
                          </m:r>
                          <m:r>
                            <a:rPr lang="pt-PT" sz="2000" i="1">
                              <a:latin typeface="Cambria Math"/>
                            </a:rPr>
                            <m:t>𝑣</m:t>
                          </m:r>
                          <m:r>
                            <a:rPr lang="pt-PT" sz="2000" i="1">
                              <a:latin typeface="Cambria Math"/>
                            </a:rPr>
                            <m:t>.</m:t>
                          </m:r>
                        </m:e>
                        <m:sub>
                          <m:d>
                            <m:dPr>
                              <m:begChr m:val="["/>
                              <m:endChr m:val="]"/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0, 2</m:t>
                              </m:r>
                            </m:e>
                          </m:d>
                        </m:sub>
                      </m:sSub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𝑝</m:t>
                          </m:r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 charset="0"/>
                            </a:rPr>
                            <m:t> — 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𝑝</m:t>
                          </m:r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— 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56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— 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28</m:t>
                      </m:r>
                      <m:r>
                        <a:rPr lang="pt-PT" sz="2000" b="0" i="0" smtClean="0">
                          <a:latin typeface="Cambria Math"/>
                        </a:rPr>
                        <m:t> </m:t>
                      </m:r>
                      <m:r>
                        <a:rPr lang="pt-PT" sz="2000" b="0" i="1" smtClean="0">
                          <a:latin typeface="Cambria Math"/>
                        </a:rPr>
                        <m:t>𝑚</m:t>
                      </m:r>
                      <m:r>
                        <a:rPr lang="pt-PT" sz="2000" b="0" i="0" smtClean="0">
                          <a:latin typeface="Cambria Math"/>
                        </a:rPr>
                        <m:t>/</m:t>
                      </m:r>
                      <m:r>
                        <a:rPr lang="pt-PT" sz="2000" b="0" i="1" smtClean="0"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747943"/>
                <a:ext cx="7316589" cy="3247043"/>
              </a:xfrm>
              <a:prstGeom prst="rect">
                <a:avLst/>
              </a:prstGeom>
              <a:blipFill rotWithShape="0">
                <a:blip r:embed="rId3"/>
                <a:stretch>
                  <a:fillRect l="-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1886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7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74751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742638"/>
                <a:ext cx="7200800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3.2</a:t>
                </a:r>
                <a:r>
                  <a:rPr lang="pt-PT" sz="2000" dirty="0" smtClean="0">
                    <a:latin typeface="Cambria Math" charset="0"/>
                  </a:rPr>
                  <a:t> A </a:t>
                </a:r>
                <a:r>
                  <a:rPr lang="pt-PT" sz="2000" dirty="0">
                    <a:latin typeface="Cambria Math" charset="0"/>
                  </a:rPr>
                  <a:t>velocidade no instante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</a:rPr>
                      <m:t>=2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dada pela derivada da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𝑡</m:t>
                    </m:r>
                    <m:r>
                      <a:rPr lang="pt-PT" sz="2000" b="0" i="1" smtClean="0">
                        <a:latin typeface="Cambria Math"/>
                      </a:rPr>
                      <m:t>=2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𝑝</m:t>
                      </m:r>
                      <m:r>
                        <a:rPr lang="pt-PT" sz="2000" b="0" i="1" smtClean="0">
                          <a:latin typeface="Cambria Math"/>
                        </a:rPr>
                        <m:t>′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8</m:t>
                      </m:r>
                      <m:r>
                        <a:rPr lang="pt-PT" sz="2000" b="0" i="1" smtClean="0">
                          <a:latin typeface="Cambria Math"/>
                        </a:rPr>
                        <m:t>𝑡</m:t>
                      </m:r>
                      <m:r>
                        <a:rPr lang="pt-PT" sz="2000" i="1">
                          <a:latin typeface="Cambria Math"/>
                        </a:rPr>
                        <m:t>+20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=8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pt-PT" sz="2000" i="1">
                          <a:latin typeface="Cambria Math"/>
                        </a:rPr>
                        <m:t>+20</m:t>
                      </m:r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36 </m:t>
                      </m:r>
                      <m:r>
                        <a:rPr lang="pt-PT" sz="2000" b="0" i="1" smtClean="0">
                          <a:latin typeface="Cambria Math"/>
                        </a:rPr>
                        <m:t>𝑚</m:t>
                      </m:r>
                      <m:r>
                        <a:rPr lang="pt-PT" sz="2000" b="0" i="1" smtClean="0">
                          <a:latin typeface="Cambria Math"/>
                        </a:rPr>
                        <m:t>/</m:t>
                      </m:r>
                      <m:r>
                        <a:rPr lang="pt-PT" sz="2000" b="0" i="1" smtClean="0"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742638"/>
                <a:ext cx="7200800" cy="2400657"/>
              </a:xfrm>
              <a:prstGeom prst="rect">
                <a:avLst/>
              </a:prstGeom>
              <a:blipFill rotWithShape="0">
                <a:blip r:embed="rId4"/>
                <a:stretch>
                  <a:fillRect l="-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1886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7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26419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742638"/>
                <a:ext cx="4608512" cy="2708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3.3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8</m:t>
                      </m:r>
                      <m:r>
                        <a:rPr lang="pt-PT" sz="2000" b="0" i="1" smtClean="0">
                          <a:latin typeface="Cambria Math"/>
                        </a:rPr>
                        <m:t>𝑡</m:t>
                      </m:r>
                      <m:r>
                        <a:rPr lang="pt-PT" sz="2000" i="1">
                          <a:latin typeface="Cambria Math"/>
                        </a:rPr>
                        <m:t>+20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′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 a velocidade é máxima para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𝑡</m:t>
                    </m:r>
                    <m:r>
                      <a:rPr lang="pt-PT" sz="2000" b="0" i="1" smtClean="0">
                        <a:latin typeface="Cambria Math"/>
                      </a:rPr>
                      <m:t>=8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8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=8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8</m:t>
                      </m:r>
                      <m:r>
                        <a:rPr lang="pt-PT" sz="2000" i="1">
                          <a:latin typeface="Cambria Math"/>
                        </a:rPr>
                        <m:t>+20</m:t>
                      </m:r>
                      <m:r>
                        <a:rPr lang="pt-PT" sz="2000" b="0" i="1" smtClean="0">
                          <a:latin typeface="Cambria Math"/>
                        </a:rPr>
                        <m:t>=84 </m:t>
                      </m:r>
                      <m:r>
                        <a:rPr lang="pt-PT" sz="2000" b="0" i="1" smtClean="0">
                          <a:latin typeface="Cambria Math"/>
                        </a:rPr>
                        <m:t>𝑚</m:t>
                      </m:r>
                      <m:r>
                        <a:rPr lang="pt-PT" sz="2000" b="0" i="1" smtClean="0">
                          <a:latin typeface="Cambria Math"/>
                        </a:rPr>
                        <m:t>/</m:t>
                      </m:r>
                      <m:r>
                        <a:rPr lang="pt-PT" sz="2000" b="0" i="1" smtClean="0"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Nesse instante a aceleração é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8 </m:t>
                    </m:r>
                    <m:r>
                      <a:rPr lang="pt-PT" sz="2000" b="0" i="1" smtClean="0">
                        <a:latin typeface="Cambria Math"/>
                      </a:rPr>
                      <m:t>𝑚</m:t>
                    </m:r>
                    <m:r>
                      <a:rPr lang="pt-PT" sz="2000" b="0" i="1" smtClean="0"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742638"/>
                <a:ext cx="4608512" cy="2708434"/>
              </a:xfrm>
              <a:prstGeom prst="rect">
                <a:avLst/>
              </a:prstGeom>
              <a:blipFill rotWithShape="0">
                <a:blip r:embed="rId3"/>
                <a:stretch>
                  <a:fillRect l="-1323" b="-90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ângulo 8"/>
          <p:cNvSpPr/>
          <p:nvPr/>
        </p:nvSpPr>
        <p:spPr>
          <a:xfrm>
            <a:off x="567779" y="1886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30194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484784"/>
                <a:ext cx="7920880" cy="35548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Um </a:t>
                </a:r>
                <a:r>
                  <a:rPr lang="pt-PT" sz="2000" dirty="0">
                    <a:latin typeface="Cambria Math" charset="0"/>
                  </a:rPr>
                  <a:t>projétil foi lançado verticalmente a partir de um avião e a sua </a:t>
                </a:r>
                <a:r>
                  <a:rPr lang="pt-PT" sz="2000" dirty="0" smtClean="0">
                    <a:latin typeface="Cambria Math" charset="0"/>
                  </a:rPr>
                  <a:t>altura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(em metros) em função do </a:t>
                </a:r>
                <a:r>
                  <a:rPr lang="pt-PT" sz="2000" dirty="0" smtClean="0">
                    <a:latin typeface="Cambria Math" charset="0"/>
                  </a:rPr>
                  <a:t>tempo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decorrido após o lançamento (em segundos) é dada por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 charset="0"/>
                      </a:rPr>
                      <m:t> —</m:t>
                    </m:r>
                    <m:r>
                      <a:rPr lang="pt-PT" sz="2000" b="0" i="1" smtClean="0">
                        <a:latin typeface="Cambria Math"/>
                      </a:rPr>
                      <m:t>5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+100</m:t>
                    </m:r>
                    <m:r>
                      <a:rPr lang="pt-PT" sz="2000" b="0" i="1" smtClean="0">
                        <a:latin typeface="Cambria Math"/>
                      </a:rPr>
                      <m:t>𝑡</m:t>
                    </m:r>
                    <m:r>
                      <a:rPr lang="pt-PT" sz="2000" b="0" i="1" smtClean="0">
                        <a:latin typeface="Cambria Math"/>
                      </a:rPr>
                      <m:t>+1500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4.1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Determine a altura máxima atingida pelo projétil. 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4.2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Determine a velocidade média do projétil nos primeiros </a:t>
                </a:r>
                <a:r>
                  <a:rPr lang="pt-PT" sz="2000" dirty="0" smtClean="0">
                    <a:latin typeface="Cambria Math" charset="0"/>
                  </a:rPr>
                  <a:t>cinco </a:t>
                </a:r>
                <a:r>
                  <a:rPr lang="pt-PT" sz="2000" dirty="0">
                    <a:latin typeface="Cambria Math" charset="0"/>
                  </a:rPr>
                  <a:t>segundos. 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4.3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Determine a velocidade no instante em que atingiu o solo. 	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7920880" cy="3554819"/>
              </a:xfrm>
              <a:prstGeom prst="rect">
                <a:avLst/>
              </a:prstGeom>
              <a:blipFill rotWithShape="0">
                <a:blip r:embed="rId4"/>
                <a:stretch>
                  <a:fillRect l="-769" r="-1308" b="-5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 smtClean="0">
                <a:latin typeface="Cambria"/>
                <a:cs typeface="Cambria"/>
              </a:rPr>
              <a:t>Questão 4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9" name="Retângulo 1"/>
          <p:cNvSpPr/>
          <p:nvPr/>
        </p:nvSpPr>
        <p:spPr>
          <a:xfrm>
            <a:off x="6516216" y="299695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1"/>
          <p:cNvSpPr/>
          <p:nvPr/>
        </p:nvSpPr>
        <p:spPr>
          <a:xfrm>
            <a:off x="1835696" y="396499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1" name="Retângulo 1"/>
          <p:cNvSpPr/>
          <p:nvPr/>
        </p:nvSpPr>
        <p:spPr>
          <a:xfrm>
            <a:off x="7380312" y="450912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67779" y="747588"/>
                <a:ext cx="6956549" cy="45550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4.1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=−10</m:t>
                      </m:r>
                      <m:r>
                        <a:rPr lang="pt-PT" sz="2000" b="0" i="1" smtClean="0">
                          <a:latin typeface="Cambria Math"/>
                        </a:rPr>
                        <m:t>𝑡</m:t>
                      </m:r>
                      <m:r>
                        <a:rPr lang="pt-PT" sz="2000" b="0" i="1" smtClean="0">
                          <a:latin typeface="Cambria Math"/>
                        </a:rPr>
                        <m:t>+100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10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 altura máxima do projétil é alcançada aos 10 segundos e é de: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10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=2000 </m:t>
                    </m:r>
                    <m:r>
                      <a:rPr lang="pt-PT" sz="2000" b="0" i="1" smtClean="0">
                        <a:latin typeface="Cambria Math"/>
                      </a:rPr>
                      <m:t>𝑚𝑒𝑡𝑟𝑜𝑠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747588"/>
                <a:ext cx="6956549" cy="4555093"/>
              </a:xfrm>
              <a:prstGeom prst="rect">
                <a:avLst/>
              </a:prstGeom>
              <a:blipFill rotWithShape="0">
                <a:blip r:embed="rId3"/>
                <a:stretch>
                  <a:fillRect l="-876" r="-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ângulo 8"/>
          <p:cNvSpPr/>
          <p:nvPr/>
        </p:nvSpPr>
        <p:spPr>
          <a:xfrm>
            <a:off x="567779" y="1886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5565408"/>
                  </p:ext>
                </p:extLst>
              </p:nvPr>
            </p:nvGraphicFramePr>
            <p:xfrm>
              <a:off x="998053" y="2204864"/>
              <a:ext cx="6096000" cy="1099006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275660"/>
                    <a:gridCol w="1301018"/>
                    <a:gridCol w="1218304"/>
                    <a:gridCol w="1301018"/>
                  </a:tblGrid>
                  <a:tr h="367486">
                    <a:tc>
                      <a:txBody>
                        <a:bodyPr/>
                        <a:lstStyle/>
                        <a:p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pt-PT" b="1" i="1" smtClean="0"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1" i="1" smtClean="0">
                                    <a:latin typeface="Cambria Math"/>
                                  </a:rPr>
                                  <m:t>𝟏𝟎</m:t>
                                </m:r>
                              </m:oMath>
                            </m:oMathPara>
                          </a14:m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</a:tr>
                  <a:tr h="34439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PT" sz="1800" i="1" smtClean="0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pt-PT" sz="1800" b="0" i="1" smtClean="0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pt-PT" sz="1800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1800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0" i="1" smtClean="0">
                                    <a:latin typeface="Cambria Math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0" i="1" smtClean="0">
                                    <a:latin typeface="Cambria Math" charset="0"/>
                                  </a:rPr>
                                  <m:t>—</m:t>
                                </m:r>
                              </m:oMath>
                            </m:oMathPara>
                          </a14:m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  <a:tr h="34439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𝑎</m:t>
                                </m:r>
                                <m:d>
                                  <m:dPr>
                                    <m:ctrlPr>
                                      <a:rPr lang="pt-PT" sz="1800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1800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i="1" smtClean="0">
                                    <a:latin typeface="Cambria Math"/>
                                    <a:ea typeface="Cambria Math"/>
                                  </a:rPr>
                                  <m:t>↗</m:t>
                                </m:r>
                              </m:oMath>
                            </m:oMathPara>
                          </a14:m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i="1" smtClean="0">
                                    <a:latin typeface="Cambria Math"/>
                                    <a:ea typeface="Cambria Math"/>
                                  </a:rPr>
                                  <m:t>↘</m:t>
                                </m:r>
                              </m:oMath>
                            </m:oMathPara>
                          </a14:m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5565408"/>
                  </p:ext>
                </p:extLst>
              </p:nvPr>
            </p:nvGraphicFramePr>
            <p:xfrm>
              <a:off x="998053" y="2204864"/>
              <a:ext cx="6096000" cy="1099006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275660"/>
                    <a:gridCol w="1301018"/>
                    <a:gridCol w="1218304"/>
                    <a:gridCol w="1301018"/>
                  </a:tblGrid>
                  <a:tr h="367486">
                    <a:tc>
                      <a:txBody>
                        <a:bodyPr/>
                        <a:lstStyle/>
                        <a:p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76056" t="-1639" r="-196244" b="-2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294000" t="-1639" r="-109000" b="-2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267" t="-103333" r="-168717" b="-1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76056" t="-103333" r="-196244" b="-1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294000" t="-103333" r="-109000" b="-1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68224" t="-103333" r="-1869" b="-105000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267" t="-203333" r="-168717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76056" t="-203333" r="-196244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68224" t="-203333" r="-1869" b="-5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9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42558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67779" y="742638"/>
                <a:ext cx="4176464" cy="324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4.2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  <m:r>
                            <a:rPr lang="pt-PT" sz="2000" i="1">
                              <a:latin typeface="Cambria Math"/>
                            </a:rPr>
                            <m:t>.</m:t>
                          </m:r>
                          <m:r>
                            <a:rPr lang="pt-PT" sz="2000" i="1">
                              <a:latin typeface="Cambria Math"/>
                            </a:rPr>
                            <m:t>𝑚</m:t>
                          </m:r>
                          <m:r>
                            <a:rPr lang="pt-PT" sz="2000" i="1">
                              <a:latin typeface="Cambria Math"/>
                            </a:rPr>
                            <m:t>.</m:t>
                          </m:r>
                          <m:r>
                            <a:rPr lang="pt-PT" sz="2000" i="1">
                              <a:latin typeface="Cambria Math"/>
                            </a:rPr>
                            <m:t>𝑣</m:t>
                          </m:r>
                          <m:r>
                            <a:rPr lang="pt-PT" sz="2000" i="1">
                              <a:latin typeface="Cambria Math"/>
                            </a:rPr>
                            <m:t>.</m:t>
                          </m:r>
                        </m:e>
                        <m:sub>
                          <m:d>
                            <m:dPr>
                              <m:begChr m:val="["/>
                              <m:endChr m:val="]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0, 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d>
                        </m:sub>
                      </m:sSub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𝑎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 charset="0"/>
                            </a:rPr>
                            <m:t> — </m:t>
                          </m:r>
                          <m:r>
                            <a:rPr lang="pt-PT" sz="2000" i="1">
                              <a:latin typeface="Cambria Math"/>
                            </a:rPr>
                            <m:t>𝑝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— </m:t>
                          </m:r>
                          <m:r>
                            <a:rPr lang="pt-PT" sz="2000" i="1">
                              <a:latin typeface="Cambria Math"/>
                            </a:rPr>
                            <m:t>0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1875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— 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1500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75</m:t>
                      </m:r>
                      <m:r>
                        <a:rPr lang="pt-PT" sz="2000">
                          <a:latin typeface="Cambria Math"/>
                        </a:rPr>
                        <m:t> </m:t>
                      </m:r>
                      <m:r>
                        <a:rPr lang="pt-PT" sz="2000" i="1">
                          <a:latin typeface="Cambria Math"/>
                        </a:rPr>
                        <m:t>𝑚</m:t>
                      </m:r>
                      <m:r>
                        <a:rPr lang="pt-PT" sz="2000">
                          <a:latin typeface="Cambria Math"/>
                        </a:rPr>
                        <m:t>/</m:t>
                      </m:r>
                      <m:r>
                        <a:rPr lang="pt-PT" sz="2000" i="1"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742638"/>
                <a:ext cx="4176464" cy="3247043"/>
              </a:xfrm>
              <a:prstGeom prst="rect">
                <a:avLst/>
              </a:prstGeom>
              <a:blipFill rotWithShape="0">
                <a:blip r:embed="rId3"/>
                <a:stretch>
                  <a:fillRect l="-1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1886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7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63037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67779" y="742638"/>
                <a:ext cx="6596510" cy="23237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4.3</a:t>
                </a:r>
              </a:p>
              <a:p>
                <a:pPr algn="just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=0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 —10∨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=30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𝑡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≥0,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𝑡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=30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𝑠𝑒𝑔𝑢𝑛𝑑𝑜𝑠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a velocidade do projétil no momento em que atingiu o solo é dada por: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30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 charset="0"/>
                      </a:rPr>
                      <m:t> —</m:t>
                    </m:r>
                    <m:r>
                      <a:rPr lang="pt-PT" sz="2000" b="0" i="1" smtClean="0">
                        <a:latin typeface="Cambria Math"/>
                      </a:rPr>
                      <m:t>10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×30+100</m:t>
                    </m:r>
                    <m:r>
                      <a:rPr lang="pt-PT" sz="2000" b="0" i="0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b="0" i="0" smtClean="0">
                        <a:latin typeface="Cambria Math" charset="0"/>
                        <a:ea typeface="Cambria Math"/>
                      </a:rPr>
                      <m:t> —</m:t>
                    </m:r>
                    <m:r>
                      <a:rPr lang="pt-PT" sz="2000" b="0" i="0" smtClean="0">
                        <a:latin typeface="Cambria Math"/>
                        <a:ea typeface="Cambria Math"/>
                      </a:rPr>
                      <m:t>200 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pt-PT" sz="2000" b="0" i="0" smtClean="0">
                        <a:latin typeface="Cambria Math"/>
                        <a:ea typeface="Cambria Math"/>
                      </a:rPr>
                      <m:t>/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/>
                        <a:ea typeface="Cambria Math"/>
                      </a:rPr>
                      <m:t>s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742638"/>
                <a:ext cx="6596510" cy="2323713"/>
              </a:xfrm>
              <a:prstGeom prst="rect">
                <a:avLst/>
              </a:prstGeom>
              <a:blipFill rotWithShape="0">
                <a:blip r:embed="rId3"/>
                <a:stretch>
                  <a:fillRect l="-924" b="-188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1886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29252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8060432" cy="14202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Prove que a equação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</a:rPr>
                      <m:t>+1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tem uma solução no 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charset="0"/>
                          </a:rPr>
                          <m:t>—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, 0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e, utilizando uma calculadora gráfica, indique, justificando, um valor, aproximado às décimas, dessa raiz. 	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8060432" cy="1420261"/>
              </a:xfrm>
              <a:prstGeom prst="rect">
                <a:avLst/>
              </a:prstGeom>
              <a:blipFill rotWithShape="0">
                <a:blip r:embed="rId3"/>
                <a:stretch>
                  <a:fillRect l="-756" b="-6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 smtClean="0">
                <a:latin typeface="Cambria"/>
                <a:cs typeface="Cambria"/>
              </a:rPr>
              <a:t>Questão 5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10" name="Retângulo 1"/>
          <p:cNvSpPr/>
          <p:nvPr/>
        </p:nvSpPr>
        <p:spPr>
          <a:xfrm>
            <a:off x="611560" y="306896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06912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742638"/>
                <a:ext cx="7604621" cy="51706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5.</a:t>
                </a:r>
                <a:r>
                  <a:rPr lang="pt-PT" sz="2000" dirty="0" smtClean="0">
                    <a:latin typeface="Cambria Math" charset="0"/>
                  </a:rPr>
                  <a:t> Sejam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duas funções contínuas em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0"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pt-PT" sz="2000" i="0">
                            <a:latin typeface="Cambria Math"/>
                            <a:ea typeface="Cambria Math"/>
                          </a:rPr>
                          <m:t>π</m:t>
                        </m:r>
                        <m:r>
                          <a:rPr lang="pt-PT" sz="2000" i="0">
                            <a:latin typeface="Cambria Math"/>
                            <a:ea typeface="Cambria Math"/>
                          </a:rPr>
                          <m:t>, 0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Assim,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 charset="0"/>
                      </a:rPr>
                      <m:t> —</m:t>
                    </m:r>
                    <m:r>
                      <a:rPr lang="pt-PT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pt-PT" sz="2000" b="0" i="1" smtClean="0">
                        <a:latin typeface="Cambria Math" charset="0"/>
                      </a:rPr>
                      <m:t>—</m:t>
                    </m:r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 charset="0"/>
                      </a:rPr>
                      <m:t> —</m:t>
                    </m:r>
                    <m:r>
                      <a:rPr lang="pt-PT" sz="20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uma função contínua </a:t>
                </a:r>
                <a:r>
                  <a:rPr lang="pt-PT" sz="2000" dirty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  <a:ea typeface="Cambria Math"/>
                          </a:rPr>
                          <m:t>π</m:t>
                        </m:r>
                        <m:r>
                          <a:rPr lang="pt-PT" sz="2000">
                            <a:latin typeface="Cambria Math"/>
                            <a:ea typeface="Cambria Math"/>
                          </a:rPr>
                          <m:t>, 0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por ser a diferença de duas funções contínuas.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1&gt;0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—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  <a:ea typeface="Cambria Math"/>
                  </a:rPr>
                  <a:t>Logo, pelo corolário do teorema de Bolzano, existe pelo menos um zero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  <a:ea typeface="Cambria Math"/>
                      </a:rPr>
                      <m:t>h</m:t>
                    </m:r>
                  </m:oMath>
                </a14:m>
                <a:r>
                  <a:rPr lang="pt-PT" sz="2000" dirty="0" smtClean="0">
                    <a:latin typeface="Cambria Math" charset="0"/>
                    <a:ea typeface="Cambria Math"/>
                  </a:rPr>
                  <a:t> em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["/>
                        <m:ctrlPr>
                          <a:rPr lang="pt-PT" sz="200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, 0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  <a:ea typeface="Cambria Math"/>
                  </a:rPr>
                  <a:t>, ou seja, a equação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r>
                      <a:rPr lang="pt-PT" sz="2000" i="1">
                        <a:latin typeface="Cambria Math"/>
                      </a:rPr>
                      <m:t>1</m:t>
                    </m:r>
                  </m:oMath>
                </a14:m>
                <a:r>
                  <a:rPr lang="pt-PT" sz="2000" dirty="0" smtClean="0">
                    <a:latin typeface="Cambria Math" charset="0"/>
                    <a:ea typeface="Cambria Math"/>
                  </a:rPr>
                  <a:t> tem pelo menos uma solução em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  <a:ea typeface="Cambria Math"/>
                          </a:rPr>
                          <m:t>π</m:t>
                        </m:r>
                        <m:r>
                          <a:rPr lang="pt-PT" sz="2000">
                            <a:latin typeface="Cambria Math"/>
                            <a:ea typeface="Cambria Math"/>
                          </a:rPr>
                          <m:t>, 0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742638"/>
                <a:ext cx="7604621" cy="5170646"/>
              </a:xfrm>
              <a:prstGeom prst="rect">
                <a:avLst/>
              </a:prstGeom>
              <a:blipFill rotWithShape="0">
                <a:blip r:embed="rId3"/>
                <a:stretch>
                  <a:fillRect l="-80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1886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7" name="Retângulo 3"/>
          <p:cNvSpPr/>
          <p:nvPr/>
        </p:nvSpPr>
        <p:spPr>
          <a:xfrm>
            <a:off x="7308709" y="5505448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26339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692696"/>
                <a:ext cx="6624736" cy="51706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Graficamente: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Verifica-se, portanto, que a equação tem uma solução de aproximadamente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≅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—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1,935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692696"/>
                <a:ext cx="6624736" cy="5170646"/>
              </a:xfrm>
              <a:prstGeom prst="rect">
                <a:avLst/>
              </a:prstGeom>
              <a:blipFill rotWithShape="0">
                <a:blip r:embed="rId3"/>
                <a:stretch>
                  <a:fillRect l="-92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966" y="1484784"/>
            <a:ext cx="4366362" cy="3095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ângulo 8"/>
          <p:cNvSpPr/>
          <p:nvPr/>
        </p:nvSpPr>
        <p:spPr>
          <a:xfrm>
            <a:off x="567779" y="1886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8569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2415</TotalTime>
  <Words>1247</Words>
  <Application>Microsoft Macintosh PowerPoint</Application>
  <PresentationFormat>On-screen Show (4:3)</PresentationFormat>
  <Paragraphs>153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Calibri</vt:lpstr>
      <vt:lpstr>Cambria</vt:lpstr>
      <vt:lpstr>Cambria Math</vt:lpstr>
      <vt:lpstr>Arial</vt:lpstr>
      <vt:lpstr>Office Theme</vt:lpstr>
      <vt:lpstr>Funções reais  de variável real</vt:lpstr>
      <vt:lpstr>PowerPoint Presentation</vt:lpstr>
      <vt:lpstr>Questão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Microsoft Office User</cp:lastModifiedBy>
  <cp:revision>139</cp:revision>
  <dcterms:created xsi:type="dcterms:W3CDTF">2014-11-16T14:55:38Z</dcterms:created>
  <dcterms:modified xsi:type="dcterms:W3CDTF">2017-03-10T15:31:50Z</dcterms:modified>
</cp:coreProperties>
</file>