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316" r:id="rId4"/>
    <p:sldId id="317" r:id="rId5"/>
    <p:sldId id="309" r:id="rId6"/>
    <p:sldId id="310" r:id="rId7"/>
    <p:sldId id="318" r:id="rId8"/>
    <p:sldId id="311" r:id="rId9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Estilo Escuro 2 - Destaque 1/Destaqu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88" autoAdjust="0"/>
    <p:restoredTop sz="94674"/>
  </p:normalViewPr>
  <p:slideViewPr>
    <p:cSldViewPr>
      <p:cViewPr varScale="1">
        <p:scale>
          <a:sx n="64" d="100"/>
          <a:sy n="64" d="100"/>
        </p:scale>
        <p:origin x="510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07-03-2017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07-03-2017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07-03-2017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07-03-2017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07-03-2017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07-03-2017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07-03-2017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07-03-2017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07-03-2017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07-03-2017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07-03-2017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F6B352FF-5473-4FF6-96FF-A13701F36660}" type="datetimeFigureOut">
              <a:rPr lang="pt-PT" smtClean="0"/>
              <a:pPr/>
              <a:t>07-03-2017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5791C3D8-3A7D-4DFE-B853-44722FACE493}" type="slidenum">
              <a:rPr lang="pt-PT" smtClean="0"/>
              <a:pPr/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126683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0" i="0" kern="1200">
          <a:solidFill>
            <a:schemeClr val="tx1"/>
          </a:solidFill>
          <a:latin typeface="Cambria Math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b="0" i="0" kern="1200">
          <a:solidFill>
            <a:schemeClr val="tx1"/>
          </a:solidFill>
          <a:latin typeface="Cambria Math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b="0" i="0" kern="1200">
          <a:solidFill>
            <a:schemeClr val="tx1"/>
          </a:solidFill>
          <a:latin typeface="Cambria Math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b="0" i="0" kern="1200">
          <a:solidFill>
            <a:schemeClr val="tx1"/>
          </a:solidFill>
          <a:latin typeface="Cambria Math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PT" sz="4400" b="1" dirty="0" smtClean="0">
                <a:solidFill>
                  <a:schemeClr val="bg1"/>
                </a:solidFill>
              </a:rPr>
              <a:t>Funções reais </a:t>
            </a:r>
            <a:br>
              <a:rPr lang="pt-PT" sz="4400" b="1" dirty="0" smtClean="0">
                <a:solidFill>
                  <a:schemeClr val="bg1"/>
                </a:solidFill>
              </a:rPr>
            </a:br>
            <a:r>
              <a:rPr lang="pt-PT" sz="4400" b="1" dirty="0" smtClean="0">
                <a:solidFill>
                  <a:schemeClr val="bg1"/>
                </a:solidFill>
              </a:rPr>
              <a:t>de variável real</a:t>
            </a:r>
            <a:endParaRPr lang="pt-PT" sz="4400" b="1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PT" sz="2400" dirty="0">
                <a:solidFill>
                  <a:schemeClr val="bg1">
                    <a:lumMod val="85000"/>
                  </a:schemeClr>
                </a:solidFill>
              </a:rPr>
              <a:t>Derivada de segunda ordem, extremos, sentido </a:t>
            </a:r>
            <a:r>
              <a:rPr lang="pt-PT" sz="2400" dirty="0" smtClean="0">
                <a:solidFill>
                  <a:schemeClr val="bg1">
                    <a:lumMod val="85000"/>
                  </a:schemeClr>
                </a:solidFill>
              </a:rPr>
              <a:t/>
            </a:r>
            <a:br>
              <a:rPr lang="pt-PT" sz="2400" dirty="0" smtClean="0">
                <a:solidFill>
                  <a:schemeClr val="bg1">
                    <a:lumMod val="85000"/>
                  </a:schemeClr>
                </a:solidFill>
              </a:rPr>
            </a:br>
            <a:r>
              <a:rPr lang="pt-PT" sz="2400" dirty="0" smtClean="0">
                <a:solidFill>
                  <a:schemeClr val="bg1">
                    <a:lumMod val="85000"/>
                  </a:schemeClr>
                </a:solidFill>
              </a:rPr>
              <a:t>das </a:t>
            </a:r>
            <a:r>
              <a:rPr lang="pt-PT" sz="2400" dirty="0">
                <a:solidFill>
                  <a:schemeClr val="bg1">
                    <a:lumMod val="85000"/>
                  </a:schemeClr>
                </a:solidFill>
              </a:rPr>
              <a:t>concavidades e pontos de </a:t>
            </a:r>
            <a:r>
              <a:rPr lang="pt-PT" sz="2400" dirty="0" smtClean="0">
                <a:solidFill>
                  <a:schemeClr val="bg1">
                    <a:lumMod val="85000"/>
                  </a:schemeClr>
                </a:solidFill>
              </a:rPr>
              <a:t>inflexão</a:t>
            </a:r>
          </a:p>
          <a:p>
            <a:r>
              <a:rPr lang="pt-PT" sz="2400" dirty="0" smtClean="0">
                <a:solidFill>
                  <a:schemeClr val="bg1">
                    <a:lumMod val="85000"/>
                  </a:schemeClr>
                </a:solidFill>
              </a:rPr>
              <a:t>O essencial</a:t>
            </a:r>
            <a:endParaRPr lang="pt-PT" sz="24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501416" y="1412776"/>
                <a:ext cx="7670984" cy="2554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pt-PT" sz="2000" dirty="0" smtClean="0">
                    <a:latin typeface="Cambria Math" charset="0"/>
                  </a:rPr>
                  <a:t>Dada uma função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𝑓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real de variável real diferenciável num intervalo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𝐼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tal que a função derivada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𝑓</m:t>
                    </m:r>
                    <m:r>
                      <a:rPr lang="pt-PT" sz="2000" i="1">
                        <a:latin typeface="Cambria Math" charset="0"/>
                      </a:rPr>
                      <m:t>′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é diferenciável num ponto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𝑎</m:t>
                    </m:r>
                    <m:r>
                      <a:rPr lang="pt-PT" sz="2000" i="1">
                        <a:latin typeface="Cambria Math" charset="0"/>
                      </a:rPr>
                      <m:t>∈</m:t>
                    </m:r>
                    <m:r>
                      <a:rPr lang="pt-PT" sz="2000" i="1">
                        <a:latin typeface="Cambria Math" charset="0"/>
                      </a:rPr>
                      <m:t>𝐼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PT" sz="2000" b="1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charset="0"/>
                      </a:rPr>
                      <m:t>(</m:t>
                    </m:r>
                    <m:sSup>
                      <m:sSupPr>
                        <m:ctrlPr>
                          <a:rPr lang="pt-PT" sz="2000" b="1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b="1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charset="0"/>
                          </a:rPr>
                          <m:t>𝒇</m:t>
                        </m:r>
                      </m:e>
                      <m:sup>
                        <m:r>
                          <a:rPr lang="pt-PT" sz="2000" b="1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charset="0"/>
                          </a:rPr>
                          <m:t>′</m:t>
                        </m:r>
                      </m:sup>
                    </m:sSup>
                    <m:r>
                      <a:rPr lang="pt-PT" sz="2000" b="1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charset="0"/>
                      </a:rPr>
                      <m:t>)′</m:t>
                    </m:r>
                    <m:d>
                      <m:dPr>
                        <m:ctrlPr>
                          <a:rPr lang="pt-PT" sz="2000" b="1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1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charset="0"/>
                          </a:rPr>
                          <m:t>𝒂</m:t>
                        </m:r>
                      </m:e>
                    </m:d>
                  </m:oMath>
                </a14:m>
                <a:r>
                  <a:rPr lang="pt-PT" sz="2000" dirty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 </a:t>
                </a:r>
                <a:r>
                  <a:rPr lang="pt-PT" sz="2000" dirty="0" smtClean="0">
                    <a:latin typeface="Cambria Math" charset="0"/>
                  </a:rPr>
                  <a:t>designa-se por </a:t>
                </a:r>
                <a:r>
                  <a:rPr lang="pt-PT" sz="2000" b="1" dirty="0" smtClean="0">
                    <a:solidFill>
                      <a:schemeClr val="accent5">
                        <a:lumMod val="75000"/>
                      </a:schemeClr>
                    </a:solidFill>
                    <a:latin typeface="Cambria Math" charset="0"/>
                  </a:rPr>
                  <a:t>derivada de segunda ordem de </a:t>
                </a:r>
                <a14:m>
                  <m:oMath xmlns:m="http://schemas.openxmlformats.org/officeDocument/2006/math">
                    <m:r>
                      <a:rPr lang="pt-PT" sz="2000" b="1" i="1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charset="0"/>
                      </a:rPr>
                      <m:t>𝒇</m:t>
                    </m:r>
                  </m:oMath>
                </a14:m>
                <a:r>
                  <a:rPr lang="pt-PT" sz="2000" b="1" dirty="0">
                    <a:solidFill>
                      <a:schemeClr val="accent5">
                        <a:lumMod val="75000"/>
                      </a:schemeClr>
                    </a:solidFill>
                    <a:latin typeface="Cambria Math" charset="0"/>
                  </a:rPr>
                  <a:t> no ponto </a:t>
                </a:r>
                <a14:m>
                  <m:oMath xmlns:m="http://schemas.openxmlformats.org/officeDocument/2006/math">
                    <m:r>
                      <a:rPr lang="pt-PT" sz="2000" b="1" i="1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charset="0"/>
                      </a:rPr>
                      <m:t>𝒂</m:t>
                    </m:r>
                  </m:oMath>
                </a14:m>
                <a:r>
                  <a:rPr lang="pt-PT" sz="2000" b="1" dirty="0">
                    <a:solidFill>
                      <a:schemeClr val="accent5">
                        <a:lumMod val="75000"/>
                      </a:schemeClr>
                    </a:solidFill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e representa-se por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00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charset="0"/>
                          </a:rPr>
                          <m:t>𝒇</m:t>
                        </m:r>
                      </m:e>
                      <m:sup>
                        <m:r>
                          <a:rPr lang="pt-PT" sz="200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charset="0"/>
                          </a:rPr>
                          <m:t>′′</m:t>
                        </m:r>
                      </m:sup>
                    </m:sSup>
                    <m:d>
                      <m:dPr>
                        <m:ctrlPr>
                          <a:rPr lang="pt-PT" sz="2000" i="1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charset="0"/>
                          </a:rPr>
                          <m:t>𝒂</m:t>
                        </m:r>
                      </m:e>
                    </m:d>
                  </m:oMath>
                </a14:m>
                <a:r>
                  <a:rPr lang="pt-PT" sz="2000" dirty="0" smtClean="0">
                    <a:solidFill>
                      <a:schemeClr val="accent5">
                        <a:lumMod val="75000"/>
                      </a:schemeClr>
                    </a:solidFill>
                    <a:latin typeface="Cambria Math" charset="0"/>
                  </a:rPr>
                  <a:t>.</a:t>
                </a:r>
                <a:endParaRPr lang="pt-PT" sz="2000" dirty="0">
                  <a:solidFill>
                    <a:schemeClr val="accent5">
                      <a:lumMod val="75000"/>
                    </a:schemeClr>
                  </a:solidFill>
                  <a:latin typeface="Cambria Math" charset="0"/>
                </a:endParaRP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416" y="1412776"/>
                <a:ext cx="7670984" cy="2554545"/>
              </a:xfrm>
              <a:prstGeom prst="rect">
                <a:avLst/>
              </a:prstGeom>
              <a:blipFill rotWithShape="0">
                <a:blip r:embed="rId3"/>
                <a:stretch>
                  <a:fillRect l="-79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ítulo 1"/>
          <p:cNvSpPr txBox="1">
            <a:spLocks/>
          </p:cNvSpPr>
          <p:nvPr/>
        </p:nvSpPr>
        <p:spPr>
          <a:xfrm>
            <a:off x="501416" y="269776"/>
            <a:ext cx="745496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b="1"/>
              <a:t>Definição de derivada de segunda ordem num ponto</a:t>
            </a:r>
            <a:endParaRPr lang="pt-PT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501416" y="1412776"/>
                <a:ext cx="7742992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pt-PT" sz="2000" dirty="0">
                    <a:latin typeface="Cambria Math" charset="0"/>
                  </a:rPr>
                  <a:t>Uma função real de variável real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𝑓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diz-se </a:t>
                </a:r>
                <a:r>
                  <a:rPr lang="pt-PT" sz="2000" b="1" dirty="0" smtClean="0">
                    <a:solidFill>
                      <a:schemeClr val="accent5">
                        <a:lumMod val="75000"/>
                      </a:schemeClr>
                    </a:solidFill>
                    <a:latin typeface="Cambria Math" charset="0"/>
                  </a:rPr>
                  <a:t>d</a:t>
                </a:r>
                <a:r>
                  <a:rPr lang="pt-PT" sz="2000" b="1" dirty="0" smtClean="0">
                    <a:solidFill>
                      <a:schemeClr val="accent5">
                        <a:lumMod val="75000"/>
                      </a:schemeClr>
                    </a:solidFill>
                    <a:latin typeface="Cambria Math" charset="0"/>
                  </a:rPr>
                  <a:t>uas vezes diferenciável num dado intervalo </a:t>
                </a:r>
                <a14:m>
                  <m:oMath xmlns:m="http://schemas.openxmlformats.org/officeDocument/2006/math">
                    <m:r>
                      <a:rPr lang="pt-PT" sz="2000" b="1" i="1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charset="0"/>
                      </a:rPr>
                      <m:t>𝑰</m:t>
                    </m:r>
                  </m:oMath>
                </a14:m>
                <a:r>
                  <a:rPr lang="pt-PT" sz="2000" b="1" dirty="0">
                    <a:solidFill>
                      <a:schemeClr val="accent5">
                        <a:lumMod val="75000"/>
                      </a:schemeClr>
                    </a:solidFill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se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𝑓</m:t>
                    </m:r>
                    <m:r>
                      <a:rPr lang="pt-PT" sz="2000" i="1">
                        <a:latin typeface="Cambria Math" charset="0"/>
                      </a:rPr>
                      <m:t>′′(</m:t>
                    </m:r>
                    <m:r>
                      <a:rPr lang="pt-PT" sz="2000" i="1">
                        <a:latin typeface="Cambria Math" charset="0"/>
                      </a:rPr>
                      <m:t>𝑎</m:t>
                    </m:r>
                    <m:r>
                      <a:rPr lang="pt-PT" sz="2000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existir para todo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𝑎</m:t>
                    </m:r>
                    <m:r>
                      <a:rPr lang="pt-PT" sz="2000" i="1">
                        <a:latin typeface="Cambria Math" charset="0"/>
                      </a:rPr>
                      <m:t>∈</m:t>
                    </m:r>
                    <m:r>
                      <a:rPr lang="pt-PT" sz="2000" i="1">
                        <a:latin typeface="Cambria Math" charset="0"/>
                      </a:rPr>
                      <m:t>𝐼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.</a:t>
                </a: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416" y="1412776"/>
                <a:ext cx="7742992" cy="1323439"/>
              </a:xfrm>
              <a:prstGeom prst="rect">
                <a:avLst/>
              </a:prstGeom>
              <a:blipFill rotWithShape="0">
                <a:blip r:embed="rId3"/>
                <a:stretch>
                  <a:fillRect l="-787" r="-126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ítulo 1"/>
          <p:cNvSpPr txBox="1">
            <a:spLocks/>
          </p:cNvSpPr>
          <p:nvPr/>
        </p:nvSpPr>
        <p:spPr>
          <a:xfrm>
            <a:off x="501416" y="269776"/>
            <a:ext cx="727280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b="1" dirty="0"/>
              <a:t>Função duas vezes diferenciável</a:t>
            </a:r>
          </a:p>
        </p:txBody>
      </p:sp>
    </p:spTree>
    <p:extLst>
      <p:ext uri="{BB962C8B-B14F-4D97-AF65-F5344CB8AC3E}">
        <p14:creationId xmlns:p14="http://schemas.microsoft.com/office/powerpoint/2010/main" val="807969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501416" y="1574790"/>
                <a:ext cx="7959016" cy="28623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Dada uma função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 </m:t>
                    </m:r>
                    <m:r>
                      <a:rPr lang="pt-PT" sz="2000" i="1">
                        <a:latin typeface="Cambria Math" charset="0"/>
                      </a:rPr>
                      <m:t>𝑓</m:t>
                    </m:r>
                    <m:r>
                      <a:rPr lang="pt-PT" sz="20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duas </a:t>
                </a:r>
                <a:r>
                  <a:rPr lang="pt-PT" sz="2000" dirty="0">
                    <a:latin typeface="Cambria Math" charset="0"/>
                  </a:rPr>
                  <a:t>vezes diferenciável num </a:t>
                </a:r>
                <a:r>
                  <a:rPr lang="pt-PT" sz="2000" dirty="0" smtClean="0">
                    <a:latin typeface="Cambria Math" charset="0"/>
                  </a:rPr>
                  <a:t>intervalo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𝐼</m:t>
                    </m:r>
                    <m:r>
                      <a:rPr lang="pt-PT" sz="2000" i="1">
                        <a:latin typeface="Cambria Math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𝑎</m:t>
                        </m:r>
                        <m:r>
                          <a:rPr lang="pt-PT" sz="2000" i="1">
                            <a:latin typeface="Cambria Math" charset="0"/>
                          </a:rPr>
                          <m:t>, </m:t>
                        </m:r>
                        <m:r>
                          <a:rPr lang="pt-PT" sz="2000" i="1">
                            <a:latin typeface="Cambria Math" charset="0"/>
                          </a:rPr>
                          <m:t>𝑏</m:t>
                        </m:r>
                      </m:e>
                    </m:d>
                    <m:r>
                      <a:rPr lang="pt-PT" sz="2000" i="1">
                        <a:latin typeface="Cambria Math" charset="0"/>
                      </a:rPr>
                      <m:t>,</m:t>
                    </m:r>
                    <m:r>
                      <a:rPr lang="pt-PT" sz="2000" b="0" i="1" smtClean="0">
                        <a:latin typeface="Cambria Math"/>
                      </a:rPr>
                      <m:t>  </m:t>
                    </m:r>
                    <m:r>
                      <a:rPr lang="pt-PT" sz="2000" i="1">
                        <a:latin typeface="Cambria Math" charset="0"/>
                      </a:rPr>
                      <m:t>𝑎</m:t>
                    </m:r>
                    <m:r>
                      <a:rPr lang="pt-PT" sz="2000" i="1">
                        <a:latin typeface="Cambria Math" charset="0"/>
                      </a:rPr>
                      <m:t>&lt;</m:t>
                    </m:r>
                    <m:r>
                      <a:rPr lang="pt-PT" sz="2000" i="1">
                        <a:latin typeface="Cambria Math" charset="0"/>
                      </a:rPr>
                      <m:t>𝑏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:</a:t>
                </a:r>
                <a:endParaRPr lang="pt-PT" sz="2000" dirty="0">
                  <a:latin typeface="Cambria Math" charset="0"/>
                </a:endParaRPr>
              </a:p>
              <a:p>
                <a:pPr marL="342900" lvl="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pt-PT" sz="2000" dirty="0">
                    <a:latin typeface="Cambria Math" charset="0"/>
                  </a:rPr>
                  <a:t>o gráfico da função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𝑓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tem concavidade voltada para cima </a:t>
                </a:r>
                <a:r>
                  <a:rPr lang="pt-PT" sz="2000" dirty="0" smtClean="0">
                    <a:latin typeface="Cambria Math" charset="0"/>
                  </a:rPr>
                  <a:t>se, </a:t>
                </a:r>
                <a:r>
                  <a:rPr lang="pt-PT" sz="2000" dirty="0">
                    <a:latin typeface="Cambria Math" charset="0"/>
                  </a:rPr>
                  <a:t>e somente </a:t>
                </a:r>
                <a:r>
                  <a:rPr lang="pt-PT" sz="2000" dirty="0" smtClean="0">
                    <a:latin typeface="Cambria Math" charset="0"/>
                  </a:rPr>
                  <a:t>se, </a:t>
                </a:r>
                <a:r>
                  <a:rPr lang="pt-PT" sz="2000" dirty="0">
                    <a:latin typeface="Cambria Math" charset="0"/>
                  </a:rPr>
                  <a:t>para todo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𝑥</m:t>
                    </m:r>
                    <m:r>
                      <a:rPr lang="pt-PT" sz="2000" i="1">
                        <a:latin typeface="Cambria Math" charset="0"/>
                      </a:rPr>
                      <m:t>∈]</m:t>
                    </m:r>
                    <m:r>
                      <a:rPr lang="pt-PT" sz="2000" i="1">
                        <a:latin typeface="Cambria Math" charset="0"/>
                      </a:rPr>
                      <m:t>𝑎</m:t>
                    </m:r>
                    <m:r>
                      <a:rPr lang="pt-PT" sz="2000" i="1">
                        <a:latin typeface="Cambria Math" charset="0"/>
                      </a:rPr>
                      <m:t>, </m:t>
                    </m:r>
                    <m:r>
                      <a:rPr lang="pt-PT" sz="2000" i="1">
                        <a:latin typeface="Cambria Math" charset="0"/>
                      </a:rPr>
                      <m:t>𝑏</m:t>
                    </m:r>
                    <m:r>
                      <a:rPr lang="pt-PT" sz="2000" i="1">
                        <a:latin typeface="Cambria Math" charset="0"/>
                      </a:rPr>
                      <m:t>[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, </m:t>
                    </m:r>
                    <m:sSup>
                      <m:sSup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 charset="0"/>
                          </a:rPr>
                          <m:t>𝑓</m:t>
                        </m:r>
                      </m:e>
                      <m:sup>
                        <m:r>
                          <a:rPr lang="pt-PT" sz="2000" i="1">
                            <a:latin typeface="Cambria Math" charset="0"/>
                          </a:rPr>
                          <m:t>′′</m:t>
                        </m:r>
                      </m:sup>
                    </m:sSup>
                    <m:d>
                      <m:d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𝑥</m:t>
                        </m:r>
                      </m:e>
                    </m:d>
                    <m:r>
                      <a:rPr lang="pt-PT" sz="2000" i="1">
                        <a:latin typeface="Cambria Math" charset="0"/>
                      </a:rPr>
                      <m:t>≥0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;</a:t>
                </a:r>
                <a:endParaRPr lang="pt-PT" sz="2000" dirty="0">
                  <a:latin typeface="Cambria Math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pt-PT" sz="2000" dirty="0">
                    <a:latin typeface="Cambria Math" charset="0"/>
                  </a:rPr>
                  <a:t>o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gráfico da função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𝑓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tem concavidade voltada para baixo </a:t>
                </a:r>
                <a:r>
                  <a:rPr lang="pt-PT" sz="2000" dirty="0" smtClean="0">
                    <a:latin typeface="Cambria Math" charset="0"/>
                  </a:rPr>
                  <a:t>se, </a:t>
                </a:r>
                <a:r>
                  <a:rPr lang="pt-PT" sz="2000" dirty="0">
                    <a:latin typeface="Cambria Math" charset="0"/>
                  </a:rPr>
                  <a:t>e somente </a:t>
                </a:r>
                <a:r>
                  <a:rPr lang="pt-PT" sz="2000" dirty="0" smtClean="0">
                    <a:latin typeface="Cambria Math" charset="0"/>
                  </a:rPr>
                  <a:t>se, </a:t>
                </a:r>
                <a:r>
                  <a:rPr lang="pt-PT" sz="2000" dirty="0">
                    <a:latin typeface="Cambria Math" charset="0"/>
                  </a:rPr>
                  <a:t>para todo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𝑥</m:t>
                    </m:r>
                    <m:r>
                      <a:rPr lang="pt-PT" sz="2000" i="1">
                        <a:latin typeface="Cambria Math" charset="0"/>
                      </a:rPr>
                      <m:t>∈]</m:t>
                    </m:r>
                    <m:r>
                      <a:rPr lang="pt-PT" sz="2000" i="1">
                        <a:latin typeface="Cambria Math" charset="0"/>
                      </a:rPr>
                      <m:t>𝑎</m:t>
                    </m:r>
                    <m:r>
                      <a:rPr lang="pt-PT" sz="2000" i="1">
                        <a:latin typeface="Cambria Math" charset="0"/>
                      </a:rPr>
                      <m:t>, </m:t>
                    </m:r>
                    <m:r>
                      <a:rPr lang="pt-PT" sz="2000" i="1">
                        <a:latin typeface="Cambria Math" charset="0"/>
                      </a:rPr>
                      <m:t>𝑏</m:t>
                    </m:r>
                    <m:r>
                      <a:rPr lang="pt-PT" sz="2000" i="1">
                        <a:latin typeface="Cambria Math" charset="0"/>
                      </a:rPr>
                      <m:t>[, 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 charset="0"/>
                          </a:rPr>
                          <m:t>𝑓</m:t>
                        </m:r>
                      </m:e>
                      <m:sup>
                        <m:r>
                          <a:rPr lang="pt-PT" sz="2000" i="1">
                            <a:latin typeface="Cambria Math" charset="0"/>
                          </a:rPr>
                          <m:t>′′</m:t>
                        </m:r>
                      </m:sup>
                    </m:sSup>
                    <m:d>
                      <m:d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𝑥</m:t>
                        </m:r>
                      </m:e>
                    </m:d>
                    <m:r>
                      <a:rPr lang="pt-PT" sz="2000" i="1">
                        <a:latin typeface="Cambria Math" charset="0"/>
                      </a:rPr>
                      <m:t>≤0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.</a:t>
                </a: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416" y="1574790"/>
                <a:ext cx="7959016" cy="2862322"/>
              </a:xfrm>
              <a:prstGeom prst="rect">
                <a:avLst/>
              </a:prstGeom>
              <a:blipFill rotWithShape="0">
                <a:blip r:embed="rId3"/>
                <a:stretch>
                  <a:fillRect l="-766" b="-63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ítulo 1"/>
          <p:cNvSpPr txBox="1">
            <a:spLocks/>
          </p:cNvSpPr>
          <p:nvPr/>
        </p:nvSpPr>
        <p:spPr>
          <a:xfrm>
            <a:off x="501416" y="269776"/>
            <a:ext cx="745496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b="1" dirty="0"/>
              <a:t>Sinal da segunda derivada e concavidades do gráfico de uma função</a:t>
            </a:r>
          </a:p>
        </p:txBody>
      </p:sp>
    </p:spTree>
    <p:extLst>
      <p:ext uri="{BB962C8B-B14F-4D97-AF65-F5344CB8AC3E}">
        <p14:creationId xmlns:p14="http://schemas.microsoft.com/office/powerpoint/2010/main" val="332863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499105" y="1412776"/>
                <a:ext cx="8064896" cy="29586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Dada </a:t>
                </a:r>
                <a:r>
                  <a:rPr lang="pt-PT" sz="2000" dirty="0">
                    <a:latin typeface="Cambria Math" charset="0"/>
                  </a:rPr>
                  <a:t>uma função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𝑓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de domínio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charset="0"/>
                          </a:rPr>
                          <m:t>𝐷</m:t>
                        </m:r>
                      </m:e>
                      <m:sub>
                        <m:r>
                          <a:rPr lang="pt-PT" sz="2000" i="1">
                            <a:latin typeface="Cambria Math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pt-PT" sz="2000" dirty="0">
                    <a:latin typeface="Cambria Math" charset="0"/>
                  </a:rPr>
                  <a:t>, um ponto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𝑐</m:t>
                        </m:r>
                        <m:r>
                          <a:rPr lang="pt-PT" sz="2000" i="1">
                            <a:latin typeface="Cambria Math" charset="0"/>
                          </a:rPr>
                          <m:t>,</m:t>
                        </m:r>
                        <m:r>
                          <a:rPr lang="pt-PT" sz="2000" i="1">
                            <a:latin typeface="Cambria Math" charset="0"/>
                          </a:rPr>
                          <m:t>𝑓</m:t>
                        </m:r>
                        <m:d>
                          <m:dPr>
                            <m:ctrlPr>
                              <a:rPr lang="pt-PT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 charset="0"/>
                              </a:rPr>
                              <m:t>𝑐</m:t>
                            </m:r>
                          </m:e>
                        </m:d>
                      </m:e>
                    </m:d>
                  </m:oMath>
                </a14:m>
                <a:r>
                  <a:rPr lang="pt-PT" sz="2000" dirty="0">
                    <a:latin typeface="Cambria Math" charset="0"/>
                  </a:rPr>
                  <a:t> do seu gráfico </a:t>
                </a:r>
                <a:r>
                  <a:rPr lang="pt-PT" sz="2000" dirty="0" smtClean="0">
                    <a:latin typeface="Cambria Math" charset="0"/>
                  </a:rPr>
                  <a:t>designa-se por </a:t>
                </a:r>
                <a:r>
                  <a:rPr lang="pt-PT" sz="2000" b="1" dirty="0" smtClean="0">
                    <a:solidFill>
                      <a:schemeClr val="accent5">
                        <a:lumMod val="75000"/>
                      </a:schemeClr>
                    </a:solidFill>
                    <a:latin typeface="Cambria Math" charset="0"/>
                  </a:rPr>
                  <a:t>ponto de inflexão do gráfico de </a:t>
                </a:r>
                <a14:m>
                  <m:oMath xmlns:m="http://schemas.openxmlformats.org/officeDocument/2006/math">
                    <m:r>
                      <a:rPr lang="pt-PT" sz="2000" b="1" i="1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charset="0"/>
                      </a:rPr>
                      <m:t>𝒇</m:t>
                    </m:r>
                  </m:oMath>
                </a14:m>
                <a:r>
                  <a:rPr lang="pt-PT" sz="2000" b="1" dirty="0">
                    <a:solidFill>
                      <a:schemeClr val="accent5">
                        <a:lumMod val="75000"/>
                      </a:schemeClr>
                    </a:solidFill>
                    <a:latin typeface="Cambria Math" charset="0"/>
                  </a:rPr>
                  <a:t> </a:t>
                </a:r>
                <a:r>
                  <a:rPr lang="pt-PT" sz="2000" dirty="0" smtClean="0">
                    <a:latin typeface="Cambria Math" charset="0"/>
                  </a:rPr>
                  <a:t>se </a:t>
                </a:r>
                <a:r>
                  <a:rPr lang="pt-PT" sz="2000" dirty="0" smtClean="0">
                    <a:latin typeface="Cambria Math" charset="0"/>
                  </a:rPr>
                  <a:t>existirem </a:t>
                </a:r>
                <a:r>
                  <a:rPr lang="pt-PT" sz="2000" dirty="0">
                    <a:latin typeface="Cambria Math" charset="0"/>
                  </a:rPr>
                  <a:t>números reais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𝑎</m:t>
                    </m:r>
                    <m:r>
                      <a:rPr lang="pt-PT" sz="2000" i="1">
                        <a:latin typeface="Cambria Math" charset="0"/>
                      </a:rPr>
                      <m:t>&lt;</m:t>
                    </m:r>
                    <m:r>
                      <a:rPr lang="pt-PT" sz="2000" i="1">
                        <a:latin typeface="Cambria Math" charset="0"/>
                      </a:rPr>
                      <m:t>𝑐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 e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𝑏</m:t>
                    </m:r>
                    <m:r>
                      <a:rPr lang="pt-PT" sz="2000" i="1">
                        <a:latin typeface="Cambria Math" charset="0"/>
                      </a:rPr>
                      <m:t>&gt;</m:t>
                    </m:r>
                    <m:r>
                      <a:rPr lang="pt-PT" sz="2000" i="1">
                        <a:latin typeface="Cambria Math" charset="0"/>
                      </a:rPr>
                      <m:t>𝑐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 tais que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𝑎</m:t>
                        </m:r>
                        <m:r>
                          <a:rPr lang="pt-PT" sz="2000" i="1">
                            <a:latin typeface="Cambria Math" charset="0"/>
                          </a:rPr>
                          <m:t>, </m:t>
                        </m:r>
                        <m:r>
                          <a:rPr lang="pt-PT" sz="2000" i="1">
                            <a:latin typeface="Cambria Math" charset="0"/>
                          </a:rPr>
                          <m:t>𝑏</m:t>
                        </m:r>
                      </m:e>
                    </m:d>
                    <m:r>
                      <a:rPr lang="pt-PT" sz="2000" i="1">
                        <a:latin typeface="Cambria Math" charset="0"/>
                      </a:rPr>
                      <m:t>⊂</m:t>
                    </m:r>
                    <m:sSub>
                      <m:sSub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charset="0"/>
                          </a:rPr>
                          <m:t>𝐷</m:t>
                        </m:r>
                      </m:e>
                      <m:sub>
                        <m:r>
                          <a:rPr lang="pt-PT" sz="2000" i="1">
                            <a:latin typeface="Cambria Math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pt-PT" sz="2000" dirty="0">
                    <a:latin typeface="Cambria Math" charset="0"/>
                  </a:rPr>
                  <a:t> e o sentido da concavidade do gráfico 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𝑓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no intervalo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[</m:t>
                    </m:r>
                    <m:r>
                      <a:rPr lang="pt-PT" sz="2000" i="1">
                        <a:latin typeface="Cambria Math" charset="0"/>
                      </a:rPr>
                      <m:t>𝑎</m:t>
                    </m:r>
                    <m:r>
                      <a:rPr lang="pt-PT" sz="2000" i="1">
                        <a:latin typeface="Cambria Math" charset="0"/>
                      </a:rPr>
                      <m:t>,</m:t>
                    </m:r>
                    <m:r>
                      <a:rPr lang="pt-PT" sz="2000" i="1">
                        <a:latin typeface="Cambria Math" charset="0"/>
                      </a:rPr>
                      <m:t>𝑐</m:t>
                    </m:r>
                    <m:r>
                      <a:rPr lang="pt-PT" sz="2000" i="1">
                        <a:latin typeface="Cambria Math" charset="0"/>
                      </a:rPr>
                      <m:t>]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</a:t>
                </a:r>
                <a:r>
                  <a:rPr lang="pt-PT" sz="2000" dirty="0" smtClean="0">
                    <a:latin typeface="Cambria Math" charset="0"/>
                  </a:rPr>
                  <a:t>for </a:t>
                </a:r>
                <a:r>
                  <a:rPr lang="pt-PT" sz="2000" dirty="0">
                    <a:latin typeface="Cambria Math" charset="0"/>
                  </a:rPr>
                  <a:t>contrário ao sentido da concavidade do gráfico 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𝑓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em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[</m:t>
                    </m:r>
                    <m:r>
                      <a:rPr lang="pt-PT" sz="2000" i="1">
                        <a:latin typeface="Cambria Math" charset="0"/>
                      </a:rPr>
                      <m:t>𝑐</m:t>
                    </m:r>
                    <m:r>
                      <a:rPr lang="pt-PT" sz="2000" i="1">
                        <a:latin typeface="Cambria Math" charset="0"/>
                      </a:rPr>
                      <m:t>,</m:t>
                    </m:r>
                    <m:r>
                      <a:rPr lang="pt-PT" sz="2000" i="1">
                        <a:latin typeface="Cambria Math" charset="0"/>
                      </a:rPr>
                      <m:t>𝑏</m:t>
                    </m:r>
                    <m:r>
                      <a:rPr lang="pt-PT" sz="2000" i="1">
                        <a:latin typeface="Cambria Math" charset="0"/>
                      </a:rPr>
                      <m:t>]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.</a:t>
                </a:r>
                <a:r>
                  <a:rPr lang="pt-PT" sz="2000" dirty="0">
                    <a:effectLst/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Neste </a:t>
                </a:r>
                <a:r>
                  <a:rPr lang="pt-PT" sz="2000" dirty="0" smtClean="0">
                    <a:latin typeface="Cambria Math" charset="0"/>
                  </a:rPr>
                  <a:t>caso, </a:t>
                </a:r>
                <a:r>
                  <a:rPr lang="pt-PT" sz="2000" dirty="0">
                    <a:latin typeface="Cambria Math" charset="0"/>
                  </a:rPr>
                  <a:t>diz-se que </a:t>
                </a:r>
                <a:r>
                  <a:rPr lang="pt-PT" sz="2000" b="1" dirty="0" smtClean="0">
                    <a:solidFill>
                      <a:schemeClr val="accent5">
                        <a:lumMod val="75000"/>
                      </a:schemeClr>
                    </a:solidFill>
                    <a:latin typeface="Cambria Math" charset="0"/>
                  </a:rPr>
                  <a:t>o gráfico de </a:t>
                </a:r>
                <a14:m>
                  <m:oMath xmlns:m="http://schemas.openxmlformats.org/officeDocument/2006/math">
                    <m:r>
                      <a:rPr lang="pt-PT" sz="2000" b="1" i="1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charset="0"/>
                      </a:rPr>
                      <m:t>𝒇</m:t>
                    </m:r>
                  </m:oMath>
                </a14:m>
                <a:r>
                  <a:rPr lang="pt-PT" sz="2000" b="1" dirty="0">
                    <a:solidFill>
                      <a:schemeClr val="accent5">
                        <a:lumMod val="75000"/>
                      </a:schemeClr>
                    </a:solidFill>
                    <a:latin typeface="Cambria Math" charset="0"/>
                  </a:rPr>
                  <a:t> tem um ponto de inflexão em </a:t>
                </a:r>
                <a14:m>
                  <m:oMath xmlns:m="http://schemas.openxmlformats.org/officeDocument/2006/math">
                    <m:r>
                      <a:rPr lang="pt-PT" sz="2000" b="1" i="1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charset="0"/>
                      </a:rPr>
                      <m:t>𝒄</m:t>
                    </m:r>
                  </m:oMath>
                </a14:m>
                <a:r>
                  <a:rPr lang="pt-PT" sz="2000" b="1" dirty="0">
                    <a:solidFill>
                      <a:schemeClr val="accent5">
                        <a:lumMod val="75000"/>
                      </a:schemeClr>
                    </a:solidFill>
                    <a:latin typeface="Cambria Math" charset="0"/>
                  </a:rPr>
                  <a:t>.</a:t>
                </a: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105" y="1412776"/>
                <a:ext cx="8064896" cy="2958695"/>
              </a:xfrm>
              <a:prstGeom prst="rect">
                <a:avLst/>
              </a:prstGeom>
              <a:blipFill rotWithShape="0">
                <a:blip r:embed="rId3"/>
                <a:stretch>
                  <a:fillRect l="-831" b="-82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ítulo 1"/>
          <p:cNvSpPr txBox="1">
            <a:spLocks/>
          </p:cNvSpPr>
          <p:nvPr/>
        </p:nvSpPr>
        <p:spPr>
          <a:xfrm>
            <a:off x="501416" y="269776"/>
            <a:ext cx="788700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b="1"/>
              <a:t>Ponto de inflexão do gráfico de uma função</a:t>
            </a:r>
            <a:endParaRPr lang="pt-PT" b="1" dirty="0"/>
          </a:p>
        </p:txBody>
      </p:sp>
    </p:spTree>
    <p:extLst>
      <p:ext uri="{BB962C8B-B14F-4D97-AF65-F5344CB8AC3E}">
        <p14:creationId xmlns:p14="http://schemas.microsoft.com/office/powerpoint/2010/main" val="2122218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501416" y="1340768"/>
                <a:ext cx="7670984" cy="12279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pt-PT" sz="2000" dirty="0" smtClean="0">
                    <a:latin typeface="Cambria Math" charset="0"/>
                  </a:rPr>
                  <a:t>Dada uma função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𝑓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duas vezes diferenciável num intervalo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𝐼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se o gráfico 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𝑓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</a:t>
                </a:r>
                <a:r>
                  <a:rPr lang="pt-PT" sz="2000" dirty="0" smtClean="0">
                    <a:latin typeface="Cambria Math" charset="0"/>
                  </a:rPr>
                  <a:t>tiver </a:t>
                </a:r>
                <a:r>
                  <a:rPr lang="pt-PT" sz="2000" dirty="0">
                    <a:latin typeface="Cambria Math" charset="0"/>
                  </a:rPr>
                  <a:t>um ponto de inflexão em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𝑐</m:t>
                    </m:r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então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𝑓</m:t>
                    </m:r>
                    <m:r>
                      <a:rPr lang="pt-PT" sz="2000" i="1">
                        <a:latin typeface="Cambria Math" charset="0"/>
                      </a:rPr>
                      <m:t>′′</m:t>
                    </m:r>
                    <m:d>
                      <m:d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𝑐</m:t>
                        </m:r>
                      </m:e>
                    </m:d>
                    <m:r>
                      <a:rPr lang="pt-PT" sz="2000" i="1">
                        <a:latin typeface="Cambria Math" charset="0"/>
                      </a:rPr>
                      <m:t>=0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.</a:t>
                </a: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416" y="1340768"/>
                <a:ext cx="7670984" cy="1227900"/>
              </a:xfrm>
              <a:prstGeom prst="rect">
                <a:avLst/>
              </a:prstGeom>
              <a:blipFill rotWithShape="0">
                <a:blip r:embed="rId3"/>
                <a:stretch>
                  <a:fillRect l="-794" b="-796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ítulo 1"/>
          <p:cNvSpPr txBox="1">
            <a:spLocks/>
          </p:cNvSpPr>
          <p:nvPr/>
        </p:nvSpPr>
        <p:spPr>
          <a:xfrm>
            <a:off x="501416" y="269776"/>
            <a:ext cx="727280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b="1" dirty="0"/>
              <a:t>Função duas vezes diferenciável</a:t>
            </a:r>
          </a:p>
        </p:txBody>
      </p:sp>
    </p:spTree>
    <p:extLst>
      <p:ext uri="{BB962C8B-B14F-4D97-AF65-F5344CB8AC3E}">
        <p14:creationId xmlns:p14="http://schemas.microsoft.com/office/powerpoint/2010/main" val="4069122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501416" y="1412776"/>
                <a:ext cx="7742992" cy="2554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pt-PT" sz="2000" dirty="0" smtClean="0">
                    <a:latin typeface="Cambria Math" charset="0"/>
                  </a:rPr>
                  <a:t>Dada uma função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𝑓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duas vezes diferenciável num intervalo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𝐼</m:t>
                    </m:r>
                    <m:r>
                      <a:rPr lang="pt-PT" sz="2000" i="1">
                        <a:latin typeface="Cambria Math" charset="0"/>
                      </a:rPr>
                      <m:t>=]</m:t>
                    </m:r>
                    <m:r>
                      <a:rPr lang="pt-PT" sz="2000" i="1">
                        <a:latin typeface="Cambria Math" charset="0"/>
                      </a:rPr>
                      <m:t>𝑎</m:t>
                    </m:r>
                    <m:r>
                      <a:rPr lang="pt-PT" sz="2000" i="1">
                        <a:latin typeface="Cambria Math" charset="0"/>
                      </a:rPr>
                      <m:t>, </m:t>
                    </m:r>
                    <m:r>
                      <a:rPr lang="pt-PT" sz="2000" i="1">
                        <a:latin typeface="Cambria Math" charset="0"/>
                      </a:rPr>
                      <m:t>𝑏</m:t>
                    </m:r>
                    <m:r>
                      <a:rPr lang="pt-PT" sz="2000" i="1">
                        <a:latin typeface="Cambria Math" charset="0"/>
                      </a:rPr>
                      <m:t>[, </m:t>
                    </m:r>
                    <m:r>
                      <a:rPr lang="pt-PT" sz="2000" b="0" i="0" smtClean="0">
                        <a:latin typeface="Cambria Math"/>
                      </a:rPr>
                      <m:t> </m:t>
                    </m:r>
                    <m:r>
                      <a:rPr lang="pt-PT" sz="2000" i="1">
                        <a:latin typeface="Cambria Math" charset="0"/>
                      </a:rPr>
                      <m:t>𝑎</m:t>
                    </m:r>
                    <m:r>
                      <a:rPr lang="pt-PT" sz="2000" i="1">
                        <a:latin typeface="Cambria Math" charset="0"/>
                      </a:rPr>
                      <m:t>&lt;</m:t>
                    </m:r>
                    <m:r>
                      <a:rPr lang="pt-PT" sz="2000" i="1">
                        <a:latin typeface="Cambria Math" charset="0"/>
                      </a:rPr>
                      <m:t>𝑏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 e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𝑐</m:t>
                    </m:r>
                    <m:r>
                      <a:rPr lang="pt-PT" sz="2000" i="1">
                        <a:latin typeface="Cambria Math" charset="0"/>
                      </a:rPr>
                      <m:t>∈]</m:t>
                    </m:r>
                    <m:r>
                      <a:rPr lang="pt-PT" sz="2000" i="1">
                        <a:latin typeface="Cambria Math" charset="0"/>
                      </a:rPr>
                      <m:t>𝑎</m:t>
                    </m:r>
                    <m:r>
                      <a:rPr lang="pt-PT" sz="2000" i="1">
                        <a:latin typeface="Cambria Math" charset="0"/>
                      </a:rPr>
                      <m:t>, </m:t>
                    </m:r>
                    <m:r>
                      <a:rPr lang="pt-PT" sz="2000" i="1">
                        <a:latin typeface="Cambria Math" charset="0"/>
                      </a:rPr>
                      <m:t>𝑏</m:t>
                    </m:r>
                    <m:r>
                      <a:rPr lang="pt-PT" sz="2000" i="1">
                        <a:latin typeface="Cambria Math" charset="0"/>
                      </a:rPr>
                      <m:t>[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tal que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𝑓</m:t>
                    </m:r>
                    <m:r>
                      <a:rPr lang="pt-PT" sz="2000" i="1">
                        <a:latin typeface="Cambria Math" charset="0"/>
                      </a:rPr>
                      <m:t>´</m:t>
                    </m:r>
                    <m:d>
                      <m:d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𝑐</m:t>
                        </m:r>
                      </m:e>
                    </m:d>
                    <m:r>
                      <a:rPr lang="pt-PT" sz="2000" i="1">
                        <a:latin typeface="Cambria Math" charset="0"/>
                      </a:rPr>
                      <m:t>=0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:</a:t>
                </a:r>
              </a:p>
              <a:p>
                <a:pPr marL="342900" lvl="0" indent="-342900">
                  <a:lnSpc>
                    <a:spcPct val="200000"/>
                  </a:lnSpc>
                  <a:buFont typeface="Arial" panose="020B0604020202020204" pitchFamily="34" charset="0"/>
                  <a:buChar char="•"/>
                </a:pPr>
                <a:r>
                  <a:rPr lang="pt-PT" sz="2000" dirty="0">
                    <a:latin typeface="Cambria Math" charset="0"/>
                  </a:rPr>
                  <a:t>Se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 charset="0"/>
                          </a:rPr>
                          <m:t>𝑓</m:t>
                        </m:r>
                      </m:e>
                      <m:sup>
                        <m:r>
                          <a:rPr lang="pt-PT" sz="2000" i="1">
                            <a:latin typeface="Cambria Math" charset="0"/>
                          </a:rPr>
                          <m:t>′′</m:t>
                        </m:r>
                      </m:sup>
                    </m:sSup>
                    <m:d>
                      <m:d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𝑐</m:t>
                        </m:r>
                      </m:e>
                    </m:d>
                    <m:r>
                      <a:rPr lang="pt-PT" sz="2000" i="1">
                        <a:latin typeface="Cambria Math" charset="0"/>
                      </a:rPr>
                      <m:t>&gt;0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𝑓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admite um mínimo relativo em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𝑐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;</a:t>
                </a:r>
              </a:p>
              <a:p>
                <a:pPr marL="342900" indent="-342900">
                  <a:lnSpc>
                    <a:spcPct val="200000"/>
                  </a:lnSpc>
                  <a:buFont typeface="Arial" panose="020B0604020202020204" pitchFamily="34" charset="0"/>
                  <a:buChar char="•"/>
                </a:pPr>
                <a:r>
                  <a:rPr lang="pt-PT" sz="2000" dirty="0">
                    <a:latin typeface="Cambria Math" charset="0"/>
                  </a:rPr>
                  <a:t>Se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 charset="0"/>
                          </a:rPr>
                          <m:t>𝑓</m:t>
                        </m:r>
                      </m:e>
                      <m:sup>
                        <m:r>
                          <a:rPr lang="pt-PT" sz="2000" i="1">
                            <a:latin typeface="Cambria Math" charset="0"/>
                          </a:rPr>
                          <m:t>′′</m:t>
                        </m:r>
                      </m:sup>
                    </m:sSup>
                    <m:d>
                      <m:d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𝑐</m:t>
                        </m:r>
                      </m:e>
                    </m:d>
                    <m:r>
                      <a:rPr lang="pt-PT" sz="2000" i="1">
                        <a:latin typeface="Cambria Math" charset="0"/>
                      </a:rPr>
                      <m:t>&lt;0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𝑓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admite um máximo relativo em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𝑐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.</a:t>
                </a: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416" y="1412776"/>
                <a:ext cx="7742992" cy="2554545"/>
              </a:xfrm>
              <a:prstGeom prst="rect">
                <a:avLst/>
              </a:prstGeom>
              <a:blipFill rotWithShape="0">
                <a:blip r:embed="rId3"/>
                <a:stretch>
                  <a:fillRect l="-7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ítulo 1"/>
          <p:cNvSpPr txBox="1">
            <a:spLocks/>
          </p:cNvSpPr>
          <p:nvPr/>
        </p:nvSpPr>
        <p:spPr>
          <a:xfrm>
            <a:off x="501416" y="269776"/>
            <a:ext cx="745496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b="1" dirty="0"/>
              <a:t>Sinal da segunda derivada e concavidades do gráfico de uma função</a:t>
            </a:r>
          </a:p>
        </p:txBody>
      </p:sp>
    </p:spTree>
    <p:extLst>
      <p:ext uri="{BB962C8B-B14F-4D97-AF65-F5344CB8AC3E}">
        <p14:creationId xmlns:p14="http://schemas.microsoft.com/office/powerpoint/2010/main" val="2093620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501416" y="1196752"/>
                <a:ext cx="7887008" cy="51962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ts val="3800"/>
                  </a:lnSpc>
                </a:pPr>
                <a:r>
                  <a:rPr lang="pt-PT" sz="2000" dirty="0">
                    <a:latin typeface="Cambria Math" charset="0"/>
                  </a:rPr>
                  <a:t>Fixada uma unidade de medida de tempo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𝑇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uma unidade de medida de comprimento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𝐿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e dada a função </a:t>
                </a:r>
                <a:r>
                  <a:rPr lang="pt-PT" sz="2000" dirty="0" smtClean="0">
                    <a:latin typeface="Cambria Math" charset="0"/>
                  </a:rPr>
                  <a:t>posição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𝑝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de um </a:t>
                </a:r>
                <a:r>
                  <a:rPr lang="pt-PT" sz="2000" dirty="0" smtClean="0">
                    <a:latin typeface="Cambria Math" charset="0"/>
                  </a:rPr>
                  <a:t>ponto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𝑃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</a:t>
                </a:r>
                <a:r>
                  <a:rPr lang="pt-PT" sz="2000" dirty="0" smtClean="0">
                    <a:latin typeface="Cambria Math" charset="0"/>
                  </a:rPr>
                  <a:t>que </a:t>
                </a:r>
                <a:r>
                  <a:rPr lang="pt-PT" sz="2000" dirty="0">
                    <a:latin typeface="Cambria Math" charset="0"/>
                  </a:rPr>
                  <a:t>se desloca sobre uma </a:t>
                </a:r>
                <a:r>
                  <a:rPr lang="pt-PT" sz="2000" dirty="0" err="1">
                    <a:latin typeface="Cambria Math" charset="0"/>
                  </a:rPr>
                  <a:t>reta</a:t>
                </a:r>
                <a:r>
                  <a:rPr lang="pt-PT" sz="2000" dirty="0">
                    <a:latin typeface="Cambria Math" charset="0"/>
                  </a:rPr>
                  <a:t> durante um intervalo de tempo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𝐼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em relação a um ponto fixo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charset="0"/>
                          </a:rPr>
                          <m:t>𝑃</m:t>
                        </m:r>
                      </m:e>
                      <m:sub>
                        <m:r>
                          <a:rPr lang="pt-PT" sz="2000" i="1">
                            <a:latin typeface="Cambria Math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pt-PT" sz="2000" dirty="0">
                    <a:latin typeface="Cambria Math" charset="0"/>
                  </a:rPr>
                  <a:t>:</a:t>
                </a:r>
              </a:p>
              <a:p>
                <a:pPr marL="342900" lvl="0" indent="-342900">
                  <a:lnSpc>
                    <a:spcPts val="3800"/>
                  </a:lnSpc>
                  <a:spcAft>
                    <a:spcPts val="1800"/>
                  </a:spcAft>
                  <a:buFont typeface="Arial" panose="020B0604020202020204" pitchFamily="34" charset="0"/>
                  <a:buChar char="•"/>
                </a:pPr>
                <a:r>
                  <a:rPr lang="pt-PT" sz="2000" dirty="0">
                    <a:latin typeface="Cambria Math" charset="0"/>
                  </a:rPr>
                  <a:t>dados dois instantes,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 </m:t>
                    </m:r>
                    <m:sSub>
                      <m:sSub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charset="0"/>
                          </a:rPr>
                          <m:t>𝑡</m:t>
                        </m:r>
                      </m:e>
                      <m:sub>
                        <m:r>
                          <a:rPr lang="pt-PT" sz="2000" i="1">
                            <a:latin typeface="Cambria Math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pt-PT" sz="2000" dirty="0">
                    <a:latin typeface="Cambria Math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charset="0"/>
                          </a:rPr>
                          <m:t>𝑡</m:t>
                        </m:r>
                      </m:e>
                      <m:sub>
                        <m:r>
                          <a:rPr lang="pt-PT" sz="2000" i="1">
                            <a:latin typeface="Cambria Math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pt-PT" sz="2000" dirty="0">
                    <a:latin typeface="Cambria Math" charset="0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charset="0"/>
                          </a:rPr>
                          <m:t>(</m:t>
                        </m:r>
                        <m:r>
                          <a:rPr lang="pt-PT" sz="2000" i="1">
                            <a:latin typeface="Cambria Math" charset="0"/>
                          </a:rPr>
                          <m:t>𝑡</m:t>
                        </m:r>
                      </m:e>
                      <m:sub>
                        <m:r>
                          <a:rPr lang="pt-PT" sz="2000" i="1"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pt-PT" sz="2000" i="1">
                        <a:latin typeface="Cambria Math" charset="0"/>
                      </a:rPr>
                      <m:t>&lt;</m:t>
                    </m:r>
                    <m:sSub>
                      <m:sSub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charset="0"/>
                          </a:rPr>
                          <m:t>𝑡</m:t>
                        </m:r>
                      </m:e>
                      <m:sub>
                        <m:r>
                          <a:rPr lang="pt-PT" sz="2000" i="1"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pt-PT" sz="2000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</a:t>
                </a:r>
                <a:r>
                  <a:rPr lang="pt-PT" sz="2000" dirty="0">
                    <a:latin typeface="Cambria Math" charset="0"/>
                  </a:rPr>
                  <a:t> 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𝐼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</a:t>
                </a:r>
                <a:r>
                  <a:rPr lang="pt-PT" sz="2000" dirty="0" smtClean="0">
                    <a:latin typeface="Cambria Math" charset="0"/>
                  </a:rPr>
                  <a:t>designa-se por  </a:t>
                </a:r>
                <a:r>
                  <a:rPr lang="pt-PT" sz="2000" b="1" dirty="0" smtClean="0">
                    <a:solidFill>
                      <a:schemeClr val="accent5">
                        <a:lumMod val="75000"/>
                      </a:schemeClr>
                    </a:solidFill>
                    <a:latin typeface="Cambria Math" charset="0"/>
                  </a:rPr>
                  <a:t>aceleração média de </a:t>
                </a:r>
                <a14:m>
                  <m:oMath xmlns:m="http://schemas.openxmlformats.org/officeDocument/2006/math">
                    <m:r>
                      <a:rPr lang="pt-PT" sz="2000" b="1" i="1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charset="0"/>
                      </a:rPr>
                      <m:t>𝑷</m:t>
                    </m:r>
                  </m:oMath>
                </a14:m>
                <a:r>
                  <a:rPr lang="pt-PT" sz="2000" b="1" dirty="0">
                    <a:solidFill>
                      <a:schemeClr val="accent5">
                        <a:lumMod val="75000"/>
                      </a:schemeClr>
                    </a:solidFill>
                    <a:latin typeface="Cambria Math" charset="0"/>
                  </a:rPr>
                  <a:t> no intervalo de tempo </a:t>
                </a:r>
                <a14:m>
                  <m:oMath xmlns:m="http://schemas.openxmlformats.org/officeDocument/2006/math">
                    <m:r>
                      <a:rPr lang="pt-PT" sz="2000" b="1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charset="0"/>
                      </a:rPr>
                      <m:t>[</m:t>
                    </m:r>
                    <m:sSub>
                      <m:sSubPr>
                        <m:ctrlPr>
                          <a:rPr lang="pt-PT" sz="2000" b="1" i="1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PT" sz="2000" b="1" i="1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charset="0"/>
                          </a:rPr>
                          <m:t>𝒕</m:t>
                        </m:r>
                      </m:e>
                      <m:sub>
                        <m:r>
                          <a:rPr lang="pt-PT" sz="2000" b="1" i="1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charset="0"/>
                          </a:rPr>
                          <m:t>𝟏</m:t>
                        </m:r>
                      </m:sub>
                    </m:sSub>
                    <m:r>
                      <a:rPr lang="pt-PT" sz="2000" b="1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charset="0"/>
                      </a:rPr>
                      <m:t>, </m:t>
                    </m:r>
                    <m:sSub>
                      <m:sSubPr>
                        <m:ctrlPr>
                          <a:rPr lang="pt-PT" sz="2000" b="1" i="1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PT" sz="2000" b="1" i="1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charset="0"/>
                          </a:rPr>
                          <m:t>𝒕</m:t>
                        </m:r>
                      </m:e>
                      <m:sub>
                        <m:r>
                          <a:rPr lang="pt-PT" sz="2000" b="1" i="1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charset="0"/>
                          </a:rPr>
                          <m:t>𝟐</m:t>
                        </m:r>
                      </m:sub>
                    </m:sSub>
                    <m:r>
                      <a:rPr lang="pt-PT" sz="2000" b="1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charset="0"/>
                      </a:rPr>
                      <m:t>]</m:t>
                    </m:r>
                  </m:oMath>
                </a14:m>
                <a:r>
                  <a:rPr lang="pt-PT" sz="2000" b="1" dirty="0">
                    <a:solidFill>
                      <a:schemeClr val="accent5">
                        <a:lumMod val="75000"/>
                      </a:schemeClr>
                    </a:solidFill>
                    <a:latin typeface="Cambria Math" charset="0"/>
                  </a:rPr>
                  <a:t> na unidade </a:t>
                </a:r>
                <a14:m>
                  <m:oMath xmlns:m="http://schemas.openxmlformats.org/officeDocument/2006/math">
                    <m:r>
                      <a:rPr lang="pt-PT" sz="2000" b="1" i="1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charset="0"/>
                      </a:rPr>
                      <m:t>𝑳</m:t>
                    </m:r>
                    <m:r>
                      <a:rPr lang="pt-PT" sz="2000" b="1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charset="0"/>
                      </a:rPr>
                      <m:t>/</m:t>
                    </m:r>
                    <m:sSup>
                      <m:sSupPr>
                        <m:ctrlPr>
                          <a:rPr lang="pt-PT" sz="2000" b="1" i="1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000" b="1" i="1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charset="0"/>
                          </a:rPr>
                          <m:t>𝑻</m:t>
                        </m:r>
                      </m:e>
                      <m:sup>
                        <m:r>
                          <a:rPr lang="pt-PT" sz="2000" b="1" i="1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pt-PT" sz="2000" dirty="0">
                    <a:latin typeface="Cambria Math" charset="0"/>
                  </a:rPr>
                  <a:t> a taxa média de variação de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 charset="0"/>
                          </a:rPr>
                          <m:t>𝑝</m:t>
                        </m:r>
                      </m:e>
                      <m:sup>
                        <m:r>
                          <a:rPr lang="pt-PT" sz="2000" i="1">
                            <a:latin typeface="Cambria Math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pt-PT" sz="2000" dirty="0">
                    <a:latin typeface="Cambria Math" charset="0"/>
                  </a:rPr>
                  <a:t> entre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charset="0"/>
                          </a:rPr>
                          <m:t>𝑡</m:t>
                        </m:r>
                      </m:e>
                      <m:sub>
                        <m:r>
                          <a:rPr lang="pt-PT" sz="2000" i="1">
                            <a:latin typeface="Cambria Math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pt-PT" sz="2000" dirty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charset="0"/>
                          </a:rPr>
                          <m:t>𝑡</m:t>
                        </m:r>
                      </m:e>
                      <m:sub>
                        <m:r>
                          <a:rPr lang="pt-PT" sz="2000" i="1">
                            <a:latin typeface="Cambria Math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pt-PT" sz="2000" dirty="0">
                    <a:latin typeface="Cambria Math" charset="0"/>
                  </a:rPr>
                  <a:t>, ou seja, </a:t>
                </a:r>
              </a:p>
              <a:p>
                <a:pPr>
                  <a:lnSpc>
                    <a:spcPts val="38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 charset="0"/>
                            </a:rPr>
                            <m:t>𝑝</m:t>
                          </m:r>
                          <m:r>
                            <a:rPr lang="pt-PT" sz="2000" i="1">
                              <a:latin typeface="Cambria Math" charset="0"/>
                            </a:rPr>
                            <m:t>′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pt-PT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PT" sz="2000" i="1">
                                      <a:latin typeface="Cambria Math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pt-PT" sz="2000" i="1">
                                      <a:latin typeface="Cambria Math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pt-PT" sz="2000" i="1">
                              <a:latin typeface="Cambria Math" charset="0"/>
                            </a:rPr>
                            <m:t>−</m:t>
                          </m:r>
                          <m:r>
                            <a:rPr lang="pt-PT" sz="2000" i="1">
                              <a:latin typeface="Cambria Math" charset="0"/>
                            </a:rPr>
                            <m:t>𝑝</m:t>
                          </m:r>
                          <m:r>
                            <a:rPr lang="pt-PT" sz="2000" i="1">
                              <a:latin typeface="Cambria Math" charset="0"/>
                            </a:rPr>
                            <m:t>′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pt-PT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PT" sz="2000" i="1">
                                      <a:latin typeface="Cambria Math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pt-PT" sz="2000" i="1">
                                      <a:latin typeface="Cambria Math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pt-PT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pt-PT" sz="2000" i="1">
                              <a:latin typeface="Cambria Math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pt-PT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marL="342900" indent="-342900">
                  <a:lnSpc>
                    <a:spcPts val="3800"/>
                  </a:lnSpc>
                  <a:buFont typeface="Arial" panose="020B0604020202020204" pitchFamily="34" charset="0"/>
                  <a:buChar char="•"/>
                </a:pPr>
                <a:r>
                  <a:rPr lang="pt-PT" sz="2000" dirty="0">
                    <a:latin typeface="Cambria Math" charset="0"/>
                  </a:rPr>
                  <a:t>para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𝑡</m:t>
                    </m:r>
                    <m:r>
                      <a:rPr lang="pt-PT" sz="2000" i="1">
                        <a:latin typeface="Cambria Math" charset="0"/>
                      </a:rPr>
                      <m:t>∈</m:t>
                    </m:r>
                    <m:r>
                      <a:rPr lang="pt-PT" sz="2000" i="1">
                        <a:latin typeface="Cambria Math" charset="0"/>
                      </a:rPr>
                      <m:t>𝐼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</a:t>
                </a:r>
                <a:r>
                  <a:rPr lang="pt-PT" sz="2000" dirty="0" smtClean="0">
                    <a:latin typeface="Cambria Math" charset="0"/>
                  </a:rPr>
                  <a:t>designa-se por </a:t>
                </a:r>
                <a:r>
                  <a:rPr lang="pt-PT" sz="2000" b="1" dirty="0" smtClean="0">
                    <a:solidFill>
                      <a:schemeClr val="accent5">
                        <a:lumMod val="75000"/>
                      </a:schemeClr>
                    </a:solidFill>
                    <a:latin typeface="Cambria Math" charset="0"/>
                  </a:rPr>
                  <a:t>aceleração instantânea de </a:t>
                </a:r>
                <a14:m>
                  <m:oMath xmlns:m="http://schemas.openxmlformats.org/officeDocument/2006/math">
                    <m:r>
                      <a:rPr lang="pt-PT" sz="2000" b="1" i="1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charset="0"/>
                      </a:rPr>
                      <m:t>𝐏</m:t>
                    </m:r>
                  </m:oMath>
                </a14:m>
                <a:r>
                  <a:rPr lang="pt-PT" sz="2000" b="1" dirty="0">
                    <a:solidFill>
                      <a:schemeClr val="accent5">
                        <a:lumMod val="75000"/>
                      </a:schemeClr>
                    </a:solidFill>
                    <a:latin typeface="Cambria Math" charset="0"/>
                  </a:rPr>
                  <a:t> no instante </a:t>
                </a:r>
                <a14:m>
                  <m:oMath xmlns:m="http://schemas.openxmlformats.org/officeDocument/2006/math">
                    <m:r>
                      <a:rPr lang="pt-PT" sz="2000" b="1" i="1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charset="0"/>
                      </a:rPr>
                      <m:t>𝒕</m:t>
                    </m:r>
                  </m:oMath>
                </a14:m>
                <a:r>
                  <a:rPr lang="pt-PT" sz="2000" b="1" dirty="0">
                    <a:solidFill>
                      <a:schemeClr val="accent5">
                        <a:lumMod val="75000"/>
                      </a:schemeClr>
                    </a:solidFill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a derivada de segunda ordem 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𝑝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em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𝑡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ou seja,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𝑎</m:t>
                    </m:r>
                    <m:d>
                      <m:dPr>
                        <m:ctrlPr>
                          <a:rPr lang="pt-PT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𝑡</m:t>
                        </m:r>
                      </m:e>
                    </m:d>
                    <m:r>
                      <a:rPr lang="pt-PT" sz="2000" i="1">
                        <a:latin typeface="Cambria Math" charset="0"/>
                      </a:rPr>
                      <m:t>=</m:t>
                    </m:r>
                    <m:r>
                      <a:rPr lang="pt-PT" sz="2000" i="1">
                        <a:latin typeface="Cambria Math" charset="0"/>
                      </a:rPr>
                      <m:t>𝑝</m:t>
                    </m:r>
                    <m:r>
                      <a:rPr lang="pt-PT" sz="2000" i="1">
                        <a:latin typeface="Cambria Math" charset="0"/>
                      </a:rPr>
                      <m:t>′′(</m:t>
                    </m:r>
                    <m:r>
                      <a:rPr lang="pt-PT" sz="2000" i="1">
                        <a:latin typeface="Cambria Math" charset="0"/>
                      </a:rPr>
                      <m:t>𝑡</m:t>
                    </m:r>
                    <m:r>
                      <a:rPr lang="pt-PT" sz="2000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.</a:t>
                </a: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416" y="1196752"/>
                <a:ext cx="7887008" cy="5196294"/>
              </a:xfrm>
              <a:prstGeom prst="rect">
                <a:avLst/>
              </a:prstGeom>
              <a:blipFill rotWithShape="0">
                <a:blip r:embed="rId3"/>
                <a:stretch>
                  <a:fillRect l="-773" r="-100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ítulo 1"/>
          <p:cNvSpPr txBox="1">
            <a:spLocks/>
          </p:cNvSpPr>
          <p:nvPr/>
        </p:nvSpPr>
        <p:spPr>
          <a:xfrm>
            <a:off x="501416" y="269776"/>
            <a:ext cx="803102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b="1" dirty="0"/>
              <a:t>Aceleração média e aceleração instantânea</a:t>
            </a:r>
          </a:p>
        </p:txBody>
      </p:sp>
    </p:spTree>
    <p:extLst>
      <p:ext uri="{BB962C8B-B14F-4D97-AF65-F5344CB8AC3E}">
        <p14:creationId xmlns:p14="http://schemas.microsoft.com/office/powerpoint/2010/main" val="270992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1096</TotalTime>
  <Words>246</Words>
  <Application>Microsoft Office PowerPoint</Application>
  <PresentationFormat>Apresentação no Ecrã (4:3)</PresentationFormat>
  <Paragraphs>24</Paragraphs>
  <Slides>8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8</vt:i4>
      </vt:variant>
    </vt:vector>
  </HeadingPairs>
  <TitlesOfParts>
    <vt:vector size="11" baseType="lpstr">
      <vt:lpstr>Arial</vt:lpstr>
      <vt:lpstr>Cambria Math</vt:lpstr>
      <vt:lpstr>Office Theme</vt:lpstr>
      <vt:lpstr>Funções reais  de variável real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Lógica e Teoria dos Conjuntos</dc:title>
  <dc:creator>Rui</dc:creator>
  <cp:lastModifiedBy>Beatriz</cp:lastModifiedBy>
  <cp:revision>109</cp:revision>
  <dcterms:created xsi:type="dcterms:W3CDTF">2014-11-16T14:55:38Z</dcterms:created>
  <dcterms:modified xsi:type="dcterms:W3CDTF">2017-03-07T20:12:08Z</dcterms:modified>
</cp:coreProperties>
</file>