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7"/>
  </p:notesMasterIdLst>
  <p:sldIdLst>
    <p:sldId id="256" r:id="rId2"/>
    <p:sldId id="257" r:id="rId3"/>
    <p:sldId id="327" r:id="rId4"/>
    <p:sldId id="328" r:id="rId5"/>
    <p:sldId id="336" r:id="rId6"/>
    <p:sldId id="337" r:id="rId7"/>
    <p:sldId id="329" r:id="rId8"/>
    <p:sldId id="338" r:id="rId9"/>
    <p:sldId id="339" r:id="rId10"/>
    <p:sldId id="330" r:id="rId11"/>
    <p:sldId id="340" r:id="rId12"/>
    <p:sldId id="341" r:id="rId13"/>
    <p:sldId id="342" r:id="rId14"/>
    <p:sldId id="331" r:id="rId15"/>
    <p:sldId id="343" r:id="rId16"/>
    <p:sldId id="344" r:id="rId17"/>
    <p:sldId id="332" r:id="rId18"/>
    <p:sldId id="345" r:id="rId19"/>
    <p:sldId id="346" r:id="rId20"/>
    <p:sldId id="334" r:id="rId21"/>
    <p:sldId id="351" r:id="rId22"/>
    <p:sldId id="352" r:id="rId23"/>
    <p:sldId id="353" r:id="rId24"/>
    <p:sldId id="354" r:id="rId25"/>
    <p:sldId id="355" r:id="rId2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7" autoAdjust="0"/>
    <p:restoredTop sz="94674"/>
  </p:normalViewPr>
  <p:slideViewPr>
    <p:cSldViewPr>
      <p:cViewPr varScale="1">
        <p:scale>
          <a:sx n="124" d="100"/>
          <a:sy n="124" d="100"/>
        </p:scale>
        <p:origin x="160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1CAD6-2993-E74F-B1AB-C2179A516E17}" type="datetimeFigureOut">
              <a:rPr lang="en-US" smtClean="0"/>
              <a:t>3/10/17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81D4F-75E9-E34D-93EC-BABD6841F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2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81D4F-75E9-E34D-93EC-BABD6841FE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39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10/03/17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543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slide" Target="slide11.xml"/><Relationship Id="rId5" Type="http://schemas.openxmlformats.org/officeDocument/2006/relationships/slide" Target="slide12.xml"/><Relationship Id="rId6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slide" Target="slide18.xml"/><Relationship Id="rId5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slide" Target="slide21.xml"/><Relationship Id="rId5" Type="http://schemas.openxmlformats.org/officeDocument/2006/relationships/slide" Target="slide22.xml"/><Relationship Id="rId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Relationship Id="rId3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slide" Target="slide25.xml"/><Relationship Id="rId3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Trigonometria e </a:t>
            </a:r>
            <a:r>
              <a:rPr lang="pt-PT" sz="4400" b="1" dirty="0" smtClean="0">
                <a:solidFill>
                  <a:schemeClr val="bg1"/>
                </a:solidFill>
              </a:rPr>
              <a:t/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t</a:t>
            </a:r>
            <a:r>
              <a:rPr lang="pt-PT" sz="4400" b="1" dirty="0" smtClean="0">
                <a:solidFill>
                  <a:schemeClr val="bg1"/>
                </a:solidFill>
              </a:rPr>
              <a:t>rigonométricas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717454"/>
            <a:ext cx="6858000" cy="1655762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Diferenciação de fórmulas trigonométricas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5040560" cy="2678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Determine os valores exatos de: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func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func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5040560" cy="2678875"/>
              </a:xfrm>
              <a:prstGeom prst="rect">
                <a:avLst/>
              </a:prstGeom>
              <a:blipFill rotWithShape="0">
                <a:blip r:embed="rId3"/>
                <a:stretch>
                  <a:fillRect l="-1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1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8" name="Retângulo 3"/>
          <p:cNvSpPr/>
          <p:nvPr/>
        </p:nvSpPr>
        <p:spPr>
          <a:xfrm>
            <a:off x="2483970" y="223680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3"/>
          <p:cNvSpPr/>
          <p:nvPr/>
        </p:nvSpPr>
        <p:spPr>
          <a:xfrm>
            <a:off x="2771800" y="293420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3"/>
          <p:cNvSpPr/>
          <p:nvPr/>
        </p:nvSpPr>
        <p:spPr>
          <a:xfrm>
            <a:off x="2483970" y="362333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95169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4220245" cy="2679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1.1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func>
                      <m:r>
                        <a:rPr lang="pt-PT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pt-PT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2.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pt-PT" sz="20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4220245" cy="2679260"/>
              </a:xfrm>
              <a:prstGeom prst="rect">
                <a:avLst/>
              </a:prstGeom>
              <a:blipFill rotWithShape="0">
                <a:blip r:embed="rId3"/>
                <a:stretch>
                  <a:fillRect l="-1445" t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6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7035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58527" y="1242538"/>
                <a:ext cx="4752528" cy="2679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1.2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pt-PT" sz="2000" b="0" i="0" smtClean="0">
                          <a:latin typeface="Cambria Math" charset="0"/>
                        </a:rPr>
                        <m:t> 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pt-PT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pt-PT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2.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pt-PT" sz="20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527" y="1242538"/>
                <a:ext cx="4752528" cy="2679260"/>
              </a:xfrm>
              <a:prstGeom prst="rect">
                <a:avLst/>
              </a:prstGeom>
              <a:blipFill rotWithShape="0">
                <a:blip r:embed="rId3"/>
                <a:stretch>
                  <a:fillRect l="-1412" t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6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37100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67779" y="1042496"/>
                <a:ext cx="4148237" cy="54828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1.3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19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19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pt-PT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19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func>
                      <m:func>
                        <m:func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19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19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pt-PT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19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func>
                      <m:r>
                        <a:rPr lang="pt-PT" sz="19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19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19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19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1900" b="0" i="1" smtClean="0">
                                      <a:latin typeface="Cambria Math" panose="02040503050406030204" pitchFamily="18" charset="0"/>
                                    </a:rPr>
                                    <m:t>2.</m:t>
                                  </m:r>
                                  <m:f>
                                    <m:fPr>
                                      <m:ctrlPr>
                                        <a:rPr lang="pt-PT" sz="1900" b="0" i="1" smtClean="0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1900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pt-PT" sz="19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1900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PT" sz="1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1900" b="0" i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1900" b="0" i="0" dirty="0" smtClean="0">
                  <a:latin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19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19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1900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pt-PT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19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PT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19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19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19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pt-PT" sz="19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pt-PT" sz="19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PT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19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a:rPr lang="pt-PT" sz="1900" b="0" i="0" smtClean="0">
                                  <a:latin typeface="Cambria Math" charset="0"/>
                                </a:rPr>
                                <m:t>—</m:t>
                              </m:r>
                              <m:r>
                                <m:rPr>
                                  <m:sty m:val="p"/>
                                </m:rPr>
                                <a:rPr lang="pt-PT" sz="19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19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PT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19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1900" b="0" i="1" smtClean="0">
                          <a:latin typeface="Cambria Math" charset="0"/>
                        </a:rPr>
                        <m:t> —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1900" i="1" smtClean="0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19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PT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042496"/>
                <a:ext cx="4148237" cy="5482848"/>
              </a:xfrm>
              <a:prstGeom prst="rect">
                <a:avLst/>
              </a:prstGeom>
              <a:blipFill rotWithShape="0">
                <a:blip r:embed="rId3"/>
                <a:stretch>
                  <a:fillRect l="-1468" t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482818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29334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992888" cy="5507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dirty="0" smtClean="0">
                    <a:latin typeface="Cambria Math" charset="0"/>
                  </a:rPr>
                  <a:t>Calcule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 sabendo que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992888" cy="550728"/>
              </a:xfrm>
              <a:prstGeom prst="rect">
                <a:avLst/>
              </a:prstGeom>
              <a:blipFill rotWithShape="0">
                <a:blip r:embed="rId3"/>
                <a:stretch>
                  <a:fillRect l="-763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2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611560" y="212761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08390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5040560" cy="39223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charset="0"/>
                  </a:rPr>
                  <a:t>2.</a:t>
                </a:r>
                <a:r>
                  <a:rPr lang="pt-PT" sz="2000" dirty="0" smtClean="0">
                    <a:latin typeface="Cambria Math" charset="0"/>
                  </a:rPr>
                  <a:t> Sabendo que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</m:t>
                          </m:r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>
                    <a:latin typeface="Cambria Math" panose="02040503050406030204" pitchFamily="18" charset="0"/>
                  </a:rPr>
                  <a:t>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040560" cy="3922356"/>
              </a:xfrm>
              <a:prstGeom prst="rect">
                <a:avLst/>
              </a:prstGeom>
              <a:blipFill rotWithShape="0">
                <a:blip r:embed="rId3"/>
                <a:stretch>
                  <a:fillRect l="-1209" r="-1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6736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71227" y="1242538"/>
                <a:ext cx="6233021" cy="37920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dirty="0" smtClean="0">
                    <a:latin typeface="Cambria Math" charset="0"/>
                  </a:rPr>
                  <a:t>Logo: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=2.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2.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b="0" i="1" smtClean="0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27" y="1242538"/>
                <a:ext cx="6233021" cy="3792064"/>
              </a:xfrm>
              <a:prstGeom prst="rect">
                <a:avLst/>
              </a:prstGeom>
              <a:blipFill rotWithShape="0">
                <a:blip r:embed="rId3"/>
                <a:stretch>
                  <a:fillRect l="-1076" t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27725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8496944" cy="29897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Resolva, em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cada uma das seguintes equações</a:t>
                </a:r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 charset="0"/>
                      </a:rPr>
                      <m:t>— 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 charset="0"/>
                      </a:rPr>
                      <m:t>— 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496944" cy="2989729"/>
              </a:xfrm>
              <a:prstGeom prst="rect">
                <a:avLst/>
              </a:prstGeom>
              <a:blipFill rotWithShape="0">
                <a:blip r:embed="rId3"/>
                <a:stretch>
                  <a:fillRect l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</a:t>
            </a:r>
            <a:r>
              <a:rPr lang="pt-PT" sz="3200" b="1" dirty="0">
                <a:latin typeface="Cambria"/>
                <a:cs typeface="Cambria"/>
              </a:rPr>
              <a:t>3</a:t>
            </a:r>
          </a:p>
        </p:txBody>
      </p:sp>
      <p:sp>
        <p:nvSpPr>
          <p:cNvPr id="9" name="Retângulo 3"/>
          <p:cNvSpPr/>
          <p:nvPr/>
        </p:nvSpPr>
        <p:spPr>
          <a:xfrm>
            <a:off x="3491880" y="234888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3"/>
          <p:cNvSpPr/>
          <p:nvPr/>
        </p:nvSpPr>
        <p:spPr>
          <a:xfrm>
            <a:off x="3491879" y="315009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3"/>
          <p:cNvSpPr/>
          <p:nvPr/>
        </p:nvSpPr>
        <p:spPr>
          <a:xfrm>
            <a:off x="3708309" y="388651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53820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7100565" cy="51210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3.1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 charset="0"/>
                                </a:rPr>
                                <m:t> — 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100565" cy="5121017"/>
              </a:xfrm>
              <a:prstGeom prst="rect">
                <a:avLst/>
              </a:prstGeom>
              <a:blipFill rotWithShape="0">
                <a:blip r:embed="rId3"/>
                <a:stretch>
                  <a:fillRect l="-858" t="-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6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7582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611561" y="1412776"/>
                <a:ext cx="6696744" cy="43552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3.2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b="0" i="1" smtClean="0">
                          <a:latin typeface="Cambria Math" charset="0"/>
                        </a:rPr>
                        <m:t>—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2 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fName>
                        <m:e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—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 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6696744" cy="4355231"/>
              </a:xfrm>
              <a:prstGeom prst="rect">
                <a:avLst/>
              </a:prstGeom>
              <a:blipFill rotWithShape="0">
                <a:blip r:embed="rId3"/>
                <a:stretch>
                  <a:fillRect l="-910" t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6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73913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7172573" cy="4394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3.3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b="0" i="1" smtClean="0">
                          <a:latin typeface="Cambria Math" charset="0"/>
                        </a:rPr>
                        <m:t>—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fName>
                        <m:e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—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 charset="0"/>
                                </a:rPr>
                                <m:t> — 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sz="2000" b="0" i="1" smtClean="0">
                          <a:latin typeface="Cambria Math" charset="0"/>
                        </a:rPr>
                        <m:t>—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172573" cy="4394344"/>
              </a:xfrm>
              <a:prstGeom prst="rect">
                <a:avLst/>
              </a:prstGeom>
              <a:blipFill rotWithShape="0">
                <a:blip r:embed="rId3"/>
                <a:stretch>
                  <a:fillRect l="-850" t="-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61003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6408712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Determine o domínio e os zeros da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definida por:</a:t>
                </a:r>
                <a:endParaRPr lang="pt-PT" sz="2000" b="0" i="1" dirty="0" smtClean="0">
                  <a:latin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 charset="0"/>
                            </a:rPr>
                            <m:t> —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6408712" cy="1015663"/>
              </a:xfrm>
              <a:prstGeom prst="rect">
                <a:avLst/>
              </a:prstGeom>
              <a:blipFill rotWithShape="0">
                <a:blip r:embed="rId3"/>
                <a:stretch>
                  <a:fillRect l="-951" r="-2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 smtClean="0">
                <a:latin typeface="Cambria"/>
                <a:cs typeface="Cambria"/>
              </a:rPr>
              <a:t>Questão 4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611560" y="269066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87117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67779" y="1253176"/>
                <a:ext cx="5804421" cy="46767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4.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\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 charset="0"/>
                            </a:rPr>
                            <m:t> — 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fName>
                        <m:e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</m:e>
                      </m:func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— 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 —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53176"/>
                <a:ext cx="5804421" cy="4676793"/>
              </a:xfrm>
              <a:prstGeom prst="rect">
                <a:avLst/>
              </a:prstGeom>
              <a:blipFill rotWithShape="0">
                <a:blip r:embed="rId3"/>
                <a:stretch>
                  <a:fillRect l="-1050" t="-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00564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6596509" cy="3694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∨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∨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596509" cy="369466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41075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344816" cy="2948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Considere 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definida por</a:t>
                </a: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pt-PT" sz="2000" b="0" i="1" smtClean="0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num>
                                <m:den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pt-PT" sz="2000" b="0" i="1" smtClean="0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1        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𝑠𝑒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5.1</a:t>
                </a:r>
                <a:r>
                  <a:rPr lang="pt-PT" sz="2000" dirty="0" smtClean="0">
                    <a:latin typeface="Cambria Math" charset="0"/>
                  </a:rPr>
                  <a:t> Averigue 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</a:t>
                </a:r>
                <a:r>
                  <a:rPr lang="pt-PT" sz="2000" dirty="0">
                    <a:latin typeface="Cambria Math" charset="0"/>
                  </a:rPr>
                  <a:t>contínua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5.2</a:t>
                </a:r>
                <a:r>
                  <a:rPr lang="pt-PT" sz="2000" dirty="0" smtClean="0">
                    <a:latin typeface="Cambria Math" charset="0"/>
                  </a:rPr>
                  <a:t> Prove </a:t>
                </a:r>
                <a:r>
                  <a:rPr lang="pt-PT" sz="2000" dirty="0">
                    <a:latin typeface="Cambria Math" charset="0"/>
                  </a:rPr>
                  <a:t>que a reta de </a:t>
                </a:r>
                <a:r>
                  <a:rPr lang="pt-PT" sz="2000" dirty="0" smtClean="0">
                    <a:latin typeface="Cambria Math" charset="0"/>
                  </a:rPr>
                  <a:t>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 —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tangente ao gráfico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344816" cy="2948692"/>
              </a:xfrm>
              <a:prstGeom prst="rect">
                <a:avLst/>
              </a:prstGeom>
              <a:blipFill rotWithShape="0">
                <a:blip r:embed="rId3"/>
                <a:stretch>
                  <a:fillRect l="-830" t="-1240" r="-830" b="-3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 smtClean="0">
                <a:latin typeface="Cambria"/>
                <a:cs typeface="Cambria"/>
              </a:rPr>
              <a:t>Questão 5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4932040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3"/>
          <p:cNvSpPr/>
          <p:nvPr/>
        </p:nvSpPr>
        <p:spPr>
          <a:xfrm>
            <a:off x="2412165" y="400506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09904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7272808" cy="2539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5.1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 não existe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 e, portanto,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não é contínua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272808" cy="2539862"/>
              </a:xfrm>
              <a:prstGeom prst="rect">
                <a:avLst/>
              </a:prstGeom>
              <a:blipFill rotWithShape="0">
                <a:blip r:embed="rId3"/>
                <a:stretch>
                  <a:fillRect l="-838" t="-1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6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03407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6812533" cy="49095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charset="0"/>
                  </a:rPr>
                  <a:t>5.2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panose="02040503050406030204" pitchFamily="18" charset="0"/>
                        </a:rPr>
                        <m:t>se</m:t>
                      </m:r>
                      <m:r>
                        <a:rPr lang="pt-PT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func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fun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0=−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Portanto, a reta de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 —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tangente ao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812533" cy="4909549"/>
              </a:xfrm>
              <a:prstGeom prst="rect">
                <a:avLst/>
              </a:prstGeom>
              <a:blipFill rotWithShape="0">
                <a:blip r:embed="rId4"/>
                <a:stretch>
                  <a:fillRect l="-894" t="-745" b="-1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1269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8064896" cy="30178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Calcule, nos pontos em que existe, uma expressão da derivada da função definida por: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6.1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=3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6.2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3</m:t>
                        </m:r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6.3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064896" cy="3017877"/>
              </a:xfrm>
              <a:prstGeom prst="rect">
                <a:avLst/>
              </a:prstGeom>
              <a:blipFill rotWithShape="0">
                <a:blip r:embed="rId3"/>
                <a:stretch>
                  <a:fillRect l="-756" r="-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 smtClean="0">
                <a:latin typeface="Cambria"/>
                <a:cs typeface="Cambria"/>
              </a:rPr>
              <a:t>Questão 6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3563888" y="263691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3"/>
          <p:cNvSpPr/>
          <p:nvPr/>
        </p:nvSpPr>
        <p:spPr>
          <a:xfrm>
            <a:off x="2699792" y="320111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3"/>
          <p:cNvSpPr/>
          <p:nvPr/>
        </p:nvSpPr>
        <p:spPr>
          <a:xfrm>
            <a:off x="3347661" y="3926215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12041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6380485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6.1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.2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6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6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6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+6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+6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 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6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=6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0" smtClean="0">
                                  <a:latin typeface="Cambria Math" charset="0"/>
                                </a:rPr>
                                <m:t>—</m:t>
                              </m:r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—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=6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0" smtClean="0">
                                  <a:latin typeface="Cambria Math" charset="0"/>
                                </a:rPr>
                                <m:t>—</m:t>
                              </m:r>
                              <m: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380485" cy="4708981"/>
              </a:xfrm>
              <a:prstGeom prst="rect">
                <a:avLst/>
              </a:prstGeom>
              <a:blipFill rotWithShape="0">
                <a:blip r:embed="rId3"/>
                <a:stretch>
                  <a:fillRect l="-955" t="-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6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21066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5516389" cy="41892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6.2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−3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pt-PT" sz="2000" b="0" i="1" smtClean="0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516389" cy="4189224"/>
              </a:xfrm>
              <a:prstGeom prst="rect">
                <a:avLst/>
              </a:prstGeom>
              <a:blipFill rotWithShape="0">
                <a:blip r:embed="rId3"/>
                <a:stretch>
                  <a:fillRect l="-1105" t="-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9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1646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3932213" cy="4351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6.3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os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pt-PT" sz="2000" b="0" i="1" smtClean="0">
                          <a:latin typeface="Cambria Math" charset="0"/>
                        </a:rPr>
                        <m:t> — 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 charset="0"/>
                        </a:rPr>
                        <m:t>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—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3932213" cy="4351769"/>
              </a:xfrm>
              <a:prstGeom prst="rect">
                <a:avLst/>
              </a:prstGeom>
              <a:blipFill rotWithShape="0">
                <a:blip r:embed="rId3"/>
                <a:stretch>
                  <a:fillRect l="-1550" t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61229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272808" cy="18768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Mostre que a função definida pela expressão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é </a:t>
                </a:r>
                <a:r>
                  <a:rPr lang="pt-PT" sz="2000" dirty="0">
                    <a:latin typeface="Cambria Math" charset="0"/>
                  </a:rPr>
                  <a:t>decrescente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:r>
                  <a:rPr lang="pt-PT" sz="2000" dirty="0">
                    <a:latin typeface="Cambria Math" charset="0"/>
                  </a:rPr>
                  <a:t>qualquer intervalo em que se encontre </a:t>
                </a:r>
                <a:r>
                  <a:rPr lang="pt-PT" sz="2000" dirty="0" smtClean="0">
                    <a:latin typeface="Cambria Math" charset="0"/>
                  </a:rPr>
                  <a:t>definida.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272808" cy="1876860"/>
              </a:xfrm>
              <a:prstGeom prst="rect">
                <a:avLst/>
              </a:prstGeom>
              <a:blipFill rotWithShape="0">
                <a:blip r:embed="rId3"/>
                <a:stretch>
                  <a:fillRect l="-838" r="-922" b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 smtClean="0">
                <a:latin typeface="Cambria"/>
                <a:cs typeface="Cambria"/>
              </a:rPr>
              <a:t>Questão 7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9" name="Retângulo 3"/>
          <p:cNvSpPr/>
          <p:nvPr/>
        </p:nvSpPr>
        <p:spPr>
          <a:xfrm>
            <a:off x="611560" y="346093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95895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8"/>
              <p:cNvSpPr/>
              <p:nvPr/>
            </p:nvSpPr>
            <p:spPr>
              <a:xfrm>
                <a:off x="567779" y="1242538"/>
                <a:ext cx="8252693" cy="48926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/>
                  <a:t>7.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pt-PT" sz="2000" i="1">
                                  <a:latin typeface="Cambria Math" charset="0"/>
                                </a:rPr>
                                <m:t>—</m:t>
                              </m:r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pt-PT" sz="2000" i="1">
                                  <a:latin typeface="Cambria Math" charset="0"/>
                                </a:rPr>
                                <m:t>—</m:t>
                              </m:r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—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pt-PT" sz="2000" b="0" i="1" smtClean="0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pt-PT" sz="2000" b="0" i="1" smtClean="0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 smtClean="0">
                              <a:latin typeface="Cambria Math" charset="0"/>
                            </a:rPr>
                            <m:t>—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—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—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—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charset="0"/>
                            </a:rPr>
                            <m:t>—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&lt;0,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decrescente em qualquer intervalo em que se encontre definida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252693" cy="4892686"/>
              </a:xfrm>
              <a:prstGeom prst="rect">
                <a:avLst/>
              </a:prstGeom>
              <a:blipFill rotWithShape="0">
                <a:blip r:embed="rId3"/>
                <a:stretch>
                  <a:fillRect l="-739" t="-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8273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5755</TotalTime>
  <Words>2153</Words>
  <Application>Microsoft Macintosh PowerPoint</Application>
  <PresentationFormat>On-screen Show (4:3)</PresentationFormat>
  <Paragraphs>158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Cambria</vt:lpstr>
      <vt:lpstr>Cambria Math</vt:lpstr>
      <vt:lpstr>Arial</vt:lpstr>
      <vt:lpstr>Office Theme</vt:lpstr>
      <vt:lpstr>Trigonometria e  funções trigonométricas</vt:lpstr>
      <vt:lpstr>PowerPoint Presentation</vt:lpstr>
      <vt:lpstr>Questão 1</vt:lpstr>
      <vt:lpstr>PowerPoint Presentation</vt:lpstr>
      <vt:lpstr>PowerPoint Presentation</vt:lpstr>
      <vt:lpstr>PowerPoint Presentation</vt:lpstr>
      <vt:lpstr>Questão 2</vt:lpstr>
      <vt:lpstr>PowerPoint Presentation</vt:lpstr>
      <vt:lpstr>PowerPoint Presentation</vt:lpstr>
      <vt:lpstr>Questão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186</cp:revision>
  <dcterms:created xsi:type="dcterms:W3CDTF">2014-11-16T14:55:38Z</dcterms:created>
  <dcterms:modified xsi:type="dcterms:W3CDTF">2017-03-10T15:21:13Z</dcterms:modified>
</cp:coreProperties>
</file>