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316" r:id="rId4"/>
    <p:sldId id="309" r:id="rId5"/>
    <p:sldId id="310" r:id="rId6"/>
    <p:sldId id="311" r:id="rId7"/>
    <p:sldId id="312" r:id="rId8"/>
    <p:sldId id="313" r:id="rId9"/>
    <p:sldId id="317" r:id="rId10"/>
    <p:sldId id="318" r:id="rId1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60" autoAdjust="0"/>
    <p:restoredTop sz="94674"/>
  </p:normalViewPr>
  <p:slideViewPr>
    <p:cSldViewPr>
      <p:cViewPr varScale="1">
        <p:scale>
          <a:sx n="124" d="100"/>
          <a:sy n="124" d="100"/>
        </p:scale>
        <p:origin x="160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10/03/17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99563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dirty="0" smtClean="0">
                <a:solidFill>
                  <a:schemeClr val="bg1"/>
                </a:solidFill>
              </a:rPr>
              <a:t>Trigonometria e </a:t>
            </a:r>
            <a:r>
              <a:rPr lang="pt-PT" sz="4400" smtClean="0">
                <a:solidFill>
                  <a:schemeClr val="bg1"/>
                </a:solidFill>
              </a:rPr>
              <a:t/>
            </a:r>
            <a:br>
              <a:rPr lang="pt-PT" sz="4400" smtClean="0">
                <a:solidFill>
                  <a:schemeClr val="bg1"/>
                </a:solidFill>
              </a:rPr>
            </a:br>
            <a:r>
              <a:rPr lang="pt-PT" sz="4400" smtClean="0">
                <a:solidFill>
                  <a:schemeClr val="bg1"/>
                </a:solidFill>
              </a:rPr>
              <a:t>funções trigonométricas</a:t>
            </a:r>
            <a:endParaRPr lang="pt-PT" sz="4400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  <a:t>Diferenciação de fórmulas trigonométricas</a:t>
            </a:r>
          </a:p>
          <a:p>
            <a: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  <a:t>O essencial</a:t>
            </a:r>
            <a:endParaRPr lang="pt-PT" sz="24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01416" y="1340768"/>
                <a:ext cx="7166928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Dados dois ângulos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𝛼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𝛽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𝛼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convexo e de amplitude superior 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𝛽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tem-se </a:t>
                </a:r>
                <a:r>
                  <a:rPr lang="pt-PT" sz="2000" dirty="0" smtClean="0">
                    <a:latin typeface="Cambria Math" charset="0"/>
                  </a:rPr>
                  <a:t>que: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𝛼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𝛽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𝛼</m:t>
                              </m:r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𝛽</m:t>
                              </m:r>
                            </m:e>
                          </m:func>
                          <m:r>
                            <a:rPr lang="pt-PT" sz="2000" i="1">
                              <a:latin typeface="Cambria Math"/>
                            </a:rPr>
                            <m:t>+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𝛼</m:t>
                              </m:r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𝛽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340768"/>
                <a:ext cx="7166928" cy="1938992"/>
              </a:xfrm>
              <a:prstGeom prst="rect">
                <a:avLst/>
              </a:prstGeom>
              <a:blipFill rotWithShape="0">
                <a:blip r:embed="rId3"/>
                <a:stretch>
                  <a:fillRect l="-850" r="-17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Fórmula do cosseno da diferença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01416" y="1386992"/>
                <a:ext cx="7094920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Dados dois ângulos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𝛼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𝛽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𝛼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convexo e de amplitude superior 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𝛽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tem-se </a:t>
                </a:r>
                <a:r>
                  <a:rPr lang="pt-PT" sz="2000" dirty="0" smtClean="0">
                    <a:latin typeface="Cambria Math" charset="0"/>
                  </a:rPr>
                  <a:t>que: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𝛼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𝛽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𝛼</m:t>
                              </m:r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𝛽</m:t>
                              </m:r>
                            </m:e>
                          </m:func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𝛼</m:t>
                              </m:r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𝛽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386992"/>
                <a:ext cx="7094920" cy="1938992"/>
              </a:xfrm>
              <a:prstGeom prst="rect">
                <a:avLst/>
              </a:prstGeom>
              <a:blipFill rotWithShape="0">
                <a:blip r:embed="rId3"/>
                <a:stretch>
                  <a:fillRect l="-859" r="-120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Fórmula do seno da diferença</a:t>
            </a:r>
          </a:p>
        </p:txBody>
      </p:sp>
    </p:spTree>
    <p:extLst>
      <p:ext uri="{BB962C8B-B14F-4D97-AF65-F5344CB8AC3E}">
        <p14:creationId xmlns:p14="http://schemas.microsoft.com/office/powerpoint/2010/main" val="136607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01416" y="1340768"/>
                <a:ext cx="7094920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Dados dois </a:t>
                </a:r>
                <a:r>
                  <a:rPr lang="pt-PT" sz="2000" dirty="0" smtClean="0">
                    <a:latin typeface="Cambria Math" charset="0"/>
                  </a:rPr>
                  <a:t>ângulos </a:t>
                </a:r>
                <a:r>
                  <a:rPr lang="pt-PT" sz="2000" dirty="0">
                    <a:latin typeface="Cambria Math" charset="0"/>
                  </a:rPr>
                  <a:t>cuja soma é um ângulo convexo, tem-se que:</a:t>
                </a: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𝛼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𝛽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𝛼</m:t>
                              </m:r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𝛽</m:t>
                              </m:r>
                            </m:e>
                          </m:func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𝛼</m:t>
                              </m:r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𝛽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𝛼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𝛽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𝛼</m:t>
                              </m:r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𝛽</m:t>
                              </m:r>
                            </m:e>
                          </m:func>
                          <m:r>
                            <a:rPr lang="pt-PT" sz="2000" i="1">
                              <a:latin typeface="Cambria Math"/>
                            </a:rPr>
                            <m:t>+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𝛼</m:t>
                              </m:r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𝛽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340768"/>
                <a:ext cx="7094920" cy="1938992"/>
              </a:xfrm>
              <a:prstGeom prst="rect">
                <a:avLst/>
              </a:prstGeom>
              <a:blipFill rotWithShape="0">
                <a:blip r:embed="rId3"/>
                <a:stretch>
                  <a:fillRect l="-859" r="-7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Fórmulas do cosseno e do seno da soma</a:t>
            </a:r>
          </a:p>
        </p:txBody>
      </p:sp>
    </p:spTree>
    <p:extLst>
      <p:ext uri="{BB962C8B-B14F-4D97-AF65-F5344CB8AC3E}">
        <p14:creationId xmlns:p14="http://schemas.microsoft.com/office/powerpoint/2010/main" val="212221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01416" y="1340768"/>
                <a:ext cx="5438736" cy="28788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Para todos 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</a:rPr>
                      <m:t>, </m:t>
                    </m:r>
                    <m:r>
                      <a:rPr lang="pt-PT" sz="2000" i="1">
                        <a:latin typeface="Cambria Math"/>
                      </a:rPr>
                      <m:t>𝑦</m:t>
                    </m:r>
                    <m:r>
                      <a:rPr lang="pt-PT" sz="2000" i="1">
                        <a:latin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</a:rPr>
                      <m:t>ℝ</m:t>
                    </m:r>
                    <m:r>
                      <a:rPr lang="pt-PT" sz="2000" i="1">
                        <a:latin typeface="Cambria Math"/>
                      </a:rPr>
                      <m:t>,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±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𝑦</m:t>
                              </m:r>
                            </m:e>
                          </m:func>
                          <m:r>
                            <a:rPr lang="pt-PT" sz="2000" i="1">
                              <a:latin typeface="Cambria Math"/>
                            </a:rPr>
                            <m:t>±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𝑦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±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𝑦</m:t>
                              </m:r>
                            </m:e>
                          </m:func>
                          <m:r>
                            <a:rPr lang="pt-PT" sz="2000" i="1">
                              <a:latin typeface="Cambria Math"/>
                            </a:rPr>
                            <m:t>∓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𝑦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tan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±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  <m:r>
                            <a:rPr lang="pt-PT" sz="2000" i="1">
                              <a:latin typeface="Cambria Math"/>
                            </a:rPr>
                            <m:t>±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𝑦</m:t>
                              </m:r>
                            </m:e>
                          </m:func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1∓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𝑦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340768"/>
                <a:ext cx="5438736" cy="2878865"/>
              </a:xfrm>
              <a:prstGeom prst="rect">
                <a:avLst/>
              </a:prstGeom>
              <a:blipFill rotWithShape="0">
                <a:blip r:embed="rId3"/>
                <a:stretch>
                  <a:fillRect l="-112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Propriedade</a:t>
            </a:r>
          </a:p>
        </p:txBody>
      </p:sp>
    </p:spTree>
    <p:extLst>
      <p:ext uri="{BB962C8B-B14F-4D97-AF65-F5344CB8AC3E}">
        <p14:creationId xmlns:p14="http://schemas.microsoft.com/office/powerpoint/2010/main" val="406912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01416" y="1412776"/>
                <a:ext cx="5150704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Dado </a:t>
                </a:r>
                <a:r>
                  <a:rPr lang="pt-PT" sz="2000" dirty="0" smtClean="0">
                    <a:latin typeface="Cambria Math" charset="0"/>
                  </a:rPr>
                  <a:t>um </a:t>
                </a:r>
                <a:r>
                  <a:rPr lang="pt-PT" sz="2000" dirty="0">
                    <a:latin typeface="Cambria Math" charset="0"/>
                  </a:rPr>
                  <a:t>ângulo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</a:rPr>
                      <m:t>ℝ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qualquer, tem-se que:</a:t>
                </a: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=2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412776"/>
                <a:ext cx="5150704" cy="1938992"/>
              </a:xfrm>
              <a:prstGeom prst="rect">
                <a:avLst/>
              </a:prstGeom>
              <a:blipFill rotWithShape="0">
                <a:blip r:embed="rId3"/>
                <a:stretch>
                  <a:fillRect l="-118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 txBox="1">
            <a:spLocks/>
          </p:cNvSpPr>
          <p:nvPr/>
        </p:nvSpPr>
        <p:spPr>
          <a:xfrm>
            <a:off x="501416" y="269776"/>
            <a:ext cx="781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Fórmulas do seno e cosseno da duplicação</a:t>
            </a:r>
          </a:p>
        </p:txBody>
      </p:sp>
    </p:spTree>
    <p:extLst>
      <p:ext uri="{BB962C8B-B14F-4D97-AF65-F5344CB8AC3E}">
        <p14:creationId xmlns:p14="http://schemas.microsoft.com/office/powerpoint/2010/main" val="27099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501416" y="269776"/>
            <a:ext cx="781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Limite notável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501417" y="1412776"/>
                <a:ext cx="6950904" cy="2346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solidFill>
                      <a:srgbClr val="211E1E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O resultado do </a:t>
                </a:r>
                <a:r>
                  <a:rPr lang="pt-PT" sz="2000" b="1" dirty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limite</a:t>
                </a:r>
                <a:r>
                  <a:rPr lang="pt-PT" sz="2000" dirty="0" smtClean="0">
                    <a:solidFill>
                      <a:srgbClr val="211E1E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  <a:r>
                  <a:rPr lang="pt-PT" sz="2000" b="1" dirty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notável</a:t>
                </a:r>
                <a:r>
                  <a:rPr lang="pt-PT" sz="2000" dirty="0" smtClean="0">
                    <a:solidFill>
                      <a:srgbClr val="211E1E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é muito útil no cálculo de limites que envolvem funções trigonométricas, nomeadamente, no levantamento </a:t>
                </a:r>
                <a:r>
                  <a:rPr lang="pt-PT" sz="2000" smtClean="0">
                    <a:solidFill>
                      <a:srgbClr val="211E1E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de indeterminações:</a:t>
                </a:r>
                <a:endParaRPr lang="pt-PT" sz="2000" dirty="0" smtClean="0">
                  <a:solidFill>
                    <a:srgbClr val="211E1E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a:rPr lang="pt-PT" sz="2000" b="1" i="1">
                                  <a:latin typeface="Cambria Math" panose="02040503050406030204" pitchFamily="18" charset="0"/>
                                </a:rPr>
                                <m:t>𝐥𝐢𝐦</m:t>
                              </m:r>
                            </m:e>
                            <m:lim>
                              <m:r>
                                <a:rPr lang="pt-PT" sz="20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pt-PT" sz="2000" b="1" i="1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pt-PT" sz="2000" b="1" i="1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pt-PT" sz="2000" b="1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pt-PT" sz="2000" b="1" i="1">
                                      <a:latin typeface="Cambria Math" panose="02040503050406030204" pitchFamily="18" charset="0"/>
                                    </a:rPr>
                                    <m:t>𝐬𝐢𝐧</m:t>
                                  </m:r>
                                </m:fName>
                                <m:e>
                                  <m:r>
                                    <a:rPr lang="pt-PT" sz="20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pt-PT" sz="20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den>
                          </m:f>
                          <m:r>
                            <a:rPr lang="pt-PT" sz="2000" b="1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PT" sz="20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func>
                    </m:oMath>
                  </m:oMathPara>
                </a14:m>
                <a:endParaRPr lang="pt-PT" sz="2000" b="1" dirty="0"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7" y="1412776"/>
                <a:ext cx="6950904" cy="2346540"/>
              </a:xfrm>
              <a:prstGeom prst="rect">
                <a:avLst/>
              </a:prstGeom>
              <a:blipFill rotWithShape="0">
                <a:blip r:embed="rId3"/>
                <a:stretch>
                  <a:fillRect l="-877" r="-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193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01416" y="1268760"/>
                <a:ext cx="7166928" cy="33279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A função seno é diferenciável e para todo 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 i="0" spc="-100">
                        <a:latin typeface="Cambria Math" panose="02040503050406030204" pitchFamily="18" charset="0"/>
                      </a:rPr>
                      <m:t>IR</m:t>
                    </m:r>
                  </m:oMath>
                </a14:m>
                <a:endParaRPr lang="pt-PT" sz="2000" spc="-100" dirty="0">
                  <a:latin typeface="+mj-lt"/>
                </a:endParaRPr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Assim, aplicando a derivada da função composta tem-se, para qualquer função diferenciável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  <m:d>
                                        <m:dPr>
                                          <m:ctrlPr>
                                            <a:rPr lang="pt-PT" sz="2000" i="1">
                                              <a:latin typeface="Cambria Math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pt-PT" sz="20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268760"/>
                <a:ext cx="7166928" cy="3327962"/>
              </a:xfrm>
              <a:prstGeom prst="rect">
                <a:avLst/>
              </a:prstGeom>
              <a:blipFill rotWithShape="0">
                <a:blip r:embed="rId3"/>
                <a:stretch>
                  <a:fillRect l="-85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 txBox="1">
            <a:spLocks/>
          </p:cNvSpPr>
          <p:nvPr/>
        </p:nvSpPr>
        <p:spPr>
          <a:xfrm>
            <a:off x="501416" y="269776"/>
            <a:ext cx="781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Derivada da função seno</a:t>
            </a:r>
          </a:p>
        </p:txBody>
      </p:sp>
    </p:spTree>
    <p:extLst>
      <p:ext uri="{BB962C8B-B14F-4D97-AF65-F5344CB8AC3E}">
        <p14:creationId xmlns:p14="http://schemas.microsoft.com/office/powerpoint/2010/main" val="220096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01416" y="1407372"/>
                <a:ext cx="6518856" cy="33279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pt-PT" sz="2000" dirty="0" smtClean="0">
                    <a:latin typeface="Cambria Math" charset="0"/>
                  </a:rPr>
                  <a:t>A função </a:t>
                </a:r>
                <a:r>
                  <a:rPr lang="pt-PT" sz="2000" dirty="0" err="1" smtClean="0">
                    <a:latin typeface="Cambria Math" charset="0"/>
                  </a:rPr>
                  <a:t>cosseno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é diferenciável e para todo 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𝐼𝑅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−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Assim, aplicando a derivada da função composta tem-se, para qualquer função diferenciável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  <m:d>
                                        <m:dPr>
                                          <m:ctrlPr>
                                            <a:rPr lang="pt-PT" sz="2000" i="1">
                                              <a:latin typeface="Cambria Math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pt-PT" sz="20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407372"/>
                <a:ext cx="6518856" cy="3327962"/>
              </a:xfrm>
              <a:prstGeom prst="rect">
                <a:avLst/>
              </a:prstGeom>
              <a:blipFill rotWithShape="0">
                <a:blip r:embed="rId3"/>
                <a:stretch>
                  <a:fillRect l="-93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 txBox="1">
            <a:spLocks/>
          </p:cNvSpPr>
          <p:nvPr/>
        </p:nvSpPr>
        <p:spPr>
          <a:xfrm>
            <a:off x="501416" y="269776"/>
            <a:ext cx="781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Derivada da função cosseno</a:t>
            </a:r>
          </a:p>
        </p:txBody>
      </p:sp>
    </p:spTree>
    <p:extLst>
      <p:ext uri="{BB962C8B-B14F-4D97-AF65-F5344CB8AC3E}">
        <p14:creationId xmlns:p14="http://schemas.microsoft.com/office/powerpoint/2010/main" val="212663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01416" y="1412776"/>
                <a:ext cx="6374840" cy="41188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pt-PT" sz="2000" dirty="0" smtClean="0">
                    <a:latin typeface="Cambria Math" charset="0"/>
                  </a:rPr>
                  <a:t>A função tangente </a:t>
                </a:r>
                <a:r>
                  <a:rPr lang="pt-PT" sz="2000" dirty="0">
                    <a:latin typeface="Cambria Math" charset="0"/>
                  </a:rPr>
                  <a:t>é diferenciável e para todo o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𝑡𝑎𝑛</m:t>
                        </m:r>
                      </m:sub>
                    </m:sSub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 panose="02040503050406030204" pitchFamily="18" charset="0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=1+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Assim, aplicando a derivada da função composta tem-se, para qualquer função diferenciável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 panose="02040503050406030204" pitchFamily="18" charset="0"/>
                                    </a:rPr>
                                    <m:t>tan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  <m:d>
                                        <m:dPr>
                                          <m:ctrlPr>
                                            <a:rPr lang="pt-PT" sz="2000" i="1">
                                              <a:latin typeface="Cambria Math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pt-PT" sz="20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′(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</m:func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)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1+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 panose="02040503050406030204" pitchFamily="18" charset="0"/>
                                    </a:rPr>
                                    <m:t>tan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412776"/>
                <a:ext cx="6374840" cy="4118884"/>
              </a:xfrm>
              <a:prstGeom prst="rect">
                <a:avLst/>
              </a:prstGeom>
              <a:blipFill rotWithShape="0">
                <a:blip r:embed="rId3"/>
                <a:stretch>
                  <a:fillRect l="-95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 txBox="1">
            <a:spLocks/>
          </p:cNvSpPr>
          <p:nvPr/>
        </p:nvSpPr>
        <p:spPr>
          <a:xfrm>
            <a:off x="501416" y="269776"/>
            <a:ext cx="781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Derivada da função tangente</a:t>
            </a:r>
          </a:p>
        </p:txBody>
      </p:sp>
    </p:spTree>
    <p:extLst>
      <p:ext uri="{BB962C8B-B14F-4D97-AF65-F5344CB8AC3E}">
        <p14:creationId xmlns:p14="http://schemas.microsoft.com/office/powerpoint/2010/main" val="3410405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1158</TotalTime>
  <Words>559</Words>
  <Application>Microsoft Macintosh PowerPoint</Application>
  <PresentationFormat>On-screen Show (4:3)</PresentationFormat>
  <Paragraphs>40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 Light</vt:lpstr>
      <vt:lpstr>Cambria Math</vt:lpstr>
      <vt:lpstr>Arial</vt:lpstr>
      <vt:lpstr>Office Theme</vt:lpstr>
      <vt:lpstr>Trigonometria e  funções trigonométricas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Microsoft Office User</cp:lastModifiedBy>
  <cp:revision>107</cp:revision>
  <dcterms:created xsi:type="dcterms:W3CDTF">2014-11-16T14:55:38Z</dcterms:created>
  <dcterms:modified xsi:type="dcterms:W3CDTF">2017-03-10T14:59:57Z</dcterms:modified>
</cp:coreProperties>
</file>