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322" r:id="rId3"/>
    <p:sldId id="257" r:id="rId4"/>
    <p:sldId id="323" r:id="rId5"/>
    <p:sldId id="324" r:id="rId6"/>
    <p:sldId id="333" r:id="rId7"/>
    <p:sldId id="325" r:id="rId8"/>
    <p:sldId id="319" r:id="rId9"/>
    <p:sldId id="326" r:id="rId10"/>
    <p:sldId id="327" r:id="rId11"/>
    <p:sldId id="334" r:id="rId12"/>
    <p:sldId id="328" r:id="rId13"/>
    <p:sldId id="320" r:id="rId14"/>
    <p:sldId id="329" r:id="rId15"/>
    <p:sldId id="330" r:id="rId16"/>
    <p:sldId id="331" r:id="rId17"/>
    <p:sldId id="332" r:id="rId1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511" autoAdjust="0"/>
    <p:restoredTop sz="94434" autoAdjust="0"/>
  </p:normalViewPr>
  <p:slideViewPr>
    <p:cSldViewPr>
      <p:cViewPr varScale="1">
        <p:scale>
          <a:sx n="131" d="100"/>
          <a:sy n="131" d="100"/>
        </p:scale>
        <p:origin x="112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F6B352FF-5473-4FF6-96FF-A13701F36660}" type="datetimeFigureOut">
              <a:rPr lang="pt-PT" smtClean="0"/>
              <a:pPr/>
              <a:t>10/03/17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5791C3D8-3A7D-4DFE-B853-44722FACE493}" type="slidenum">
              <a:rPr lang="pt-PT" smtClean="0"/>
              <a:pPr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870167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Cambria Math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b="0" i="0" kern="1200">
          <a:solidFill>
            <a:schemeClr val="tx1"/>
          </a:solidFill>
          <a:latin typeface="Cambria Math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Cambria Math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b="0" i="0" kern="1200">
          <a:solidFill>
            <a:schemeClr val="tx1"/>
          </a:solidFill>
          <a:latin typeface="Cambria Math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slide" Target="slide4.xml"/><Relationship Id="rId5" Type="http://schemas.openxmlformats.org/officeDocument/2006/relationships/slide" Target="slide5.xml"/><Relationship Id="rId6" Type="http://schemas.openxmlformats.org/officeDocument/2006/relationships/slide" Target="slide6.xml"/><Relationship Id="rId7" Type="http://schemas.openxmlformats.org/officeDocument/2006/relationships/slide" Target="slide7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slide" Target="slide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slide" Target="slide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slide" Target="slide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slide" Target="slide10.xml"/><Relationship Id="rId5" Type="http://schemas.openxmlformats.org/officeDocument/2006/relationships/slide" Target="slide11.xml"/><Relationship Id="rId6" Type="http://schemas.openxmlformats.org/officeDocument/2006/relationships/slide" Target="slide12.xml"/><Relationship Id="rId7" Type="http://schemas.openxmlformats.org/officeDocument/2006/relationships/slide" Target="slide9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slide" Target="slide8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slide" Target="slide8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slide" Target="slide8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slide" Target="slide14.xml"/><Relationship Id="rId5" Type="http://schemas.openxmlformats.org/officeDocument/2006/relationships/slide" Target="slide15.xml"/><Relationship Id="rId6" Type="http://schemas.openxmlformats.org/officeDocument/2006/relationships/slide" Target="slide16.xml"/><Relationship Id="rId7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4744"/>
            <a:ext cx="6858000" cy="2387600"/>
          </a:xfrm>
        </p:spPr>
        <p:txBody>
          <a:bodyPr>
            <a:normAutofit/>
          </a:bodyPr>
          <a:lstStyle/>
          <a:p>
            <a:r>
              <a:rPr lang="pt-PT" sz="4400" b="1" dirty="0" smtClean="0">
                <a:solidFill>
                  <a:schemeClr val="bg1"/>
                </a:solidFill>
              </a:rPr>
              <a:t>Trigonometria e </a:t>
            </a:r>
            <a:br>
              <a:rPr lang="pt-PT" sz="4400" b="1" dirty="0" smtClean="0">
                <a:solidFill>
                  <a:schemeClr val="bg1"/>
                </a:solidFill>
              </a:rPr>
            </a:br>
            <a:r>
              <a:rPr lang="pt-PT" sz="4400" b="1" dirty="0" smtClean="0">
                <a:solidFill>
                  <a:schemeClr val="bg1"/>
                </a:solidFill>
              </a:rPr>
              <a:t>funções </a:t>
            </a:r>
            <a:r>
              <a:rPr lang="pt-PT" sz="4400" b="1" dirty="0">
                <a:solidFill>
                  <a:schemeClr val="bg1"/>
                </a:solidFill>
              </a:rPr>
              <a:t>t</a:t>
            </a:r>
            <a:r>
              <a:rPr lang="pt-PT" sz="4400" b="1" dirty="0" smtClean="0">
                <a:solidFill>
                  <a:schemeClr val="bg1"/>
                </a:solidFill>
              </a:rPr>
              <a:t>rigonométricas</a:t>
            </a:r>
            <a:endParaRPr lang="pt-PT" sz="4400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717454"/>
            <a:ext cx="6858000" cy="1655762"/>
          </a:xfrm>
        </p:spPr>
        <p:txBody>
          <a:bodyPr>
            <a:normAutofit/>
          </a:bodyPr>
          <a:lstStyle/>
          <a:p>
            <a:r>
              <a:rPr lang="pt-PT" sz="2400" b="1" dirty="0" smtClean="0">
                <a:solidFill>
                  <a:schemeClr val="bg1">
                    <a:lumMod val="85000"/>
                  </a:schemeClr>
                </a:solidFill>
              </a:rPr>
              <a:t>Osciladores harmónicos e lei de Newton</a:t>
            </a:r>
          </a:p>
          <a:p>
            <a:r>
              <a:rPr lang="pt-PT" sz="2400" b="1" dirty="0" smtClean="0">
                <a:solidFill>
                  <a:schemeClr val="bg1">
                    <a:lumMod val="85000"/>
                  </a:schemeClr>
                </a:solidFill>
              </a:rPr>
              <a:t>Exercícios do Caderno de Apoio</a:t>
            </a:r>
            <a:endParaRPr lang="pt-PT" sz="2400" b="1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6"/>
          <p:cNvSpPr txBox="1"/>
          <p:nvPr/>
        </p:nvSpPr>
        <p:spPr>
          <a:xfrm>
            <a:off x="1403648" y="1340768"/>
            <a:ext cx="640871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 smtClean="0">
                <a:latin typeface="Cambria Math" charset="0"/>
                <a:cs typeface="Cambria Math" charset="0"/>
              </a:rPr>
              <a:t>Os seguintes exercícios são propostas dos autores do programa de Matemática A que constam no Caderno de Apoio ao 12.º ano.</a:t>
            </a:r>
          </a:p>
          <a:p>
            <a:pPr algn="just">
              <a:lnSpc>
                <a:spcPct val="150000"/>
              </a:lnSpc>
            </a:pPr>
            <a:endParaRPr lang="pt-PT" sz="2000" dirty="0" smtClean="0">
              <a:latin typeface="Cambria Math" charset="0"/>
              <a:cs typeface="Cambria Math" charset="0"/>
            </a:endParaRPr>
          </a:p>
          <a:p>
            <a:pPr algn="just">
              <a:lnSpc>
                <a:spcPct val="150000"/>
              </a:lnSpc>
            </a:pPr>
            <a:r>
              <a:rPr lang="pt-PT" sz="2000" dirty="0" smtClean="0">
                <a:latin typeface="Cambria Math" charset="0"/>
                <a:cs typeface="Cambria Math" charset="0"/>
              </a:rPr>
              <a:t>Os exercícios que se encontram assinalados com um (*) ou dois (**) asteriscos correspondem a desempenhos progressivamente mais avançados (de carácter opcional).</a:t>
            </a:r>
            <a:endParaRPr lang="pt-PT" sz="2000" dirty="0">
              <a:latin typeface="Cambria Math" charset="0"/>
              <a:cs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52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1560" y="1484784"/>
                <a:ext cx="7416824" cy="47239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Um ponto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desloca-se </a:t>
                </a:r>
                <a:r>
                  <a:rPr lang="pt-PT" sz="2000" dirty="0">
                    <a:latin typeface="Cambria Math" charset="0"/>
                  </a:rPr>
                  <a:t>numa reta numérica no intervalo de </a:t>
                </a:r>
                <a:r>
                  <a:rPr lang="pt-PT" sz="2000" dirty="0" smtClean="0">
                    <a:latin typeface="Cambria Math" charset="0"/>
                  </a:rPr>
                  <a:t>tempo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["/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0, 4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 (medido em segundos</a:t>
                </a:r>
                <a:r>
                  <a:rPr lang="pt-PT" sz="2000" dirty="0">
                    <a:latin typeface="Cambria Math" charset="0"/>
                  </a:rPr>
                  <a:t>), de tal forma que a respetiva abcissa, como função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["/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0, 4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:r>
                  <a:rPr lang="pt-PT" sz="2000" dirty="0">
                    <a:latin typeface="Cambria Math" charset="0"/>
                  </a:rPr>
                  <a:t>é dada pela </a:t>
                </a:r>
                <a:r>
                  <a:rPr lang="pt-PT" sz="2000" dirty="0" smtClean="0">
                    <a:latin typeface="Cambria Math" charset="0"/>
                  </a:rPr>
                  <a:t>expressão: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=5</m:t>
                      </m:r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 charset="0"/>
                        </a:rPr>
                        <m:t>—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pt-PT" sz="2000" b="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solidFill>
                      <a:schemeClr val="tx1"/>
                    </a:solidFill>
                    <a:latin typeface="Cambria Math" charset="0"/>
                  </a:rPr>
                  <a:t>1.1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 Indique 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a abcissa do 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ponto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 nos instantes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solidFill>
                      <a:schemeClr val="tx1"/>
                    </a:solidFill>
                    <a:latin typeface="Cambria Math" charset="0"/>
                  </a:rPr>
                  <a:t>1.2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 Determine 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a amplitude do movimento do 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ponto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solidFill>
                      <a:schemeClr val="tx1"/>
                    </a:solidFill>
                    <a:latin typeface="Cambria Math" charset="0"/>
                  </a:rPr>
                  <a:t>1.3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 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Determine o período e a frequência 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do 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oscilador harmónico. </a:t>
                </a:r>
                <a:r>
                  <a:rPr lang="pt-PT" sz="2000" b="1" dirty="0" smtClean="0">
                    <a:solidFill>
                      <a:schemeClr val="tx1"/>
                    </a:solidFill>
                    <a:latin typeface="Cambria Math" charset="0"/>
                  </a:rPr>
                  <a:t>1.4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 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Determine os valores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 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para os quais a abcissa do 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ponto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 dista 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da origem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2,5</m:t>
                    </m:r>
                  </m:oMath>
                </a14:m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 unidades.</a:t>
                </a: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84784"/>
                <a:ext cx="7416824" cy="4723986"/>
              </a:xfrm>
              <a:prstGeom prst="rect">
                <a:avLst/>
              </a:prstGeom>
              <a:blipFill rotWithShape="0">
                <a:blip r:embed="rId3"/>
                <a:stretch>
                  <a:fillRect l="-822" r="-493" b="-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 smtClean="0">
                <a:latin typeface="Cambria"/>
                <a:cs typeface="Cambria"/>
              </a:rPr>
              <a:t>Questão 1</a:t>
            </a:r>
            <a:endParaRPr lang="pt-PT" sz="3200" b="1" dirty="0">
              <a:latin typeface="Cambria"/>
              <a:cs typeface="Cambria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7236296" y="3726160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5" name="Retângulo 3"/>
          <p:cNvSpPr/>
          <p:nvPr/>
        </p:nvSpPr>
        <p:spPr>
          <a:xfrm>
            <a:off x="6552717" y="4230216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8" name="Retângulo 3"/>
          <p:cNvSpPr/>
          <p:nvPr/>
        </p:nvSpPr>
        <p:spPr>
          <a:xfrm>
            <a:off x="7627603" y="4787887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6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9" name="Retângulo 3"/>
          <p:cNvSpPr/>
          <p:nvPr/>
        </p:nvSpPr>
        <p:spPr>
          <a:xfrm>
            <a:off x="3923928" y="5702314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7" action="ppaction://hlinksldjump"/>
              </a:rPr>
              <a:t>Resolução</a:t>
            </a:r>
            <a:endParaRPr lang="pt-P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567779" y="1242538"/>
                <a:ext cx="5184576" cy="28159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pt-PT" sz="2000" b="1" dirty="0" smtClean="0">
                    <a:latin typeface="Cambria Math" charset="0"/>
                  </a:rPr>
                  <a:t>1.1</a:t>
                </a:r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A </a:t>
                </a:r>
                <a:r>
                  <a:rPr lang="pt-PT" sz="2000" dirty="0">
                    <a:latin typeface="Cambria Math" charset="0"/>
                  </a:rPr>
                  <a:t>abcissa do ponto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no </a:t>
                </a:r>
                <a:r>
                  <a:rPr lang="pt-PT" sz="2000" dirty="0">
                    <a:latin typeface="Cambria Math" charset="0"/>
                  </a:rPr>
                  <a:t>instantes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é</a:t>
                </a: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</a:rPr>
                        <m:t>=5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 charset="0"/>
                        </a:rPr>
                        <m:t>—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charset="0"/>
                        </a:rPr>
                        <m:t> —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:r>
                  <a:rPr lang="pt-PT" sz="2000" dirty="0" smtClean="0">
                    <a:latin typeface="Cambria Math" charset="0"/>
                  </a:rPr>
                  <a:t>e a abcissa </a:t>
                </a:r>
                <a:r>
                  <a:rPr lang="pt-PT" sz="2000" dirty="0">
                    <a:latin typeface="Cambria Math" charset="0"/>
                  </a:rPr>
                  <a:t>do ponto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no </a:t>
                </a:r>
                <a:r>
                  <a:rPr lang="pt-PT" sz="2000" dirty="0">
                    <a:latin typeface="Cambria Math" charset="0"/>
                  </a:rPr>
                  <a:t>instante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é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</a:rPr>
                        <m:t>=5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 charset="0"/>
                        </a:rPr>
                        <m:t>—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charset="0"/>
                        </a:rPr>
                        <m:t> —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5184576" cy="2815964"/>
              </a:xfrm>
              <a:prstGeom prst="rect">
                <a:avLst/>
              </a:prstGeom>
              <a:blipFill rotWithShape="0">
                <a:blip r:embed="rId3"/>
                <a:stretch>
                  <a:fillRect l="-11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tângulo 9"/>
          <p:cNvSpPr/>
          <p:nvPr/>
        </p:nvSpPr>
        <p:spPr>
          <a:xfrm>
            <a:off x="7308709" y="5505448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20173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67779" y="1242538"/>
                <a:ext cx="6236469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000" b="1" dirty="0" smtClean="0">
                    <a:latin typeface="Cambria Math" charset="0"/>
                  </a:rPr>
                  <a:t>1.2</a:t>
                </a:r>
                <a:r>
                  <a:rPr lang="pt-PT" sz="2000" b="1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A amplitude </a:t>
                </a:r>
                <a:r>
                  <a:rPr lang="pt-PT" sz="2000" dirty="0">
                    <a:latin typeface="Cambria Math" charset="0"/>
                  </a:rPr>
                  <a:t>do movimento do ponto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é 5.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6236469" cy="400110"/>
              </a:xfrm>
              <a:prstGeom prst="rect">
                <a:avLst/>
              </a:prstGeom>
              <a:blipFill rotWithShape="0">
                <a:blip r:embed="rId3"/>
                <a:stretch>
                  <a:fillRect l="-978" t="-923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tângulo 9"/>
          <p:cNvSpPr/>
          <p:nvPr/>
        </p:nvSpPr>
        <p:spPr>
          <a:xfrm>
            <a:off x="7308709" y="5505448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38155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67779" y="1242538"/>
                <a:ext cx="4940325" cy="28829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000" b="1" dirty="0" smtClean="0">
                    <a:latin typeface="Cambria Math" charset="0"/>
                  </a:rPr>
                  <a:t>1.3</a:t>
                </a:r>
                <a:r>
                  <a:rPr lang="pt-PT" sz="2000" b="1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O período deste oscilador harmónico é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f>
                            <m:f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e</a:t>
                </a:r>
                <a:r>
                  <a:rPr lang="pt-PT" sz="2000" dirty="0" smtClean="0">
                    <a:latin typeface="Cambria Math" charset="0"/>
                  </a:rPr>
                  <a:t> a sua frequência é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4940325" cy="2882905"/>
              </a:xfrm>
              <a:prstGeom prst="rect">
                <a:avLst/>
              </a:prstGeom>
              <a:blipFill rotWithShape="0">
                <a:blip r:embed="rId3"/>
                <a:stretch>
                  <a:fillRect l="-1233" t="-126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tângulo 9"/>
          <p:cNvSpPr/>
          <p:nvPr/>
        </p:nvSpPr>
        <p:spPr>
          <a:xfrm>
            <a:off x="7308709" y="5505448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405929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567779" y="1242538"/>
                <a:ext cx="7100565" cy="46823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000" b="1" dirty="0" smtClean="0">
                    <a:latin typeface="Cambria Math" charset="0"/>
                  </a:rPr>
                  <a:t>1.4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2,5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5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 charset="0"/>
                        </a:rPr>
                        <m:t>—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=2,5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5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,5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0,7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=0,795+2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∨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—0,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795+2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 —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2+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0,41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∨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 —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pt-PT" sz="20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—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0,41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+4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Como,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[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0, 4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=2,131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=1,869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7100565" cy="4682307"/>
              </a:xfrm>
              <a:prstGeom prst="rect">
                <a:avLst/>
              </a:prstGeom>
              <a:blipFill rotWithShape="0">
                <a:blip r:embed="rId3"/>
                <a:stretch>
                  <a:fillRect l="-858" t="-781" b="-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34633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1560" y="1412776"/>
                <a:ext cx="7632848" cy="50167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Uma mola está suspensa por uma extremidade, tendo na outra extremidade um corpo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. 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Após ter sido alongada na vertical, a mola inicia um movimento oscilatório no instante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. 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A distância ao solo do 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corpo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 (em metros) 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é dada em cada 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instante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 (em 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segundos) pela 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expressão: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=3+2</m:t>
                    </m:r>
                    <m:func>
                      <m:funcPr>
                        <m:ctrlP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pt-PT" sz="2000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pt-PT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pt-PT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pt-PT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</m:d>
                      </m:e>
                    </m:func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["/>
                        <m:ctrlP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0, 4</m:t>
                        </m:r>
                      </m:e>
                    </m:d>
                  </m:oMath>
                </a14:m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solidFill>
                      <a:schemeClr val="tx1"/>
                    </a:solidFill>
                    <a:latin typeface="Cambria Math" charset="0"/>
                  </a:rPr>
                  <a:t>2.1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 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Determine a distância máxima e mínima do 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corpo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 ao solo.</a:t>
                </a: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2.2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Indique 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o valor da amplitude do movimento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solidFill>
                      <a:schemeClr val="tx1"/>
                    </a:solidFill>
                    <a:latin typeface="Cambria Math" charset="0"/>
                  </a:rPr>
                  <a:t>2.3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 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Determine o período e a frequência deste 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oscilador.</a:t>
                </a: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solidFill>
                      <a:schemeClr val="tx1"/>
                    </a:solidFill>
                    <a:latin typeface="Cambria Math" charset="0"/>
                  </a:rPr>
                  <a:t>2.4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 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Determine os instantes em que o corpo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 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está à distância de 4 metros do solo. 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12776"/>
                <a:ext cx="7632848" cy="5016758"/>
              </a:xfrm>
              <a:prstGeom prst="rect">
                <a:avLst/>
              </a:prstGeom>
              <a:blipFill rotWithShape="0">
                <a:blip r:embed="rId3"/>
                <a:stretch>
                  <a:fillRect l="-7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 smtClean="0">
                <a:latin typeface="Cambria"/>
                <a:cs typeface="Cambria"/>
              </a:rPr>
              <a:t>Questão 2</a:t>
            </a:r>
            <a:endParaRPr lang="pt-PT" sz="3200" b="1" dirty="0">
              <a:latin typeface="Cambria"/>
              <a:cs typeface="Cambria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6516216" y="4365104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5" name="Retângulo 3"/>
          <p:cNvSpPr/>
          <p:nvPr/>
        </p:nvSpPr>
        <p:spPr>
          <a:xfrm>
            <a:off x="6702120" y="4901098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8" name="Retângulo 3"/>
          <p:cNvSpPr/>
          <p:nvPr/>
        </p:nvSpPr>
        <p:spPr>
          <a:xfrm>
            <a:off x="2411760" y="5909210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6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9" name="Retângulo 3"/>
          <p:cNvSpPr/>
          <p:nvPr/>
        </p:nvSpPr>
        <p:spPr>
          <a:xfrm>
            <a:off x="7596336" y="3820978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7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01902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564331" y="1242538"/>
                <a:ext cx="7128791" cy="36317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b="1" dirty="0" smtClean="0">
                    <a:latin typeface="Cambria Math" charset="0"/>
                  </a:rPr>
                  <a:t>2.1</a:t>
                </a:r>
                <a:r>
                  <a:rPr lang="pt-PT" sz="2000" dirty="0" smtClean="0">
                    <a:latin typeface="Cambria Math" charset="0"/>
                  </a:rPr>
                  <a:t> Dado que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[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0, 4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[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5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,</a:t>
                </a:r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 charset="0"/>
                        </a:rPr>
                        <m:t>—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d>
                        </m:e>
                      </m:func>
                      <m:r>
                        <a:rPr lang="pt-PT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1⇔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 —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200000"/>
                  </a:lnSpc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As distâncias </a:t>
                </a:r>
                <a:r>
                  <a:rPr lang="pt-PT" sz="2000" dirty="0">
                    <a:latin typeface="Cambria Math" charset="0"/>
                  </a:rPr>
                  <a:t>máxima e mínima do corpo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ao </a:t>
                </a:r>
                <a:r>
                  <a:rPr lang="pt-PT" sz="2000" dirty="0" smtClean="0">
                    <a:latin typeface="Cambria Math" charset="0"/>
                  </a:rPr>
                  <a:t>solo é de 5 metros e 1 metro, respetivamente.</a:t>
                </a: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331" y="1242538"/>
                <a:ext cx="7128791" cy="3631763"/>
              </a:xfrm>
              <a:prstGeom prst="rect">
                <a:avLst/>
              </a:prstGeom>
              <a:blipFill rotWithShape="0">
                <a:blip r:embed="rId3"/>
                <a:stretch>
                  <a:fillRect l="-941" b="-3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tângulo 9"/>
          <p:cNvSpPr/>
          <p:nvPr/>
        </p:nvSpPr>
        <p:spPr>
          <a:xfrm>
            <a:off x="7308709" y="5505448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4071071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67779" y="1242538"/>
                <a:ext cx="4818625" cy="4969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2.2</a:t>
                </a:r>
                <a:r>
                  <a:rPr lang="pt-PT" sz="2000" b="1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A amplitude </a:t>
                </a:r>
                <a:r>
                  <a:rPr lang="pt-PT" sz="2000" dirty="0">
                    <a:latin typeface="Cambria Math" charset="0"/>
                  </a:rPr>
                  <a:t>do movimento </a:t>
                </a:r>
                <a:r>
                  <a:rPr lang="pt-PT" sz="2000" dirty="0" smtClean="0">
                    <a:latin typeface="Cambria Math" charset="0"/>
                  </a:rPr>
                  <a:t>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é 2.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4818625" cy="496931"/>
              </a:xfrm>
              <a:prstGeom prst="rect">
                <a:avLst/>
              </a:prstGeom>
              <a:blipFill rotWithShape="0">
                <a:blip r:embed="rId3"/>
                <a:stretch>
                  <a:fillRect l="-1264" b="-2098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tângulo 9"/>
          <p:cNvSpPr/>
          <p:nvPr/>
        </p:nvSpPr>
        <p:spPr>
          <a:xfrm>
            <a:off x="7308709" y="5505448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6786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67779" y="1242538"/>
                <a:ext cx="4818625" cy="27472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2.3</a:t>
                </a:r>
                <a:r>
                  <a:rPr lang="pt-PT" sz="2000" dirty="0" smtClean="0">
                    <a:latin typeface="Cambria Math" charset="0"/>
                  </a:rPr>
                  <a:t> O período deste oscilador harmónico é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pt-PT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e</a:t>
                </a:r>
                <a:r>
                  <a:rPr lang="pt-PT" sz="2000" dirty="0" smtClean="0">
                    <a:latin typeface="Cambria Math" charset="0"/>
                  </a:rPr>
                  <a:t> a sua frequência é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4818625" cy="2747227"/>
              </a:xfrm>
              <a:prstGeom prst="rect">
                <a:avLst/>
              </a:prstGeom>
              <a:blipFill rotWithShape="0">
                <a:blip r:embed="rId3"/>
                <a:stretch>
                  <a:fillRect l="-126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tângulo 9"/>
          <p:cNvSpPr/>
          <p:nvPr/>
        </p:nvSpPr>
        <p:spPr>
          <a:xfrm>
            <a:off x="7308709" y="5505448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60698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567779" y="1242538"/>
                <a:ext cx="6048672" cy="45748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000" b="1" dirty="0" smtClean="0">
                    <a:latin typeface="Cambria Math" charset="0"/>
                  </a:rPr>
                  <a:t>2.4</a:t>
                </a:r>
              </a:p>
              <a:p>
                <a:pPr algn="just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3+2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2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∨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—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 —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∨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 —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Como,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[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0, 4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6048672" cy="4574842"/>
              </a:xfrm>
              <a:prstGeom prst="rect">
                <a:avLst/>
              </a:prstGeom>
              <a:blipFill rotWithShape="0">
                <a:blip r:embed="rId3"/>
                <a:stretch>
                  <a:fillRect l="-1008" t="-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161440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1560" y="1484784"/>
                <a:ext cx="7128792" cy="46864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Um ponto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 move-se no eixo das abcissas de forma que a sua abcissa no instante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 (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em segundos) é dada 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por:</a:t>
                </a: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pt-PT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pt-PT" sz="2000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pt-PT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r>
                        <a:rPr lang="pt-PT" sz="2000" b="0" i="1" smtClean="0">
                          <a:solidFill>
                            <a:schemeClr val="tx1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—</m:t>
                      </m:r>
                      <m:rad>
                        <m:radPr>
                          <m:degHide m:val="on"/>
                          <m:ctrlP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</m:ctrlPr>
                        </m:radPr>
                        <m:deg/>
                        <m:e>
                          <m: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func>
                        <m:funcPr>
                          <m:ctrlP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pt-PT" sz="2000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pt-PT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r>
                        <a:rPr lang="pt-PT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pt-PT" sz="2000" dirty="0" smtClean="0">
                  <a:solidFill>
                    <a:schemeClr val="tx1"/>
                  </a:solidFill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solidFill>
                      <a:schemeClr val="tx1"/>
                    </a:solidFill>
                    <a:latin typeface="Cambria Math" charset="0"/>
                  </a:rPr>
                  <a:t>3.1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 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*Prove que se trata de um oscilador 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harmónico.</a:t>
                </a: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solidFill>
                      <a:schemeClr val="tx1"/>
                    </a:solidFill>
                    <a:latin typeface="Cambria Math" charset="0"/>
                  </a:rPr>
                  <a:t>3.2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  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Indique a amplitude, o período, a frequência do movimento, bem como o 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respetivo ângulo 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de 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fase.</a:t>
                </a: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solidFill>
                      <a:schemeClr val="tx1"/>
                    </a:solidFill>
                    <a:latin typeface="Cambria Math" charset="0"/>
                  </a:rPr>
                  <a:t>3.3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 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*Determine os instantes em que o módulo da velocidade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 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é 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nulo.</a:t>
                </a: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solidFill>
                      <a:schemeClr val="tx1"/>
                    </a:solidFill>
                    <a:latin typeface="Cambria Math" charset="0"/>
                  </a:rPr>
                  <a:t>3.4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  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Determine o valor real 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 tal 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que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p>
                    <m:d>
                      <m:dPr>
                        <m:ctrlPr>
                          <a:rPr lang="pt-PT" sz="200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. </a:t>
                </a:r>
                <a:endParaRPr lang="pt-PT" sz="2000" dirty="0">
                  <a:solidFill>
                    <a:schemeClr val="tx1"/>
                  </a:solidFill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84784"/>
                <a:ext cx="7128792" cy="4686476"/>
              </a:xfrm>
              <a:prstGeom prst="rect">
                <a:avLst/>
              </a:prstGeom>
              <a:blipFill rotWithShape="0">
                <a:blip r:embed="rId3"/>
                <a:stretch>
                  <a:fillRect l="-855" r="-855" b="-2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 smtClean="0">
                <a:latin typeface="Cambria"/>
                <a:cs typeface="Cambria"/>
              </a:rPr>
              <a:t>Questão 3</a:t>
            </a:r>
            <a:endParaRPr lang="pt-PT" sz="3200" b="1" dirty="0">
              <a:latin typeface="Cambria"/>
              <a:cs typeface="Cambria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6300192" y="3140968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5" name="Retângulo 3"/>
          <p:cNvSpPr/>
          <p:nvPr/>
        </p:nvSpPr>
        <p:spPr>
          <a:xfrm>
            <a:off x="4788024" y="4109010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7" name="Retângulo 3"/>
          <p:cNvSpPr/>
          <p:nvPr/>
        </p:nvSpPr>
        <p:spPr>
          <a:xfrm>
            <a:off x="1691680" y="5117122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6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8" name="Retângulo 3"/>
          <p:cNvSpPr/>
          <p:nvPr/>
        </p:nvSpPr>
        <p:spPr>
          <a:xfrm>
            <a:off x="7020677" y="5661248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7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320391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567779" y="1242538"/>
                <a:ext cx="6906857" cy="40520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000" b="1" dirty="0" smtClean="0">
                    <a:latin typeface="Cambria Math" charset="0"/>
                  </a:rPr>
                  <a:t>3.1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—</m:t>
                      </m:r>
                      <m:rad>
                        <m:radPr>
                          <m:deg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radPr>
                        <m:deg/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2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  <m: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  <m:t>—</m:t>
                          </m:r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f>
                                <m:fPr>
                                  <m:ctrlPr>
                                    <a:rPr lang="pt-PT" sz="2000" i="1" smtClean="0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ad>
                                    <m:radPr>
                                      <m:degHide m:val="on"/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num>
                                <m:den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pt-PT" sz="2000" i="1">
                          <a:latin typeface="Cambria Math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i="1">
                          <a:latin typeface="Cambria Math"/>
                        </a:rPr>
                        <m:t>2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func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  <m: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  <m:t>—</m:t>
                          </m:r>
                          <m:func>
                            <m:func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func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pt-PT" sz="2000" b="0" i="1" smtClean="0">
                          <a:latin typeface="Cambria Math"/>
                        </a:rPr>
                        <m:t>=2</m:t>
                      </m:r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pt-PT" sz="2000" b="0" i="1" smtClean="0">
                                  <a:latin typeface="Cambria Math" charset="0"/>
                                  <a:ea typeface="Cambria Math"/>
                                </a:rPr>
                                <m:t>—</m:t>
                              </m:r>
                              <m:f>
                                <m:f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=2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pt-PT" sz="2000" b="0" i="1" smtClean="0">
                                  <a:latin typeface="Cambria Math" charset="0"/>
                                  <a:ea typeface="Cambria Math"/>
                                </a:rPr>
                                <m:t>—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/>
                        </a:rPr>
                        <m:t>=2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pt-PT" sz="2000" b="0" i="1" smtClean="0">
                                  <a:latin typeface="Cambria Math" charset="0"/>
                                  <a:ea typeface="Cambria Math"/>
                                </a:rPr>
                                <m:t>—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5</m:t>
                                  </m:r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=2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7</m:t>
                                  </m:r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:r>
                  <a:rPr lang="pt-PT" sz="2000" dirty="0" smtClean="0">
                    <a:latin typeface="Cambria Math" charset="0"/>
                  </a:rPr>
                  <a:t>Portanto,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 é um oscilador harmónico.</a:t>
                </a: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6906857" cy="4052071"/>
              </a:xfrm>
              <a:prstGeom prst="rect">
                <a:avLst/>
              </a:prstGeom>
              <a:blipFill rotWithShape="0">
                <a:blip r:embed="rId3"/>
                <a:stretch>
                  <a:fillRect l="-883" t="-9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tângulo 9"/>
          <p:cNvSpPr/>
          <p:nvPr/>
        </p:nvSpPr>
        <p:spPr>
          <a:xfrm>
            <a:off x="7308709" y="5505448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262187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67779" y="1242538"/>
                <a:ext cx="7586161" cy="33264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b="1" dirty="0" smtClean="0">
                    <a:latin typeface="Cambria Math" charset="0"/>
                  </a:rPr>
                  <a:t>3.2</a:t>
                </a:r>
                <a:r>
                  <a:rPr lang="pt-PT" sz="2000" b="1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Como </a:t>
                </a:r>
                <a:endParaRPr lang="pt-PT" sz="2000" i="1" dirty="0" smtClean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2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pt-PT" sz="200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7</m:t>
                                  </m:r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 é um oscilador </a:t>
                </a:r>
                <a:r>
                  <a:rPr lang="pt-PT" sz="2000" dirty="0" smtClean="0">
                    <a:latin typeface="Cambria Math" charset="0"/>
                  </a:rPr>
                  <a:t>harmónico de amplitude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2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período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den>
                    </m:f>
                    <m:r>
                      <a:rPr lang="pt-PT" sz="2000" b="0" i="1" smtClean="0">
                        <a:latin typeface="Cambria Math"/>
                        <a:ea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frequência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charset="0"/>
                  </a:rPr>
                  <a:t> e fase angular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7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6</m:t>
                        </m:r>
                      </m:den>
                    </m:f>
                    <m:r>
                      <a:rPr lang="pt-PT" sz="20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pt-PT" sz="2000" b="0" i="0" smtClean="0">
                        <a:latin typeface="Cambria Math"/>
                        <a:ea typeface="Cambria Math"/>
                      </a:rPr>
                      <m:t>rad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7586161" cy="3326488"/>
              </a:xfrm>
              <a:prstGeom prst="rect">
                <a:avLst/>
              </a:prstGeom>
              <a:blipFill rotWithShape="0">
                <a:blip r:embed="rId3"/>
                <a:stretch>
                  <a:fillRect l="-80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tângulo 9"/>
          <p:cNvSpPr/>
          <p:nvPr/>
        </p:nvSpPr>
        <p:spPr>
          <a:xfrm>
            <a:off x="7308709" y="5505448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3826290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67779" y="1242538"/>
                <a:ext cx="6906857" cy="44925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3.3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Como a velocidade de P é, em cada instante, a </a:t>
                </a:r>
                <a:r>
                  <a:rPr lang="pt-PT" sz="2000" dirty="0" smtClean="0">
                    <a:latin typeface="Cambria Math" charset="0"/>
                  </a:rPr>
                  <a:t>derivada da </a:t>
                </a:r>
                <a:r>
                  <a:rPr lang="pt-PT" sz="2000" dirty="0">
                    <a:latin typeface="Cambria Math" charset="0"/>
                  </a:rPr>
                  <a:t>função posição de P , tem-se:</a:t>
                </a:r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𝑣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0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sSup>
                        <m:sSup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  <a:ea typeface="Cambria Math" panose="02040503050406030204" pitchFamily="18" charset="0"/>
                        </a:rPr>
                        <m:t>=0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b="0" i="1" smtClean="0">
                          <a:latin typeface="Cambria Math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𝜋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7</m:t>
                                  </m:r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=0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7</m:t>
                                  </m:r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0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7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6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i="1" smtClean="0">
                          <a:latin typeface="Cambria Math"/>
                        </a:rPr>
                        <m:t>𝑘</m:t>
                      </m:r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,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  <a:ea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6906857" cy="4492512"/>
              </a:xfrm>
              <a:prstGeom prst="rect">
                <a:avLst/>
              </a:prstGeom>
              <a:blipFill rotWithShape="0">
                <a:blip r:embed="rId3"/>
                <a:stretch>
                  <a:fillRect l="-8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tângulo 9"/>
          <p:cNvSpPr/>
          <p:nvPr/>
        </p:nvSpPr>
        <p:spPr>
          <a:xfrm>
            <a:off x="7308709" y="5505448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3080839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567778" y="1242538"/>
                <a:ext cx="7388597" cy="32746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3.4</a:t>
                </a:r>
                <a:r>
                  <a:rPr lang="pt-PT" sz="2000" dirty="0" smtClean="0">
                    <a:latin typeface="Cambria Math" charset="0"/>
                  </a:rPr>
                  <a:t> Calculando a derivada de segunda ordem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tem-se: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  <a:ea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 —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2</m:t>
                      </m:r>
                      <m:sSup>
                        <m:sSupPr>
                          <m:ctrlPr>
                            <a:rPr lang="pt-PT" sz="2000" i="1" smtClean="0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00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7</m:t>
                                  </m:r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 charset="0"/>
                          <a:ea typeface="Cambria Math"/>
                        </a:rPr>
                        <m:t> —</m:t>
                      </m:r>
                      <m:sSup>
                        <m:sSup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a:rPr lang="pt-PT" sz="2000" b="0" i="0" smtClean="0">
                              <a:latin typeface="Cambria Math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7</m:t>
                                  </m:r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 charset="0"/>
                          <a:ea typeface="Cambria Math"/>
                        </a:rPr>
                        <m:t> </m:t>
                      </m:r>
                      <m:r>
                        <a:rPr lang="pt-PT" sz="2000" b="0" i="1" smtClean="0">
                          <a:latin typeface="Cambria Math" charset="0"/>
                        </a:rPr>
                        <m:t>—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Logo,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charset="0"/>
                        </a:rPr>
                        <m:t>—</m:t>
                      </m:r>
                      <m:r>
                        <a:rPr lang="pt-PT" sz="2000" i="1">
                          <a:latin typeface="Cambria Math"/>
                        </a:rPr>
                        <m:t>𝑘</m:t>
                      </m:r>
                      <m:r>
                        <a:rPr lang="pt-PT" sz="2000" i="1">
                          <a:latin typeface="Cambria Math"/>
                        </a:rPr>
                        <m:t>= —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o</a:t>
                </a:r>
                <a:r>
                  <a:rPr lang="pt-PT" sz="2000" dirty="0" smtClean="0">
                    <a:latin typeface="Cambria Math" charset="0"/>
                  </a:rPr>
                  <a:t>u seja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𝑘</m:t>
                      </m:r>
                      <m:r>
                        <a:rPr lang="pt-PT" sz="20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8" y="1242538"/>
                <a:ext cx="7388597" cy="3274679"/>
              </a:xfrm>
              <a:prstGeom prst="rect">
                <a:avLst/>
              </a:prstGeom>
              <a:blipFill rotWithShape="0">
                <a:blip r:embed="rId3"/>
                <a:stretch>
                  <a:fillRect l="-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1487043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2718</TotalTime>
  <Words>1252</Words>
  <Application>Microsoft Macintosh PowerPoint</Application>
  <PresentationFormat>On-screen Show (4:3)</PresentationFormat>
  <Paragraphs>110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Calibri</vt:lpstr>
      <vt:lpstr>Cambria</vt:lpstr>
      <vt:lpstr>Cambria Math</vt:lpstr>
      <vt:lpstr>Arial</vt:lpstr>
      <vt:lpstr>Office Theme</vt:lpstr>
      <vt:lpstr>Trigonometria e  funções trigonométricas</vt:lpstr>
      <vt:lpstr>PowerPoint Presentation</vt:lpstr>
      <vt:lpstr>Questão 1</vt:lpstr>
      <vt:lpstr>PowerPoint Presentation</vt:lpstr>
      <vt:lpstr>PowerPoint Presentation</vt:lpstr>
      <vt:lpstr>PowerPoint Presentation</vt:lpstr>
      <vt:lpstr>PowerPoint Presentation</vt:lpstr>
      <vt:lpstr>Questão 2</vt:lpstr>
      <vt:lpstr>PowerPoint Presentation</vt:lpstr>
      <vt:lpstr>PowerPoint Presentation</vt:lpstr>
      <vt:lpstr>PowerPoint Presentation</vt:lpstr>
      <vt:lpstr>PowerPoint Presentation</vt:lpstr>
      <vt:lpstr>Questão 3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Microsoft Office User</cp:lastModifiedBy>
  <cp:revision>136</cp:revision>
  <dcterms:created xsi:type="dcterms:W3CDTF">2014-11-16T14:55:38Z</dcterms:created>
  <dcterms:modified xsi:type="dcterms:W3CDTF">2017-03-10T15:03:41Z</dcterms:modified>
</cp:coreProperties>
</file>