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19" r:id="rId4"/>
    <p:sldId id="320" r:id="rId5"/>
    <p:sldId id="316" r:id="rId6"/>
    <p:sldId id="309" r:id="rId7"/>
    <p:sldId id="310" r:id="rId8"/>
    <p:sldId id="311" r:id="rId9"/>
    <p:sldId id="312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65" autoAdjust="0"/>
    <p:restoredTop sz="94674"/>
  </p:normalViewPr>
  <p:slideViewPr>
    <p:cSldViewPr>
      <p:cViewPr varScale="1">
        <p:scale>
          <a:sx n="64" d="100"/>
          <a:sy n="64" d="100"/>
        </p:scale>
        <p:origin x="51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10-03-2017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0937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tiff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Trigonometria e </a:t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trigonométricas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45446"/>
            <a:ext cx="6858000" cy="1655762"/>
          </a:xfrm>
        </p:spPr>
        <p:txBody>
          <a:bodyPr>
            <a:normAutofit/>
          </a:bodyPr>
          <a:lstStyle/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Osciladores harmónicos e lei de Newton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O essencial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340768"/>
                <a:ext cx="7992888" cy="41939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Um sistema constituído por um ponto que se desloca sobre uma reta numérica em dado intervalo de tempo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de tal forma que a respetiva abcissa é dada em função do tempo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por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𝐴</m:t>
                    </m:r>
                    <m:func>
                      <m:func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pt-PT" sz="2000">
                            <a:latin typeface="Cambria Math" panose="02040503050406030204" pitchFamily="18" charset="0"/>
                          </a:rPr>
                          <m:t>ωt</m:t>
                        </m:r>
                        <m:r>
                          <a:rPr lang="pt-PT" sz="20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pt-PT" sz="200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pt-PT" sz="200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pt-PT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&gt;0, 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&gt;0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∈[0,2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designa-se por </a:t>
                </a:r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oscilador harmónico </a:t>
                </a:r>
                <a:r>
                  <a:rPr lang="pt-PT" sz="2000" dirty="0">
                    <a:latin typeface="Cambria Math" charset="0"/>
                  </a:rPr>
                  <a:t>e as </a:t>
                </a:r>
                <a:r>
                  <a:rPr lang="pt-PT" sz="2000" dirty="0" smtClean="0">
                    <a:latin typeface="Cambria Math" charset="0"/>
                  </a:rPr>
                  <a:t>constantes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designam-</a:t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-se </a:t>
                </a:r>
                <a:r>
                  <a:rPr lang="pt-PT" sz="2000" dirty="0" smtClean="0">
                    <a:latin typeface="Cambria Math" charset="0"/>
                  </a:rPr>
                  <a:t>por </a:t>
                </a:r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amplitude</a:t>
                </a:r>
                <a:r>
                  <a:rPr lang="pt-PT" sz="2000" dirty="0">
                    <a:latin typeface="Cambria Math" charset="0"/>
                  </a:rPr>
                  <a:t>, </a:t>
                </a:r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pulsação</a:t>
                </a:r>
                <a:r>
                  <a:rPr lang="pt-PT" sz="2000" dirty="0">
                    <a:latin typeface="Cambria Math" charset="0"/>
                  </a:rPr>
                  <a:t> e </a:t>
                </a:r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fase</a:t>
                </a:r>
                <a:r>
                  <a:rPr lang="pt-PT" sz="2000" dirty="0">
                    <a:latin typeface="Cambria Math" charset="0"/>
                  </a:rPr>
                  <a:t>, respetivamente.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periódica de </a:t>
                </a:r>
                <a:r>
                  <a:rPr lang="pt-PT" sz="2000" dirty="0" smtClean="0">
                    <a:latin typeface="Cambria Math" charset="0"/>
                  </a:rPr>
                  <a:t>período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𝜔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charset="0"/>
                  </a:rPr>
                  <a:t>  e o inverso numérico do </a:t>
                </a:r>
                <a:r>
                  <a:rPr lang="pt-PT" sz="2000" dirty="0" smtClean="0">
                    <a:latin typeface="Cambria Math" charset="0"/>
                  </a:rPr>
                  <a:t>período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charset="0"/>
                  </a:rPr>
                  <a:t>  </a:t>
                </a:r>
                <a:r>
                  <a:rPr lang="pt-PT" sz="2000" dirty="0" smtClean="0">
                    <a:latin typeface="Cambria Math" charset="0"/>
                  </a:rPr>
                  <a:t>designa-se por </a:t>
                </a:r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frequência do oscilador harmónico</a:t>
                </a:r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340768"/>
                <a:ext cx="7992888" cy="4193969"/>
              </a:xfrm>
              <a:prstGeom prst="rect">
                <a:avLst/>
              </a:prstGeom>
              <a:blipFill rotWithShape="0">
                <a:blip r:embed="rId3"/>
                <a:stretch>
                  <a:fillRect l="-7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Oscilador harmónico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245632"/>
                <a:ext cx="8496944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força exercida por uma mola de costante elástica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sobre um ponto material de massa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diretamente proporcional à abcissa  do ponto material na reta numérica de origem no ponto de equílibrio do sistema, sendo a constante de proporcionalidade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ou seja,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𝑘𝑥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245632"/>
                <a:ext cx="8496944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717" b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Lei de </a:t>
            </a:r>
            <a:r>
              <a:rPr lang="pt-PT" b="1" dirty="0" err="1"/>
              <a:t>Hooke</a:t>
            </a:r>
            <a:endParaRPr lang="pt-PT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353" y="3264161"/>
            <a:ext cx="3066751" cy="297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2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8031024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força a que um ponto material de massa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em movimento, está sujeito, em cada instante, é diretamente proporcional à sua aceleração com constante de proporcionalidade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8031024" cy="1477328"/>
              </a:xfrm>
              <a:prstGeom prst="rect">
                <a:avLst/>
              </a:prstGeom>
              <a:blipFill rotWithShape="0">
                <a:blip r:embed="rId3"/>
                <a:stretch>
                  <a:fillRect l="-759" b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Segunda lei de Newton</a:t>
            </a:r>
          </a:p>
        </p:txBody>
      </p:sp>
    </p:spTree>
    <p:extLst>
      <p:ext uri="{BB962C8B-B14F-4D97-AF65-F5344CB8AC3E}">
        <p14:creationId xmlns:p14="http://schemas.microsoft.com/office/powerpoint/2010/main" val="320391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5798776" cy="22207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As funções definidas por uma expressão da forma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𝐴</m:t>
                      </m:r>
                      <m:func>
                        <m:func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ra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 i="0" spc="-100">
                          <a:latin typeface="Cambria Math" panose="02040503050406030204" pitchFamily="18" charset="0"/>
                        </a:rPr>
                        <m:t>IR</m:t>
                      </m:r>
                    </m:oMath>
                  </m:oMathPara>
                </a14:m>
                <a:endParaRPr lang="pt-PT" sz="2000" spc="-1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>
                    <a:latin typeface="Cambria Math" charset="0"/>
                  </a:rPr>
                  <a:t>e apenas estas, satisfazem a equação diferencial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5798776" cy="2220736"/>
              </a:xfrm>
              <a:prstGeom prst="rect">
                <a:avLst/>
              </a:prstGeom>
              <a:blipFill rotWithShape="0">
                <a:blip r:embed="rId3"/>
                <a:stretch>
                  <a:fillRect l="-10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Equação de um oscilador harmónico envolvendo sistema massa-mola</a:t>
            </a:r>
          </a:p>
        </p:txBody>
      </p:sp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5" y="1409172"/>
                <a:ext cx="8103033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Um </a:t>
                </a:r>
                <a:r>
                  <a:rPr lang="pt-PT" sz="2000" dirty="0">
                    <a:latin typeface="Cambria Math" charset="0"/>
                  </a:rPr>
                  <a:t> sistema constituído por uma mola e por </a:t>
                </a:r>
                <a:r>
                  <a:rPr lang="pt-PT" sz="2000">
                    <a:latin typeface="Cambria Math" charset="0"/>
                  </a:rPr>
                  <a:t>um </a:t>
                </a:r>
                <a:r>
                  <a:rPr lang="pt-PT" sz="2000" smtClean="0">
                    <a:latin typeface="Cambria Math" charset="0"/>
                  </a:rPr>
                  <a:t>ponto </a:t>
                </a:r>
                <a:r>
                  <a:rPr lang="pt-PT" sz="2000" dirty="0">
                    <a:latin typeface="Cambria Math" charset="0"/>
                  </a:rPr>
                  <a:t>material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colocado na respetiva </a:t>
                </a:r>
                <a:r>
                  <a:rPr lang="pt-PT" sz="2000" dirty="0" smtClean="0">
                    <a:latin typeface="Cambria Math" charset="0"/>
                  </a:rPr>
                  <a:t>extremidade </a:t>
                </a:r>
                <a:r>
                  <a:rPr lang="pt-PT" sz="2000" dirty="0">
                    <a:latin typeface="Cambria Math" charset="0"/>
                  </a:rPr>
                  <a:t>constitui um oscilador harmónico.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5" y="1409172"/>
                <a:ext cx="8103033" cy="1477328"/>
              </a:xfrm>
              <a:prstGeom prst="rect">
                <a:avLst/>
              </a:prstGeom>
              <a:blipFill rotWithShape="0">
                <a:blip r:embed="rId3"/>
                <a:stretch>
                  <a:fillRect l="-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Oscilador harmónico físico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140968"/>
            <a:ext cx="4680520" cy="208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Oscilador harmónico físico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484784"/>
            <a:ext cx="66548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39552" y="1785025"/>
                <a:ext cx="8137041" cy="1715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Contradomínio: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,|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;  período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den>
                    </m:f>
                  </m:oMath>
                </a14:m>
                <a:r>
                  <a:rPr lang="pt-PT" sz="2000" dirty="0">
                    <a:latin typeface="Cambria Math" charset="0"/>
                  </a:rPr>
                  <a:t>; as soluções da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coincidem com os zeros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os zeros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com a semissoma de duas soluções consecutivas da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785025"/>
                <a:ext cx="8137041" cy="1715983"/>
              </a:xfrm>
              <a:prstGeom prst="rect">
                <a:avLst/>
              </a:prstGeom>
              <a:blipFill rotWithShape="0">
                <a:blip r:embed="rId3"/>
                <a:stretch>
                  <a:fillRect l="-825" b="-2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ítulo 1"/>
              <p:cNvSpPr txBox="1">
                <a:spLocks/>
              </p:cNvSpPr>
              <p:nvPr/>
            </p:nvSpPr>
            <p:spPr>
              <a:xfrm>
                <a:off x="539552" y="557808"/>
                <a:ext cx="8391064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b="0" i="0" kern="1200">
                    <a:solidFill>
                      <a:schemeClr val="tx1"/>
                    </a:solidFill>
                    <a:latin typeface="Cambria Math" charset="0"/>
                    <a:ea typeface="+mj-ea"/>
                    <a:cs typeface="+mj-cs"/>
                  </a:defRPr>
                </a:lvl1pPr>
              </a:lstStyle>
              <a:p>
                <a:r>
                  <a:rPr lang="pt-PT" sz="3000" b="1" dirty="0" smtClean="0"/>
                  <a:t>Funções definidas por </a:t>
                </a:r>
                <a14:m>
                  <m:oMath xmlns:m="http://schemas.openxmlformats.org/officeDocument/2006/math">
                    <m:r>
                      <a:rPr lang="pt-PT" sz="29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pt-PT" sz="2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pt-PT" sz="29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𝒂</m:t>
                    </m:r>
                    <m:func>
                      <m:funcPr>
                        <m:ctrlPr>
                          <a:rPr lang="pt-PT" sz="29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𝒔𝒊𝒏</m:t>
                        </m:r>
                      </m:fName>
                      <m:e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𝒃𝒙</m:t>
                        </m:r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pt-PT" sz="29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𝒅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PT" sz="2900" b="1" dirty="0" smtClean="0"/>
                  <a:t/>
                </a:r>
                <a:br>
                  <a:rPr lang="pt-PT" sz="2900" b="1" dirty="0" smtClean="0"/>
                </a:br>
                <a:r>
                  <a:rPr lang="pt-PT" sz="2900" b="1" dirty="0" smtClean="0"/>
                  <a:t>e </a:t>
                </a:r>
                <a14:m>
                  <m:oMath xmlns:m="http://schemas.openxmlformats.org/officeDocument/2006/math">
                    <m:r>
                      <a:rPr lang="en-US" sz="29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pt-PT" sz="29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pt-PT" sz="29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𝒂</m:t>
                    </m:r>
                    <m:func>
                      <m:funcPr>
                        <m:ctrlPr>
                          <a:rPr lang="pt-PT" sz="29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d>
                          <m:dPr>
                            <m:ctrlPr>
                              <a:rPr lang="pt-PT" sz="29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900" b="1" i="1">
                                <a:latin typeface="Cambria Math" panose="02040503050406030204" pitchFamily="18" charset="0"/>
                              </a:rPr>
                              <m:t>𝒃𝒙</m:t>
                            </m:r>
                            <m:r>
                              <a:rPr lang="pt-PT" sz="2900" b="1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pt-PT" sz="2900" b="1" i="1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</m:d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PT" sz="2900" b="1" i="1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</m:func>
                  </m:oMath>
                </a14:m>
                <a:r>
                  <a:rPr lang="pt-PT" sz="2900" b="1" dirty="0"/>
                  <a:t>  </a:t>
                </a:r>
                <a:r>
                  <a:rPr lang="pt-PT" sz="3000" b="1" dirty="0"/>
                  <a:t>onde  </a:t>
                </a:r>
                <a14:m>
                  <m:oMath xmlns:m="http://schemas.openxmlformats.org/officeDocument/2006/math">
                    <m:r>
                      <a:rPr lang="pt-PT" sz="29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pt-PT" sz="2900" b="1" dirty="0"/>
                  <a:t>, </a:t>
                </a:r>
                <a14:m>
                  <m:oMath xmlns:m="http://schemas.openxmlformats.org/officeDocument/2006/math">
                    <m:r>
                      <a:rPr lang="pt-PT" sz="2900" b="1" i="1">
                        <a:latin typeface="Cambria Math" panose="02040503050406030204" pitchFamily="18" charset="0"/>
                      </a:rPr>
                      <m:t>𝒅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PT" sz="2900" b="1" i="0" spc="-100">
                        <a:latin typeface="Cambria Math" panose="02040503050406030204" pitchFamily="18" charset="0"/>
                      </a:rPr>
                      <m:t>𝐈𝐑</m:t>
                    </m:r>
                  </m:oMath>
                </a14:m>
                <a:r>
                  <a:rPr lang="pt-PT" sz="2900" b="1" dirty="0"/>
                  <a:t>, </a:t>
                </a:r>
                <a14:m>
                  <m:oMath xmlns:m="http://schemas.openxmlformats.org/officeDocument/2006/math">
                    <m:r>
                      <a:rPr lang="pt-PT" sz="29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pt-PT" sz="29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pt-PT" sz="2900" b="1" dirty="0"/>
              </a:p>
            </p:txBody>
          </p:sp>
        </mc:Choice>
        <mc:Fallback>
          <p:sp>
            <p:nvSpPr>
              <p:cNvPr id="5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57808"/>
                <a:ext cx="8391064" cy="1143000"/>
              </a:xfrm>
              <a:prstGeom prst="rect">
                <a:avLst/>
              </a:prstGeom>
              <a:blipFill rotWithShape="0">
                <a:blip r:embed="rId4"/>
                <a:stretch>
                  <a:fillRect l="-1744" t="-18717" b="-107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206" y="3634596"/>
            <a:ext cx="4745732" cy="260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9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268760"/>
                <a:ext cx="7670984" cy="23431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Contradomínio: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000" i="0" spc="-100">
                        <a:latin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;  período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den>
                    </m:f>
                  </m:oMath>
                </a14:m>
                <a:r>
                  <a:rPr lang="pt-PT" sz="2000" dirty="0">
                    <a:latin typeface="Cambria Math" charset="0"/>
                  </a:rPr>
                  <a:t>; as </a:t>
                </a:r>
                <a:r>
                  <a:rPr lang="pt-PT" sz="2000" dirty="0" smtClean="0">
                    <a:latin typeface="Cambria Math" charset="0"/>
                  </a:rPr>
                  <a:t>soluções </a:t>
                </a:r>
                <a:r>
                  <a:rPr lang="pt-PT" sz="2000" dirty="0">
                    <a:latin typeface="Cambria Math" charset="0"/>
                  </a:rPr>
                  <a:t>da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coincidem com os zeros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não tem zeros nem muda de sinal. As retas de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ℤ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onde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são zeros consecutivos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são assintotas verticais ao gráfico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268760"/>
                <a:ext cx="7670984" cy="2343142"/>
              </a:xfrm>
              <a:prstGeom prst="rect">
                <a:avLst/>
              </a:prstGeom>
              <a:blipFill rotWithShape="0">
                <a:blip r:embed="rId3"/>
                <a:stretch>
                  <a:fillRect l="-794" b="-7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ítulo 1"/>
              <p:cNvSpPr txBox="1">
                <a:spLocks/>
              </p:cNvSpPr>
              <p:nvPr/>
            </p:nvSpPr>
            <p:spPr>
              <a:xfrm>
                <a:off x="501416" y="269776"/>
                <a:ext cx="8463072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2500"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300" b="0" i="0" kern="1200">
                    <a:solidFill>
                      <a:schemeClr val="tx1"/>
                    </a:solidFill>
                    <a:latin typeface="Cambria Math" charset="0"/>
                    <a:ea typeface="+mj-ea"/>
                    <a:cs typeface="+mj-cs"/>
                  </a:defRPr>
                </a:lvl1pPr>
              </a:lstStyle>
              <a:p>
                <a:r>
                  <a:rPr lang="pt-PT" sz="3600" b="1" dirty="0"/>
                  <a:t>Funções definidas por </a:t>
                </a:r>
                <a14:m>
                  <m:oMath xmlns:m="http://schemas.openxmlformats.org/officeDocument/2006/math">
                    <m:r>
                      <a:rPr lang="pt-PT" sz="36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pt-PT" sz="3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3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pt-PT" sz="3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𝒂</m:t>
                    </m:r>
                    <m:func>
                      <m:funcPr>
                        <m:ctrlPr>
                          <a:rPr lang="pt-PT" sz="36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pt-PT" sz="3600" b="1" i="1">
                            <a:latin typeface="Cambria Math" panose="02040503050406030204" pitchFamily="18" charset="0"/>
                          </a:rPr>
                          <m:t>𝐭𝐚𝐧</m:t>
                        </m:r>
                      </m:fName>
                      <m:e>
                        <m:r>
                          <a:rPr lang="pt-PT" sz="36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t-PT" sz="3600" b="1" i="1">
                            <a:latin typeface="Cambria Math" panose="02040503050406030204" pitchFamily="18" charset="0"/>
                          </a:rPr>
                          <m:t>𝒃𝒙</m:t>
                        </m:r>
                        <m:r>
                          <a:rPr lang="pt-PT" sz="36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PT" sz="3600" b="1" i="1"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pt-PT" sz="3600" b="1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pt-PT" sz="36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𝒅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PT" sz="3600" b="1" dirty="0"/>
                  <a:t> onde  </a:t>
                </a:r>
                <a14:m>
                  <m:oMath xmlns:m="http://schemas.openxmlformats.org/officeDocument/2006/math">
                    <m:r>
                      <a:rPr lang="pt-PT" sz="36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pt-PT" sz="3600" b="1" dirty="0"/>
                  <a:t>, </a:t>
                </a:r>
                <a14:m>
                  <m:oMath xmlns:m="http://schemas.openxmlformats.org/officeDocument/2006/math">
                    <m:r>
                      <a:rPr lang="pt-PT" sz="3600" b="1" i="1">
                        <a:latin typeface="Cambria Math" panose="02040503050406030204" pitchFamily="18" charset="0"/>
                      </a:rPr>
                      <m:t>𝒅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PT" sz="3600" b="1" i="0" spc="-100">
                        <a:latin typeface="Cambria Math" panose="02040503050406030204" pitchFamily="18" charset="0"/>
                      </a:rPr>
                      <m:t>𝐈𝐑</m:t>
                    </m:r>
                  </m:oMath>
                </a14:m>
                <a:r>
                  <a:rPr lang="pt-PT" sz="3600" b="1" dirty="0"/>
                  <a:t>, </a:t>
                </a:r>
                <a14:m>
                  <m:oMath xmlns:m="http://schemas.openxmlformats.org/officeDocument/2006/math">
                    <m:r>
                      <a:rPr lang="pt-PT" sz="36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pt-PT" sz="36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pt-PT" b="1" dirty="0"/>
              </a:p>
            </p:txBody>
          </p:sp>
        </mc:Choice>
        <mc:Fallback>
          <p:sp>
            <p:nvSpPr>
              <p:cNvPr id="4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269776"/>
                <a:ext cx="8463072" cy="1143000"/>
              </a:xfrm>
              <a:prstGeom prst="rect">
                <a:avLst/>
              </a:prstGeom>
              <a:blipFill rotWithShape="0">
                <a:blip r:embed="rId4"/>
                <a:stretch>
                  <a:fillRect l="-1944" t="-5319" b="-1170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720" y="3589782"/>
            <a:ext cx="4627357" cy="254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3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1351</TotalTime>
  <Words>201</Words>
  <Application>Microsoft Office PowerPoint</Application>
  <PresentationFormat>Apresentação no Ecrã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2" baseType="lpstr">
      <vt:lpstr>Arial</vt:lpstr>
      <vt:lpstr>Cambria Math</vt:lpstr>
      <vt:lpstr>Office Theme</vt:lpstr>
      <vt:lpstr>Trigonometria e  funções trigonométricas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Beatriz</cp:lastModifiedBy>
  <cp:revision>117</cp:revision>
  <dcterms:created xsi:type="dcterms:W3CDTF">2014-11-16T14:55:38Z</dcterms:created>
  <dcterms:modified xsi:type="dcterms:W3CDTF">2017-03-10T14:39:32Z</dcterms:modified>
</cp:coreProperties>
</file>