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887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14-11-2013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357298"/>
            <a:ext cx="4929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Funções e sistemas do corpo humano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28596" y="1721544"/>
            <a:ext cx="832425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Para vivermos precisamos de nos alimentar.</a:t>
            </a:r>
          </a:p>
          <a:p>
            <a:endParaRPr lang="pt-PT" sz="2600" dirty="0"/>
          </a:p>
          <a:p>
            <a:r>
              <a:rPr lang="pt-PT" sz="2600" dirty="0" smtClean="0"/>
              <a:t>A </a:t>
            </a:r>
            <a:r>
              <a:rPr lang="pt-PT" sz="2600" dirty="0" smtClean="0">
                <a:solidFill>
                  <a:srgbClr val="FF0000"/>
                </a:solidFill>
              </a:rPr>
              <a:t>função digestiva </a:t>
            </a:r>
            <a:r>
              <a:rPr lang="pt-PT" sz="2600" dirty="0" smtClean="0"/>
              <a:t>ou </a:t>
            </a:r>
            <a:r>
              <a:rPr lang="pt-PT" sz="2600" dirty="0" smtClean="0">
                <a:solidFill>
                  <a:srgbClr val="FF0000"/>
                </a:solidFill>
              </a:rPr>
              <a:t>digestão</a:t>
            </a:r>
            <a:r>
              <a:rPr lang="pt-PT" sz="2600" dirty="0" smtClean="0"/>
              <a:t> é a transformação que os alimentos que comemos sofrem no nosso corpo. </a:t>
            </a:r>
          </a:p>
          <a:p>
            <a:endParaRPr lang="pt-PT" sz="2600" dirty="0" smtClean="0"/>
          </a:p>
          <a:p>
            <a:r>
              <a:rPr lang="pt-PT" sz="2600" dirty="0" smtClean="0"/>
              <a:t>Desde que colocamos os alimentos na boca, eles vão sendo transformados em partículas muito pequenas – os </a:t>
            </a:r>
            <a:r>
              <a:rPr lang="pt-PT" sz="2600" dirty="0" smtClean="0">
                <a:solidFill>
                  <a:srgbClr val="FF0000"/>
                </a:solidFill>
              </a:rPr>
              <a:t>nutrientes</a:t>
            </a:r>
            <a:r>
              <a:rPr lang="pt-PT" sz="2600" dirty="0" smtClean="0"/>
              <a:t>.</a:t>
            </a:r>
          </a:p>
          <a:p>
            <a:endParaRPr lang="pt-PT" sz="2600" dirty="0" smtClean="0"/>
          </a:p>
          <a:p>
            <a:r>
              <a:rPr lang="pt-PT" sz="2600" dirty="0" smtClean="0"/>
              <a:t>Esses nutrientes são absorvidos pelo </a:t>
            </a:r>
            <a:r>
              <a:rPr lang="pt-PT" sz="2600" dirty="0" smtClean="0">
                <a:solidFill>
                  <a:srgbClr val="FF0000"/>
                </a:solidFill>
              </a:rPr>
              <a:t>sangue</a:t>
            </a:r>
            <a:r>
              <a:rPr lang="pt-PT" sz="2600" dirty="0" smtClean="0"/>
              <a:t> e levados a todas as partes do corpo.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500298" y="714356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digestiva</a:t>
            </a:r>
            <a:endParaRPr lang="pt-PT" sz="4000" b="1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digestivo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00100" y="1500174"/>
            <a:ext cx="72866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 </a:t>
            </a:r>
            <a:r>
              <a:rPr lang="pt-PT" sz="2200" dirty="0" smtClean="0">
                <a:solidFill>
                  <a:srgbClr val="FF0000"/>
                </a:solidFill>
              </a:rPr>
              <a:t>sistema digestivo </a:t>
            </a:r>
            <a:r>
              <a:rPr lang="pt-PT" sz="2200" dirty="0" smtClean="0"/>
              <a:t>é o conjunto de órgãos responsáveis pela digestão:</a:t>
            </a:r>
          </a:p>
          <a:p>
            <a:endParaRPr lang="pt-PT" sz="22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Boca (dentes, língua e glândulas salivares)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Faringe 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Esófago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Estômago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Fígado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Vesícula biliar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Pâncreas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Intestino delgado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Intestino grosso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Reto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Ânus</a:t>
            </a:r>
          </a:p>
        </p:txBody>
      </p:sp>
      <p:pic>
        <p:nvPicPr>
          <p:cNvPr id="7" name="Imagem 6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285852" y="714356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Transformação dos alimentos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464694" y="1465724"/>
            <a:ext cx="81787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Bolo alimentar</a:t>
            </a:r>
            <a:endParaRPr lang="pt-PT" sz="2800" b="1" dirty="0" smtClean="0"/>
          </a:p>
          <a:p>
            <a:r>
              <a:rPr lang="pt-PT" sz="2800" dirty="0" smtClean="0"/>
              <a:t>  Na </a:t>
            </a:r>
            <a:r>
              <a:rPr lang="pt-PT" sz="2800" dirty="0" smtClean="0">
                <a:solidFill>
                  <a:srgbClr val="FF0000"/>
                </a:solidFill>
              </a:rPr>
              <a:t>boca</a:t>
            </a:r>
            <a:r>
              <a:rPr lang="pt-PT" sz="2800" dirty="0" smtClean="0"/>
              <a:t>, os alimentos são </a:t>
            </a:r>
            <a:r>
              <a:rPr lang="pt-PT" sz="2800" dirty="0" smtClean="0">
                <a:solidFill>
                  <a:srgbClr val="FF0000"/>
                </a:solidFill>
              </a:rPr>
              <a:t>mastigados</a:t>
            </a:r>
            <a:r>
              <a:rPr lang="pt-PT" sz="2800" dirty="0" smtClean="0"/>
              <a:t> com a ajuda dos dentes, da língua e da saliva, formando-se o </a:t>
            </a:r>
            <a:r>
              <a:rPr lang="pt-PT" sz="2800" dirty="0" smtClean="0">
                <a:solidFill>
                  <a:srgbClr val="FF0000"/>
                </a:solidFill>
              </a:rPr>
              <a:t>bolo alimentar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  O bolo alimentar segue para a </a:t>
            </a:r>
            <a:r>
              <a:rPr lang="pt-PT" sz="2800" dirty="0" smtClean="0">
                <a:solidFill>
                  <a:srgbClr val="FF0000"/>
                </a:solidFill>
              </a:rPr>
              <a:t>faringe</a:t>
            </a:r>
            <a:r>
              <a:rPr lang="pt-PT" sz="2800" dirty="0" smtClean="0"/>
              <a:t>, percorre o </a:t>
            </a:r>
            <a:r>
              <a:rPr lang="pt-PT" sz="2800" dirty="0" smtClean="0">
                <a:solidFill>
                  <a:srgbClr val="FF0000"/>
                </a:solidFill>
              </a:rPr>
              <a:t>esófago</a:t>
            </a:r>
            <a:r>
              <a:rPr lang="pt-PT" sz="2800" dirty="0" smtClean="0"/>
              <a:t> e chega ao </a:t>
            </a:r>
            <a:r>
              <a:rPr lang="pt-PT" sz="2800" dirty="0" smtClean="0">
                <a:solidFill>
                  <a:srgbClr val="FF0000"/>
                </a:solidFill>
              </a:rPr>
              <a:t>estômago</a:t>
            </a:r>
            <a:r>
              <a:rPr lang="pt-PT" sz="2800" dirty="0" smtClean="0"/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36702" y="4357694"/>
            <a:ext cx="81787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Quimo</a:t>
            </a:r>
            <a:endParaRPr lang="pt-PT" sz="2800" b="1" dirty="0" smtClean="0"/>
          </a:p>
          <a:p>
            <a:r>
              <a:rPr lang="pt-PT" sz="2800" dirty="0" smtClean="0"/>
              <a:t>  No </a:t>
            </a:r>
            <a:r>
              <a:rPr lang="pt-PT" sz="2800" dirty="0" smtClean="0">
                <a:solidFill>
                  <a:srgbClr val="FF0000"/>
                </a:solidFill>
              </a:rPr>
              <a:t>estômago</a:t>
            </a:r>
            <a:r>
              <a:rPr lang="pt-PT" sz="2800" dirty="0" smtClean="0"/>
              <a:t>, o bolo alimentar mistura-se com um líquido chamado suco gástrico e transforma-se em </a:t>
            </a:r>
            <a:r>
              <a:rPr lang="pt-PT" sz="2800" dirty="0" smtClean="0">
                <a:solidFill>
                  <a:srgbClr val="FF0000"/>
                </a:solidFill>
              </a:rPr>
              <a:t>quimo</a:t>
            </a:r>
            <a:r>
              <a:rPr lang="pt-PT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6702" y="882992"/>
            <a:ext cx="810726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Quilo</a:t>
            </a:r>
            <a:endParaRPr lang="pt-PT" sz="2800" b="1" dirty="0" smtClean="0"/>
          </a:p>
          <a:p>
            <a:r>
              <a:rPr lang="pt-PT" sz="2800" dirty="0" smtClean="0"/>
              <a:t>  O quimo passa para o </a:t>
            </a:r>
            <a:r>
              <a:rPr lang="pt-PT" sz="2800" dirty="0" smtClean="0">
                <a:solidFill>
                  <a:srgbClr val="FF0000"/>
                </a:solidFill>
              </a:rPr>
              <a:t>intestino delgado</a:t>
            </a:r>
            <a:r>
              <a:rPr lang="pt-PT" sz="2800" dirty="0" smtClean="0"/>
              <a:t>, onde sofre a ação de sucos digestivos produzidos pelo </a:t>
            </a:r>
            <a:r>
              <a:rPr lang="pt-PT" sz="2800" dirty="0" smtClean="0">
                <a:solidFill>
                  <a:srgbClr val="FF0000"/>
                </a:solidFill>
              </a:rPr>
              <a:t>fígado</a:t>
            </a:r>
            <a:r>
              <a:rPr lang="pt-PT" sz="2800" dirty="0" smtClean="0"/>
              <a:t>, </a:t>
            </a:r>
            <a:r>
              <a:rPr lang="pt-PT" sz="2800" dirty="0" smtClean="0">
                <a:solidFill>
                  <a:srgbClr val="FF0000"/>
                </a:solidFill>
              </a:rPr>
              <a:t>vesícula biliar </a:t>
            </a:r>
            <a:r>
              <a:rPr lang="pt-PT" sz="2800" dirty="0" smtClean="0"/>
              <a:t>e </a:t>
            </a:r>
            <a:r>
              <a:rPr lang="pt-PT" sz="2800" dirty="0" smtClean="0">
                <a:solidFill>
                  <a:srgbClr val="FF0000"/>
                </a:solidFill>
              </a:rPr>
              <a:t>pâncreas</a:t>
            </a:r>
            <a:r>
              <a:rPr lang="pt-PT" sz="2800" dirty="0" smtClean="0"/>
              <a:t>, e transforma-se em </a:t>
            </a:r>
            <a:r>
              <a:rPr lang="pt-PT" sz="2800" dirty="0" smtClean="0">
                <a:solidFill>
                  <a:srgbClr val="FF0000"/>
                </a:solidFill>
              </a:rPr>
              <a:t>quilo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  Ao longo do intestino, os </a:t>
            </a:r>
            <a:r>
              <a:rPr lang="pt-PT" sz="2800" dirty="0" smtClean="0">
                <a:solidFill>
                  <a:srgbClr val="FF0000"/>
                </a:solidFill>
              </a:rPr>
              <a:t>nutrientes</a:t>
            </a:r>
            <a:r>
              <a:rPr lang="pt-PT" sz="2800" dirty="0" smtClean="0"/>
              <a:t> são absorvidos pelo sangue.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08710" y="3835320"/>
            <a:ext cx="81072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Fezes</a:t>
            </a:r>
            <a:endParaRPr lang="pt-PT" sz="2800" b="1" dirty="0" smtClean="0"/>
          </a:p>
          <a:p>
            <a:r>
              <a:rPr lang="pt-PT" sz="2800" dirty="0" smtClean="0"/>
              <a:t>  As substâncias que não são aproveitadas passam para o </a:t>
            </a:r>
            <a:r>
              <a:rPr lang="pt-PT" sz="2800" dirty="0" smtClean="0">
                <a:solidFill>
                  <a:srgbClr val="FF0000"/>
                </a:solidFill>
              </a:rPr>
              <a:t>intestino grosso</a:t>
            </a:r>
            <a:r>
              <a:rPr lang="pt-PT" sz="2800" dirty="0" smtClean="0"/>
              <a:t>, onde se transformam em </a:t>
            </a:r>
            <a:r>
              <a:rPr lang="pt-PT" sz="2800" dirty="0" smtClean="0">
                <a:solidFill>
                  <a:srgbClr val="FF0000"/>
                </a:solidFill>
              </a:rPr>
              <a:t>fezes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  As fezes ficam armazenadas no </a:t>
            </a:r>
            <a:r>
              <a:rPr lang="pt-PT" sz="2800" dirty="0" smtClean="0">
                <a:solidFill>
                  <a:srgbClr val="FF0000"/>
                </a:solidFill>
              </a:rPr>
              <a:t>reto</a:t>
            </a:r>
            <a:r>
              <a:rPr lang="pt-PT" sz="2800" dirty="0" smtClean="0"/>
              <a:t> até serem defecadas pelo </a:t>
            </a:r>
            <a:r>
              <a:rPr lang="pt-PT" sz="2800" dirty="0" smtClean="0">
                <a:solidFill>
                  <a:srgbClr val="FF0000"/>
                </a:solidFill>
              </a:rPr>
              <a:t>ânus</a:t>
            </a:r>
            <a:r>
              <a:rPr lang="pt-PT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714612" y="888801"/>
            <a:ext cx="335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Bolo alimentar (boca)</a:t>
            </a:r>
            <a:endParaRPr lang="pt-PT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786050" y="2285992"/>
            <a:ext cx="3005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Quimo (estômago)</a:t>
            </a:r>
            <a:endParaRPr lang="pt-PT" sz="28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2357422" y="3929066"/>
            <a:ext cx="3927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Quilo (intestino delgado)</a:t>
            </a:r>
            <a:endParaRPr lang="pt-PT" sz="28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571736" y="5500702"/>
            <a:ext cx="3668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Fezes (intestino grosso)</a:t>
            </a:r>
            <a:endParaRPr lang="pt-PT" sz="2800" dirty="0"/>
          </a:p>
        </p:txBody>
      </p:sp>
      <p:sp>
        <p:nvSpPr>
          <p:cNvPr id="11" name="Seta para baixo 10"/>
          <p:cNvSpPr/>
          <p:nvPr/>
        </p:nvSpPr>
        <p:spPr>
          <a:xfrm>
            <a:off x="3837444" y="1428736"/>
            <a:ext cx="601236" cy="85725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/>
          </a:p>
        </p:txBody>
      </p:sp>
      <p:sp>
        <p:nvSpPr>
          <p:cNvPr id="14" name="Seta para baixo 13"/>
          <p:cNvSpPr/>
          <p:nvPr/>
        </p:nvSpPr>
        <p:spPr>
          <a:xfrm>
            <a:off x="3857620" y="2928934"/>
            <a:ext cx="601236" cy="85725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/>
          </a:p>
        </p:txBody>
      </p:sp>
      <p:sp>
        <p:nvSpPr>
          <p:cNvPr id="15" name="Seta para baixo 14"/>
          <p:cNvSpPr/>
          <p:nvPr/>
        </p:nvSpPr>
        <p:spPr>
          <a:xfrm>
            <a:off x="3857620" y="4714884"/>
            <a:ext cx="601236" cy="85725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escrevendo os nomes dos órgãos que fazem parte do sistema digestivo.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429264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 percurso e a transformação dos alimentos ao longo do corpo humano.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2843808" y="2152140"/>
            <a:ext cx="3033284" cy="3240000"/>
            <a:chOff x="2843808" y="2152140"/>
            <a:chExt cx="3033284" cy="3240000"/>
          </a:xfrm>
        </p:grpSpPr>
        <p:pic>
          <p:nvPicPr>
            <p:cNvPr id="13" name="Imagem 12" descr="20113023_PPTEM_F057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4678" y="2152140"/>
              <a:ext cx="2659119" cy="32400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843808" y="2943059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68540" y="3602863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06126" y="3952453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3</a:t>
              </a:r>
              <a:endParaRPr lang="pt-PT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68540" y="4093817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4</a:t>
              </a:r>
              <a:endParaRPr lang="pt-PT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97865" y="450912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5</a:t>
              </a:r>
              <a:endParaRPr lang="pt-PT" sz="1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47359" y="4529781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6</a:t>
              </a:r>
              <a:endParaRPr lang="pt-PT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47359" y="486916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7</a:t>
              </a:r>
              <a:endParaRPr lang="pt-PT" sz="16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 flipH="1">
              <a:off x="3080352" y="3140968"/>
              <a:ext cx="843576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4355976" y="3802544"/>
              <a:ext cx="1224137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493670" y="4270717"/>
              <a:ext cx="1119375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460737" y="4699058"/>
              <a:ext cx="1119375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4355976" y="5085184"/>
              <a:ext cx="1224136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152361" y="4121730"/>
              <a:ext cx="915583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3131840" y="4678397"/>
              <a:ext cx="915583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respiratória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00034" y="1571612"/>
            <a:ext cx="82023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Para vivermos precisamos do oxigénio que existe no ar.</a:t>
            </a:r>
          </a:p>
          <a:p>
            <a:endParaRPr lang="pt-PT" sz="3000" dirty="0" smtClean="0"/>
          </a:p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função respiratória </a:t>
            </a:r>
            <a:r>
              <a:rPr lang="pt-PT" sz="3000" dirty="0" smtClean="0"/>
              <a:t>é responsável por retirar do ar o oxigénio de que o nosso corpo necessita para vivermos. </a:t>
            </a:r>
          </a:p>
          <a:p>
            <a:endParaRPr lang="pt-PT" sz="3000" dirty="0" smtClean="0"/>
          </a:p>
          <a:p>
            <a:r>
              <a:rPr lang="pt-PT" sz="3000" dirty="0" smtClean="0"/>
              <a:t>Ao respirarmos ocorrem dois movimentos: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3000" dirty="0" smtClean="0">
                <a:solidFill>
                  <a:srgbClr val="FF0000"/>
                </a:solidFill>
              </a:rPr>
              <a:t> inspiração</a:t>
            </a:r>
            <a:r>
              <a:rPr lang="pt-PT" sz="3000" dirty="0" smtClean="0"/>
              <a:t> – entrada do ar;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3000" dirty="0" smtClean="0"/>
              <a:t> </a:t>
            </a:r>
            <a:r>
              <a:rPr lang="pt-PT" sz="3000" dirty="0">
                <a:solidFill>
                  <a:srgbClr val="FF0000"/>
                </a:solidFill>
              </a:rPr>
              <a:t>e</a:t>
            </a:r>
            <a:r>
              <a:rPr lang="pt-PT" sz="3000" dirty="0" smtClean="0">
                <a:solidFill>
                  <a:srgbClr val="FF0000"/>
                </a:solidFill>
              </a:rPr>
              <a:t>xpiração</a:t>
            </a:r>
            <a:r>
              <a:rPr lang="pt-PT" sz="3000" dirty="0" smtClean="0"/>
              <a:t> – saída do ar.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respiratório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857224" y="1714488"/>
            <a:ext cx="75724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O </a:t>
            </a:r>
            <a:r>
              <a:rPr lang="pt-PT" sz="3000" dirty="0" smtClean="0">
                <a:solidFill>
                  <a:srgbClr val="FF0000"/>
                </a:solidFill>
              </a:rPr>
              <a:t>sistema respiratório </a:t>
            </a:r>
            <a:r>
              <a:rPr lang="pt-PT" sz="3000" dirty="0" smtClean="0"/>
              <a:t>é o conjunto de órgãos do corpo responsáveis pela função respiratória:</a:t>
            </a:r>
          </a:p>
          <a:p>
            <a:endParaRPr lang="pt-PT" sz="32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Fossas nasais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Faringe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Laringe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Traqueia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Brônquios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Pulmões</a:t>
            </a:r>
          </a:p>
        </p:txBody>
      </p:sp>
      <p:pic>
        <p:nvPicPr>
          <p:cNvPr id="6" name="Imagem 5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80148" y="929684"/>
            <a:ext cx="74637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respiração </a:t>
            </a:r>
            <a:r>
              <a:rPr lang="pt-PT" sz="3000" dirty="0" smtClean="0"/>
              <a:t>começa nas </a:t>
            </a:r>
            <a:r>
              <a:rPr lang="pt-PT" sz="3000" dirty="0" smtClean="0">
                <a:solidFill>
                  <a:srgbClr val="FF0000"/>
                </a:solidFill>
              </a:rPr>
              <a:t>fossas nasais</a:t>
            </a:r>
            <a:r>
              <a:rPr lang="pt-PT" sz="3000" dirty="0" smtClean="0"/>
              <a:t>. O ar é inspirado pelas </a:t>
            </a:r>
            <a:r>
              <a:rPr lang="pt-PT" sz="3000" dirty="0" smtClean="0">
                <a:solidFill>
                  <a:srgbClr val="FF0000"/>
                </a:solidFill>
              </a:rPr>
              <a:t>fossas nasais</a:t>
            </a:r>
            <a:r>
              <a:rPr lang="pt-PT" sz="3000" dirty="0" smtClean="0"/>
              <a:t>,</a:t>
            </a:r>
            <a:r>
              <a:rPr lang="pt-PT" sz="3000" dirty="0" smtClean="0">
                <a:solidFill>
                  <a:srgbClr val="FF0000"/>
                </a:solidFill>
              </a:rPr>
              <a:t> </a:t>
            </a:r>
            <a:r>
              <a:rPr lang="pt-PT" sz="3000" dirty="0" smtClean="0"/>
              <a:t>onde é filtrado, humedecido e aquecido.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80148" y="2880366"/>
            <a:ext cx="7249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Depois passa pela </a:t>
            </a:r>
            <a:r>
              <a:rPr lang="pt-PT" sz="3000" dirty="0" smtClean="0">
                <a:solidFill>
                  <a:srgbClr val="FF0000"/>
                </a:solidFill>
              </a:rPr>
              <a:t>faringe</a:t>
            </a:r>
            <a:r>
              <a:rPr lang="pt-PT" sz="3000" dirty="0" smtClean="0"/>
              <a:t>, </a:t>
            </a:r>
            <a:r>
              <a:rPr lang="pt-PT" sz="3000" dirty="0" smtClean="0">
                <a:solidFill>
                  <a:srgbClr val="FF0000"/>
                </a:solidFill>
              </a:rPr>
              <a:t>laringe</a:t>
            </a:r>
            <a:r>
              <a:rPr lang="pt-PT" sz="3000" dirty="0" smtClean="0"/>
              <a:t>, </a:t>
            </a:r>
            <a:r>
              <a:rPr lang="pt-PT" sz="3000" dirty="0" smtClean="0">
                <a:solidFill>
                  <a:srgbClr val="FF0000"/>
                </a:solidFill>
              </a:rPr>
              <a:t>traqueia </a:t>
            </a:r>
            <a:r>
              <a:rPr lang="pt-PT" sz="3000" dirty="0" smtClean="0"/>
              <a:t>e </a:t>
            </a:r>
            <a:r>
              <a:rPr lang="pt-PT" sz="3000" dirty="0" smtClean="0">
                <a:solidFill>
                  <a:srgbClr val="FF0000"/>
                </a:solidFill>
              </a:rPr>
              <a:t>brônquios</a:t>
            </a:r>
            <a:r>
              <a:rPr lang="pt-PT" sz="3000" dirty="0" smtClean="0"/>
              <a:t>, até chegar </a:t>
            </a:r>
            <a:r>
              <a:rPr lang="pt-PT" sz="3000" dirty="0" smtClean="0">
                <a:solidFill>
                  <a:srgbClr val="FF0000"/>
                </a:solidFill>
              </a:rPr>
              <a:t>aos pulmões</a:t>
            </a:r>
            <a:r>
              <a:rPr lang="pt-PT" sz="3000" dirty="0" smtClean="0"/>
              <a:t>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2910" y="4452002"/>
            <a:ext cx="7858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Nos </a:t>
            </a:r>
            <a:r>
              <a:rPr lang="pt-PT" sz="3000" dirty="0" smtClean="0">
                <a:solidFill>
                  <a:srgbClr val="FF0000"/>
                </a:solidFill>
              </a:rPr>
              <a:t>pulmões, </a:t>
            </a:r>
            <a:r>
              <a:rPr lang="pt-PT" sz="3000" dirty="0" smtClean="0"/>
              <a:t>o sangue recebe o </a:t>
            </a:r>
            <a:r>
              <a:rPr lang="pt-PT" sz="3000" dirty="0" smtClean="0">
                <a:solidFill>
                  <a:srgbClr val="FF0000"/>
                </a:solidFill>
              </a:rPr>
              <a:t>oxigénio </a:t>
            </a:r>
            <a:r>
              <a:rPr lang="pt-PT" sz="3000" dirty="0" smtClean="0"/>
              <a:t>e liberta o </a:t>
            </a:r>
            <a:r>
              <a:rPr lang="pt-PT" sz="3000" dirty="0" smtClean="0">
                <a:solidFill>
                  <a:srgbClr val="FF0000"/>
                </a:solidFill>
              </a:rPr>
              <a:t>dióxido de carbono</a:t>
            </a:r>
            <a:r>
              <a:rPr lang="pt-PT" sz="3000" dirty="0" smtClean="0"/>
              <a:t>, que será expulso através do ar expirado pelo nariz ou pela boca. 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com os nomes dos órgãos que fazem parte do sistema respiratório.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429264"/>
            <a:ext cx="68580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 percurso do ar pelos órgãos do sistema respiratório.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771800" y="2178412"/>
            <a:ext cx="2984517" cy="3311168"/>
            <a:chOff x="2771800" y="2178412"/>
            <a:chExt cx="2984517" cy="331116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2178412"/>
              <a:ext cx="2276428" cy="331116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771800" y="3263989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36260" y="3430313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15816" y="3668890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24269" y="3923641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15816" y="3954542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5</a:t>
              </a:r>
              <a:endParaRPr lang="pt-PT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68285" y="465313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6</a:t>
              </a:r>
            </a:p>
          </p:txBody>
        </p:sp>
        <p:cxnSp>
          <p:nvCxnSpPr>
            <p:cNvPr id="8" name="Straight Connector 7"/>
            <p:cNvCxnSpPr>
              <a:stCxn id="3" idx="3"/>
            </p:cNvCxnSpPr>
            <p:nvPr/>
          </p:nvCxnSpPr>
          <p:spPr>
            <a:xfrm>
              <a:off x="3059832" y="3433266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9" idx="1"/>
            </p:cNvCxnSpPr>
            <p:nvPr/>
          </p:nvCxnSpPr>
          <p:spPr>
            <a:xfrm flipV="1">
              <a:off x="4071934" y="3599590"/>
              <a:ext cx="1264326" cy="2953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3174612" y="3833996"/>
              <a:ext cx="965340" cy="8343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283968" y="4097729"/>
              <a:ext cx="1062216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203848" y="4149080"/>
              <a:ext cx="1080120" cy="28239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203848" y="4149080"/>
              <a:ext cx="1245753" cy="262771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endCxn id="15" idx="1"/>
            </p:cNvCxnSpPr>
            <p:nvPr/>
          </p:nvCxnSpPr>
          <p:spPr>
            <a:xfrm>
              <a:off x="4139952" y="4740468"/>
              <a:ext cx="1328333" cy="81945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577110" y="4822413"/>
              <a:ext cx="891175" cy="70455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649412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circulatória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9578" y="1392873"/>
            <a:ext cx="79643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 sangue é um líquido que circula por todo o nosso corpo, levando o oxigénio e os nutrientes e recebendo as impurezas que o organismo produz. A este percurso chamamos </a:t>
            </a:r>
            <a:r>
              <a:rPr lang="pt-PT" sz="2400" dirty="0" smtClean="0">
                <a:solidFill>
                  <a:srgbClr val="FF0000"/>
                </a:solidFill>
              </a:rPr>
              <a:t>circulação</a:t>
            </a:r>
            <a:r>
              <a:rPr lang="pt-PT" sz="2400" dirty="0" smtClean="0"/>
              <a:t>.</a:t>
            </a:r>
          </a:p>
          <a:p>
            <a:endParaRPr lang="pt-PT" sz="1200" dirty="0" smtClean="0"/>
          </a:p>
          <a:p>
            <a:r>
              <a:rPr lang="pt-PT" sz="2400" dirty="0" smtClean="0"/>
              <a:t>A </a:t>
            </a:r>
            <a:r>
              <a:rPr lang="pt-PT" sz="2400" dirty="0" smtClean="0">
                <a:solidFill>
                  <a:srgbClr val="FF0000"/>
                </a:solidFill>
              </a:rPr>
              <a:t>função circulatória </a:t>
            </a:r>
            <a:r>
              <a:rPr lang="pt-PT" sz="2400" dirty="0" smtClean="0"/>
              <a:t>faz o </a:t>
            </a:r>
            <a:r>
              <a:rPr lang="pt-PT" sz="2400" dirty="0" smtClean="0">
                <a:solidFill>
                  <a:srgbClr val="FF0000"/>
                </a:solidFill>
              </a:rPr>
              <a:t>coração</a:t>
            </a:r>
            <a:r>
              <a:rPr lang="pt-PT" sz="2400" dirty="0" smtClean="0"/>
              <a:t> bater e bombear o sangue para todo o corpo. </a:t>
            </a:r>
          </a:p>
          <a:p>
            <a:endParaRPr lang="pt-PT" sz="1200" dirty="0" smtClean="0"/>
          </a:p>
          <a:p>
            <a:r>
              <a:rPr lang="pt-PT" sz="2400" dirty="0" smtClean="0"/>
              <a:t>O </a:t>
            </a:r>
            <a:r>
              <a:rPr lang="pt-PT" sz="2400" dirty="0" smtClean="0">
                <a:solidFill>
                  <a:srgbClr val="FF0000"/>
                </a:solidFill>
              </a:rPr>
              <a:t>coração</a:t>
            </a:r>
            <a:r>
              <a:rPr lang="pt-PT" sz="2400" dirty="0" smtClean="0"/>
              <a:t> é um órgão vital. Ele bate mais rápido quando necessitamos de mais oxigénio no corpo, por exemplo, quando estamos a fazer exercício físico, e bate mais devagar quando estamos a descansar.</a:t>
            </a:r>
          </a:p>
          <a:p>
            <a:r>
              <a:rPr lang="pt-PT" sz="2400" dirty="0" smtClean="0"/>
              <a:t>É o coração que controla o nível de oxigénio no organismo, consoante a nossa atividade física.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circulatório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71538" y="1785926"/>
            <a:ext cx="724829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 </a:t>
            </a:r>
            <a:r>
              <a:rPr lang="pt-PT" sz="3200" dirty="0" smtClean="0">
                <a:solidFill>
                  <a:srgbClr val="FF0000"/>
                </a:solidFill>
              </a:rPr>
              <a:t>sistema circulatório </a:t>
            </a:r>
            <a:r>
              <a:rPr lang="pt-PT" sz="3200" dirty="0" smtClean="0"/>
              <a:t>é o conjunto de órgãos do corpo responsáveis pela função circulatória:</a:t>
            </a:r>
          </a:p>
          <a:p>
            <a:endParaRPr lang="pt-PT" sz="32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Coração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Vasos sanguíneos (artérias, veias e capilares)</a:t>
            </a:r>
          </a:p>
        </p:txBody>
      </p:sp>
      <p:pic>
        <p:nvPicPr>
          <p:cNvPr id="7" name="Imagem 6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42910" y="1142984"/>
            <a:ext cx="7963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</a:t>
            </a:r>
            <a:r>
              <a:rPr lang="pt-PT" sz="2800" dirty="0" smtClean="0">
                <a:solidFill>
                  <a:srgbClr val="FF0000"/>
                </a:solidFill>
              </a:rPr>
              <a:t>coração </a:t>
            </a:r>
            <a:r>
              <a:rPr lang="pt-PT" sz="2800" dirty="0" smtClean="0"/>
              <a:t>tem o tamanho de uma mão fechada e encontra-se dividido em quatro cavidades.</a:t>
            </a:r>
          </a:p>
          <a:p>
            <a:endParaRPr lang="pt-PT" sz="2800" dirty="0" smtClean="0"/>
          </a:p>
          <a:p>
            <a:r>
              <a:rPr lang="pt-PT" sz="2800" dirty="0" smtClean="0"/>
              <a:t>É um músculo que produz </a:t>
            </a:r>
            <a:r>
              <a:rPr lang="pt-PT" sz="2800" dirty="0" smtClean="0">
                <a:solidFill>
                  <a:srgbClr val="FF0000"/>
                </a:solidFill>
              </a:rPr>
              <a:t>movimentos involuntários</a:t>
            </a:r>
            <a:r>
              <a:rPr lang="pt-PT" sz="2800" dirty="0" smtClean="0"/>
              <a:t> que bombeiam o sangue para todo o corpo.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80718" y="3857628"/>
            <a:ext cx="7963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As </a:t>
            </a:r>
            <a:r>
              <a:rPr lang="pt-PT" sz="2800" dirty="0" smtClean="0">
                <a:solidFill>
                  <a:srgbClr val="FF0000"/>
                </a:solidFill>
              </a:rPr>
              <a:t>veias </a:t>
            </a:r>
            <a:r>
              <a:rPr lang="pt-PT" sz="2800" dirty="0" smtClean="0"/>
              <a:t>são vasos sanguíneos que conduzem o sangue até ao coração.</a:t>
            </a:r>
          </a:p>
          <a:p>
            <a:endParaRPr lang="pt-PT" sz="2800" dirty="0" smtClean="0"/>
          </a:p>
          <a:p>
            <a:r>
              <a:rPr lang="pt-PT" sz="2800" dirty="0" smtClean="0"/>
              <a:t>As </a:t>
            </a:r>
            <a:r>
              <a:rPr lang="pt-PT" sz="2800" dirty="0" smtClean="0">
                <a:solidFill>
                  <a:srgbClr val="FF0000"/>
                </a:solidFill>
              </a:rPr>
              <a:t>artérias</a:t>
            </a:r>
            <a:r>
              <a:rPr lang="pt-PT" sz="2800" dirty="0" smtClean="0"/>
              <a:t> são vasos sanguíneos que levam o sangue para fora do coração. 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Pequena circulação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4348" y="1357298"/>
            <a:ext cx="7715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A </a:t>
            </a:r>
            <a:r>
              <a:rPr lang="pt-PT" sz="2400" dirty="0" smtClean="0">
                <a:solidFill>
                  <a:srgbClr val="FF0000"/>
                </a:solidFill>
              </a:rPr>
              <a:t>pequena circulação </a:t>
            </a:r>
            <a:r>
              <a:rPr lang="pt-PT" sz="2400" dirty="0" smtClean="0"/>
              <a:t>é a </a:t>
            </a:r>
            <a:r>
              <a:rPr lang="pt-PT" sz="2400" dirty="0" smtClean="0">
                <a:solidFill>
                  <a:srgbClr val="FF0000"/>
                </a:solidFill>
              </a:rPr>
              <a:t>circulação pulmonar</a:t>
            </a:r>
            <a:r>
              <a:rPr lang="pt-PT" sz="2400" dirty="0" smtClean="0"/>
              <a:t>, na qual o sangue é bombeado do coração para os pulmões, para ser </a:t>
            </a:r>
            <a:r>
              <a:rPr lang="pt-PT" sz="2400" dirty="0" smtClean="0">
                <a:solidFill>
                  <a:srgbClr val="FF0000"/>
                </a:solidFill>
              </a:rPr>
              <a:t>purificado</a:t>
            </a:r>
            <a:r>
              <a:rPr lang="pt-PT" sz="2400" dirty="0" smtClean="0"/>
              <a:t>.</a:t>
            </a:r>
          </a:p>
          <a:p>
            <a:r>
              <a:rPr lang="pt-PT" sz="2400" dirty="0" smtClean="0"/>
              <a:t>Nos pulmões, o sangue liberta o </a:t>
            </a:r>
            <a:r>
              <a:rPr lang="pt-PT" sz="2400" dirty="0" smtClean="0">
                <a:solidFill>
                  <a:srgbClr val="FF0000"/>
                </a:solidFill>
              </a:rPr>
              <a:t>dióxido de carbono </a:t>
            </a:r>
            <a:r>
              <a:rPr lang="pt-PT" sz="2400" dirty="0" smtClean="0"/>
              <a:t>e recebe </a:t>
            </a:r>
            <a:r>
              <a:rPr lang="pt-PT" sz="2400" dirty="0" smtClean="0">
                <a:solidFill>
                  <a:srgbClr val="FF0000"/>
                </a:solidFill>
              </a:rPr>
              <a:t>oxigénio</a:t>
            </a:r>
            <a:r>
              <a:rPr lang="pt-PT" sz="2400" dirty="0" smtClean="0"/>
              <a:t>.</a:t>
            </a:r>
          </a:p>
          <a:p>
            <a:r>
              <a:rPr lang="pt-PT" sz="2400" dirty="0" smtClean="0"/>
              <a:t>Depois de purificado, o sangue regressa ao coração. </a:t>
            </a:r>
          </a:p>
        </p:txBody>
      </p:sp>
      <p:pic>
        <p:nvPicPr>
          <p:cNvPr id="14" name="Imagem 13" descr="20113023_PPTEM_F0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7697" y="3766520"/>
            <a:ext cx="1706915" cy="2520000"/>
          </a:xfrm>
          <a:prstGeom prst="rect">
            <a:avLst/>
          </a:prstGeom>
        </p:spPr>
      </p:pic>
      <p:pic>
        <p:nvPicPr>
          <p:cNvPr id="15" name="Imagem 14" descr="20113023_PPTEM_F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86446" y="3929066"/>
            <a:ext cx="2866987" cy="2150240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>
            <a:off x="2928926" y="5143512"/>
            <a:ext cx="2928958" cy="1071546"/>
            <a:chOff x="2928926" y="5143512"/>
            <a:chExt cx="2928958" cy="1071546"/>
          </a:xfrm>
        </p:grpSpPr>
        <p:sp>
          <p:nvSpPr>
            <p:cNvPr id="10" name="Seta para a direita 9"/>
            <p:cNvSpPr/>
            <p:nvPr/>
          </p:nvSpPr>
          <p:spPr>
            <a:xfrm rot="10800000">
              <a:off x="2928926" y="5143512"/>
              <a:ext cx="2928958" cy="1071546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3702774" y="5488560"/>
              <a:ext cx="17264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oxigénio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2987824" y="4005064"/>
            <a:ext cx="2870060" cy="1138448"/>
            <a:chOff x="2987824" y="4005064"/>
            <a:chExt cx="2870060" cy="1138448"/>
          </a:xfrm>
        </p:grpSpPr>
        <p:sp>
          <p:nvSpPr>
            <p:cNvPr id="8" name="Seta para a direita 7"/>
            <p:cNvSpPr/>
            <p:nvPr/>
          </p:nvSpPr>
          <p:spPr>
            <a:xfrm>
              <a:off x="2987824" y="4005064"/>
              <a:ext cx="2870060" cy="113844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3143240" y="4357694"/>
              <a:ext cx="22860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dióxido carbono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43174" y="642918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Grande circulação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65834" y="1251410"/>
            <a:ext cx="81781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 </a:t>
            </a:r>
            <a:r>
              <a:rPr lang="pt-PT" sz="2200" dirty="0" smtClean="0">
                <a:solidFill>
                  <a:srgbClr val="FF0000"/>
                </a:solidFill>
              </a:rPr>
              <a:t>grande circulação </a:t>
            </a:r>
            <a:r>
              <a:rPr lang="pt-PT" sz="2200" dirty="0" smtClean="0"/>
              <a:t>é a </a:t>
            </a:r>
            <a:r>
              <a:rPr lang="pt-PT" sz="2200" dirty="0" smtClean="0">
                <a:solidFill>
                  <a:srgbClr val="FF0000"/>
                </a:solidFill>
              </a:rPr>
              <a:t>circulação sistémica</a:t>
            </a:r>
            <a:r>
              <a:rPr lang="pt-PT" sz="2200" dirty="0" smtClean="0"/>
              <a:t>, na qual o sangue que veio dos pulmões rico em oxigénio sai do coração, através das </a:t>
            </a:r>
            <a:r>
              <a:rPr lang="pt-PT" sz="2200" dirty="0" smtClean="0">
                <a:solidFill>
                  <a:srgbClr val="FF0000"/>
                </a:solidFill>
              </a:rPr>
              <a:t>artérias</a:t>
            </a:r>
            <a:r>
              <a:rPr lang="pt-PT" sz="2200" dirty="0" smtClean="0"/>
              <a:t>, para todo o corpo, deixando os </a:t>
            </a:r>
            <a:r>
              <a:rPr lang="pt-PT" sz="2200" dirty="0" smtClean="0">
                <a:solidFill>
                  <a:srgbClr val="FF0000"/>
                </a:solidFill>
              </a:rPr>
              <a:t>nutrientes</a:t>
            </a:r>
            <a:r>
              <a:rPr lang="pt-PT" sz="2200" dirty="0" smtClean="0"/>
              <a:t> e o </a:t>
            </a:r>
            <a:r>
              <a:rPr lang="pt-PT" sz="2200" dirty="0" smtClean="0">
                <a:solidFill>
                  <a:srgbClr val="FF0000"/>
                </a:solidFill>
              </a:rPr>
              <a:t>oxigénio</a:t>
            </a:r>
            <a:r>
              <a:rPr lang="pt-PT" sz="2200" dirty="0" smtClean="0"/>
              <a:t> e recebendo as </a:t>
            </a:r>
            <a:r>
              <a:rPr lang="pt-PT" sz="2200" dirty="0" smtClean="0">
                <a:solidFill>
                  <a:srgbClr val="FF0000"/>
                </a:solidFill>
              </a:rPr>
              <a:t>impurezas</a:t>
            </a:r>
            <a:r>
              <a:rPr lang="pt-PT" sz="2200" dirty="0" smtClean="0"/>
              <a:t>.</a:t>
            </a:r>
          </a:p>
          <a:p>
            <a:r>
              <a:rPr lang="pt-PT" sz="2200" dirty="0" smtClean="0"/>
              <a:t>No regresso ao coração, o sangue circula nas </a:t>
            </a:r>
            <a:r>
              <a:rPr lang="pt-PT" sz="2200" dirty="0" smtClean="0">
                <a:solidFill>
                  <a:srgbClr val="FF0000"/>
                </a:solidFill>
              </a:rPr>
              <a:t>veias</a:t>
            </a:r>
            <a:r>
              <a:rPr lang="pt-PT" sz="2200" dirty="0" smtClean="0"/>
              <a:t> e passa pelos </a:t>
            </a:r>
            <a:r>
              <a:rPr lang="pt-PT" sz="2200" dirty="0" smtClean="0">
                <a:solidFill>
                  <a:srgbClr val="FF0000"/>
                </a:solidFill>
              </a:rPr>
              <a:t>rins</a:t>
            </a:r>
            <a:r>
              <a:rPr lang="pt-PT" sz="2200" dirty="0" smtClean="0"/>
              <a:t>, para que as </a:t>
            </a:r>
            <a:r>
              <a:rPr lang="pt-PT" sz="2200" dirty="0" smtClean="0">
                <a:solidFill>
                  <a:srgbClr val="FF0000"/>
                </a:solidFill>
              </a:rPr>
              <a:t>impurezas</a:t>
            </a:r>
            <a:r>
              <a:rPr lang="pt-PT" sz="2200" dirty="0" smtClean="0"/>
              <a:t> sejam </a:t>
            </a:r>
            <a:r>
              <a:rPr lang="pt-PT" sz="2200" dirty="0" smtClean="0">
                <a:solidFill>
                  <a:srgbClr val="FF0000"/>
                </a:solidFill>
              </a:rPr>
              <a:t>filtradas</a:t>
            </a:r>
            <a:r>
              <a:rPr lang="pt-PT" sz="2200" dirty="0" smtClean="0"/>
              <a:t>.</a:t>
            </a:r>
          </a:p>
          <a:p>
            <a:r>
              <a:rPr lang="pt-PT" sz="2200" dirty="0" smtClean="0"/>
              <a:t>Já no coração, o sangue volta, de novo, a repetir o seu circuito.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3929058" y="4000504"/>
            <a:ext cx="3071834" cy="924134"/>
            <a:chOff x="2987824" y="4005064"/>
            <a:chExt cx="2870060" cy="1138448"/>
          </a:xfrm>
        </p:grpSpPr>
        <p:sp>
          <p:nvSpPr>
            <p:cNvPr id="21" name="Seta para a direita 20"/>
            <p:cNvSpPr/>
            <p:nvPr/>
          </p:nvSpPr>
          <p:spPr>
            <a:xfrm>
              <a:off x="2987824" y="4005064"/>
              <a:ext cx="2870060" cy="113844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3000364" y="4357084"/>
              <a:ext cx="26432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Nutrientes Oxigénio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2143108" y="5214950"/>
            <a:ext cx="4572032" cy="928670"/>
            <a:chOff x="2928926" y="5143512"/>
            <a:chExt cx="2928958" cy="1071546"/>
          </a:xfrm>
        </p:grpSpPr>
        <p:sp>
          <p:nvSpPr>
            <p:cNvPr id="24" name="Seta para a direita 23"/>
            <p:cNvSpPr/>
            <p:nvPr/>
          </p:nvSpPr>
          <p:spPr>
            <a:xfrm rot="10800000">
              <a:off x="2928926" y="5143512"/>
              <a:ext cx="2928958" cy="1071546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3702774" y="5488560"/>
              <a:ext cx="17264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Impurezas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7" name="Imagem 26" descr="20113023_PPTEM_F0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3643314"/>
            <a:ext cx="919372" cy="1357298"/>
          </a:xfrm>
          <a:prstGeom prst="rect">
            <a:avLst/>
          </a:prstGeom>
        </p:spPr>
      </p:pic>
      <p:pic>
        <p:nvPicPr>
          <p:cNvPr id="29" name="Imagem 28" descr="20113023_PPTEM_F0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5000636"/>
            <a:ext cx="1017974" cy="1357298"/>
          </a:xfrm>
          <a:prstGeom prst="rect">
            <a:avLst/>
          </a:prstGeom>
        </p:spPr>
      </p:pic>
      <p:pic>
        <p:nvPicPr>
          <p:cNvPr id="30" name="Imagem 29" descr="20113023_PPTEM_F06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0892" y="3857628"/>
            <a:ext cx="1052438" cy="2293116"/>
          </a:xfrm>
          <a:prstGeom prst="rect">
            <a:avLst/>
          </a:prstGeom>
        </p:spPr>
      </p:pic>
      <p:grpSp>
        <p:nvGrpSpPr>
          <p:cNvPr id="26" name="Grupo 25"/>
          <p:cNvGrpSpPr/>
          <p:nvPr/>
        </p:nvGrpSpPr>
        <p:grpSpPr>
          <a:xfrm rot="3292480">
            <a:off x="1722794" y="3891511"/>
            <a:ext cx="785818" cy="1511598"/>
            <a:chOff x="642910" y="4714884"/>
            <a:chExt cx="785818" cy="1511598"/>
          </a:xfrm>
        </p:grpSpPr>
        <p:sp>
          <p:nvSpPr>
            <p:cNvPr id="18" name="Seta para a direita 17"/>
            <p:cNvSpPr/>
            <p:nvPr/>
          </p:nvSpPr>
          <p:spPr>
            <a:xfrm rot="16200000">
              <a:off x="318875" y="5038919"/>
              <a:ext cx="1433888" cy="785818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19" name="CaixaDeTexto 18"/>
            <p:cNvSpPr txBox="1"/>
            <p:nvPr/>
          </p:nvSpPr>
          <p:spPr>
            <a:xfrm rot="16200000">
              <a:off x="304162" y="5244792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 smtClean="0">
                  <a:solidFill>
                    <a:schemeClr val="bg1"/>
                  </a:solidFill>
                </a:rPr>
                <a:t>Sangue </a:t>
              </a:r>
            </a:p>
            <a:p>
              <a:pPr algn="ctr"/>
              <a:r>
                <a:rPr lang="pt-PT" sz="1400" b="1" dirty="0" smtClean="0">
                  <a:solidFill>
                    <a:schemeClr val="bg1"/>
                  </a:solidFill>
                </a:rPr>
                <a:t>purificado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com os nomes dos órgãos que fazem parte do sistema circulatório.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429264"/>
            <a:ext cx="7929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os percursos do sangue na pequena e na grande circulações.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555776" y="2214554"/>
            <a:ext cx="3456384" cy="3240000"/>
            <a:chOff x="2555776" y="2214554"/>
            <a:chExt cx="3456384" cy="3240000"/>
          </a:xfrm>
        </p:grpSpPr>
        <p:pic>
          <p:nvPicPr>
            <p:cNvPr id="8" name="Imagem 7" descr="20113023_PPTEM_F06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6106" y="2214554"/>
              <a:ext cx="2061105" cy="32400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652120" y="3882534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4427984" y="407707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391980" y="443711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023828" y="371703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843808" y="443711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652120" y="4242574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71800" y="3543980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55776" y="4242574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642918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excretora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9280" y="1403323"/>
            <a:ext cx="7963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função excretora </a:t>
            </a:r>
            <a:r>
              <a:rPr lang="pt-PT" sz="2800" dirty="0" smtClean="0"/>
              <a:t>é responsável pela </a:t>
            </a:r>
            <a:r>
              <a:rPr lang="pt-PT" sz="2800" dirty="0" smtClean="0">
                <a:solidFill>
                  <a:srgbClr val="FF0000"/>
                </a:solidFill>
              </a:rPr>
              <a:t>eliminação das impurezas</a:t>
            </a:r>
            <a:r>
              <a:rPr lang="pt-PT" sz="2800" dirty="0" smtClean="0"/>
              <a:t> que o corpo acumula durante a circulação.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683262" y="2649676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urinário</a:t>
            </a:r>
            <a:endParaRPr lang="pt-PT" sz="40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751586" y="3429001"/>
            <a:ext cx="782094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O </a:t>
            </a:r>
            <a:r>
              <a:rPr lang="pt-PT" sz="2600" dirty="0" smtClean="0">
                <a:solidFill>
                  <a:srgbClr val="FF0000"/>
                </a:solidFill>
              </a:rPr>
              <a:t>sistema urinário </a:t>
            </a:r>
            <a:r>
              <a:rPr lang="pt-PT" sz="2600" dirty="0" smtClean="0"/>
              <a:t>é o conjunto de órgãos responsáveis por </a:t>
            </a:r>
            <a:r>
              <a:rPr lang="pt-PT" sz="2600" dirty="0" smtClean="0">
                <a:solidFill>
                  <a:srgbClr val="FF0000"/>
                </a:solidFill>
              </a:rPr>
              <a:t>filtrar o sangue</a:t>
            </a:r>
            <a:r>
              <a:rPr lang="pt-PT" sz="2600" dirty="0" smtClean="0"/>
              <a:t>, removendo as impurezas e produzindo a </a:t>
            </a:r>
            <a:r>
              <a:rPr lang="pt-PT" sz="2600" dirty="0" smtClean="0">
                <a:solidFill>
                  <a:srgbClr val="FF0000"/>
                </a:solidFill>
              </a:rPr>
              <a:t>urina</a:t>
            </a:r>
            <a:r>
              <a:rPr lang="pt-PT" sz="2600" dirty="0" smtClean="0"/>
              <a:t>: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Rins (dois, um de cada lado)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</a:t>
            </a:r>
            <a:r>
              <a:rPr lang="pt-PT" sz="2600" dirty="0" err="1" smtClean="0"/>
              <a:t>Ureteres</a:t>
            </a:r>
            <a:endParaRPr lang="pt-PT" sz="26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Bexiga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Uretra </a:t>
            </a:r>
          </a:p>
        </p:txBody>
      </p:sp>
      <p:pic>
        <p:nvPicPr>
          <p:cNvPr id="7" name="Imagem 6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37842" y="984010"/>
            <a:ext cx="81775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 sangue passa pelos </a:t>
            </a:r>
            <a:r>
              <a:rPr lang="pt-PT" sz="3200" dirty="0" smtClean="0">
                <a:solidFill>
                  <a:srgbClr val="FF0000"/>
                </a:solidFill>
              </a:rPr>
              <a:t>rins</a:t>
            </a:r>
            <a:r>
              <a:rPr lang="pt-PT" sz="3200" dirty="0" smtClean="0"/>
              <a:t>, que funcionam como filtros, onde ficam depositadas as impurezas.</a:t>
            </a:r>
          </a:p>
          <a:p>
            <a:r>
              <a:rPr lang="pt-PT" sz="3200" dirty="0" smtClean="0"/>
              <a:t>Estas impurezas formam um líquido chamado </a:t>
            </a:r>
            <a:r>
              <a:rPr lang="pt-PT" sz="3200" dirty="0" smtClean="0">
                <a:solidFill>
                  <a:srgbClr val="FF0000"/>
                </a:solidFill>
              </a:rPr>
              <a:t>urina</a:t>
            </a:r>
            <a:r>
              <a:rPr lang="pt-PT" sz="3200" dirty="0" smtClean="0"/>
              <a:t>.</a:t>
            </a:r>
          </a:p>
          <a:p>
            <a:endParaRPr lang="pt-PT" sz="3200" dirty="0" smtClean="0"/>
          </a:p>
          <a:p>
            <a:r>
              <a:rPr lang="pt-PT" sz="3200" dirty="0" smtClean="0"/>
              <a:t>A urina passa pelos </a:t>
            </a:r>
            <a:r>
              <a:rPr lang="pt-PT" sz="3200" dirty="0" err="1" smtClean="0">
                <a:solidFill>
                  <a:srgbClr val="FF0000"/>
                </a:solidFill>
              </a:rPr>
              <a:t>ureteres</a:t>
            </a:r>
            <a:r>
              <a:rPr lang="pt-PT" sz="3200" dirty="0" smtClean="0"/>
              <a:t>, que são os órgãos que ligam os rins à </a:t>
            </a:r>
            <a:r>
              <a:rPr lang="pt-PT" sz="3200" dirty="0" smtClean="0">
                <a:solidFill>
                  <a:srgbClr val="FF0000"/>
                </a:solidFill>
              </a:rPr>
              <a:t>bexiga</a:t>
            </a:r>
            <a:r>
              <a:rPr lang="pt-PT" sz="3200" dirty="0" smtClean="0"/>
              <a:t>.</a:t>
            </a:r>
          </a:p>
          <a:p>
            <a:endParaRPr lang="pt-PT" sz="3200" dirty="0" smtClean="0"/>
          </a:p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bexiga</a:t>
            </a:r>
            <a:r>
              <a:rPr lang="pt-PT" sz="3200" dirty="0" smtClean="0"/>
              <a:t> armazena a urina e, quando está cheia, expulsa-a para o exterior através da </a:t>
            </a:r>
            <a:r>
              <a:rPr lang="pt-PT" sz="3200" dirty="0" smtClean="0">
                <a:solidFill>
                  <a:srgbClr val="FF0000"/>
                </a:solidFill>
              </a:rPr>
              <a:t>uretra</a:t>
            </a:r>
            <a:r>
              <a:rPr lang="pt-PT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86182" y="714356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 pele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3071802" y="3429000"/>
            <a:ext cx="2745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Os pulmões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785786" y="1500174"/>
            <a:ext cx="77489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pele </a:t>
            </a:r>
            <a:r>
              <a:rPr lang="pt-PT" sz="2800" dirty="0" smtClean="0"/>
              <a:t>também tem uma </a:t>
            </a:r>
            <a:r>
              <a:rPr lang="pt-PT" sz="2800" dirty="0" smtClean="0">
                <a:solidFill>
                  <a:srgbClr val="FF0000"/>
                </a:solidFill>
              </a:rPr>
              <a:t>função excretora</a:t>
            </a:r>
            <a:r>
              <a:rPr lang="pt-PT" sz="2800" dirty="0" smtClean="0"/>
              <a:t>. Ela elimina algumas das impurezas do corpo através da transpiração.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80148" y="4258583"/>
            <a:ext cx="77489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</a:t>
            </a:r>
            <a:r>
              <a:rPr lang="pt-PT" sz="2800" dirty="0" smtClean="0">
                <a:solidFill>
                  <a:srgbClr val="FF0000"/>
                </a:solidFill>
              </a:rPr>
              <a:t>pulmões </a:t>
            </a:r>
            <a:r>
              <a:rPr lang="pt-PT" sz="2800" dirty="0" smtClean="0"/>
              <a:t>também têm uma </a:t>
            </a:r>
            <a:r>
              <a:rPr lang="pt-PT" sz="2800" dirty="0" smtClean="0">
                <a:solidFill>
                  <a:srgbClr val="FF0000"/>
                </a:solidFill>
              </a:rPr>
              <a:t>função excretora</a:t>
            </a:r>
            <a:r>
              <a:rPr lang="pt-PT" sz="2800" dirty="0" smtClean="0"/>
              <a:t>. Através da </a:t>
            </a:r>
            <a:r>
              <a:rPr lang="pt-PT" sz="2800" dirty="0" smtClean="0">
                <a:solidFill>
                  <a:srgbClr val="FF0000"/>
                </a:solidFill>
              </a:rPr>
              <a:t>expiração</a:t>
            </a:r>
            <a:r>
              <a:rPr lang="pt-PT" sz="2800" dirty="0" smtClean="0"/>
              <a:t>, os pulmões libertam a água na forma de vapor e alguns gases transportados pelo sangue.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7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200" dirty="0" smtClean="0"/>
              <a:t>Legenda a figura com os nomes dos órgãos que fazem parte do sistema urinário.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214950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200" dirty="0" smtClean="0"/>
              <a:t>Descreve o funcionamento do sistema urinário.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2910" y="5786454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3.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200" dirty="0" smtClean="0"/>
              <a:t>Explica como funciona a excreção através da pele e dos pulmões.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500430" y="1928802"/>
            <a:ext cx="2799762" cy="3240000"/>
            <a:chOff x="3500430" y="1928802"/>
            <a:chExt cx="2799762" cy="3240000"/>
          </a:xfrm>
        </p:grpSpPr>
        <p:pic>
          <p:nvPicPr>
            <p:cNvPr id="10" name="Imagem 9" descr="20113023_PPTEM_F06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0430" y="1928802"/>
              <a:ext cx="2053069" cy="32400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940152" y="285293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40152" y="3379525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40152" y="4149080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3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12160" y="4674622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4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4932040" y="3022213"/>
              <a:ext cx="108012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1" idx="1"/>
            </p:cNvCxnSpPr>
            <p:nvPr/>
          </p:nvCxnSpPr>
          <p:spPr>
            <a:xfrm flipV="1">
              <a:off x="4749857" y="3548802"/>
              <a:ext cx="1190295" cy="17527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13" idx="1"/>
            </p:cNvCxnSpPr>
            <p:nvPr/>
          </p:nvCxnSpPr>
          <p:spPr>
            <a:xfrm flipV="1">
              <a:off x="4607719" y="4318357"/>
              <a:ext cx="1332433" cy="169277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44380" y="4869160"/>
              <a:ext cx="15397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20850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reprodutora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857224" y="1683143"/>
            <a:ext cx="76438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função reprodutora </a:t>
            </a:r>
            <a:r>
              <a:rPr lang="pt-PT" sz="3200" dirty="0" smtClean="0"/>
              <a:t>ou</a:t>
            </a:r>
            <a:r>
              <a:rPr lang="pt-PT" sz="3200" dirty="0" smtClean="0">
                <a:solidFill>
                  <a:srgbClr val="FF0000"/>
                </a:solidFill>
              </a:rPr>
              <a:t> reprodução </a:t>
            </a:r>
            <a:r>
              <a:rPr lang="pt-PT" sz="3200" dirty="0" smtClean="0"/>
              <a:t>é a responsável pela formação de um novo ser a partir de outro da mesma espécie.</a:t>
            </a:r>
          </a:p>
          <a:p>
            <a:endParaRPr lang="pt-PT" sz="3200" dirty="0" smtClean="0"/>
          </a:p>
          <a:p>
            <a:endParaRPr lang="pt-PT" sz="3200" dirty="0" smtClean="0"/>
          </a:p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reprodução</a:t>
            </a:r>
            <a:r>
              <a:rPr lang="pt-PT" sz="3200" dirty="0" smtClean="0"/>
              <a:t> consiste no acasalamento de um macho com uma fêmea, cada um com órgãos reprodutores diferentes.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reprodutor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824164" y="1708840"/>
            <a:ext cx="76769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 </a:t>
            </a:r>
            <a:r>
              <a:rPr lang="pt-PT" sz="3200" dirty="0" smtClean="0">
                <a:solidFill>
                  <a:srgbClr val="FF0000"/>
                </a:solidFill>
              </a:rPr>
              <a:t>sistema reprodutor </a:t>
            </a:r>
            <a:r>
              <a:rPr lang="pt-PT" sz="3200" dirty="0" smtClean="0"/>
              <a:t>é o conjunto de órgãos responsáveis pela função reprodutora: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66656" y="3128563"/>
            <a:ext cx="3492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Órgãos reprodutores </a:t>
            </a:r>
          </a:p>
          <a:p>
            <a:r>
              <a:rPr lang="pt-PT" sz="2800" dirty="0" smtClean="0">
                <a:solidFill>
                  <a:srgbClr val="FF0000"/>
                </a:solidFill>
              </a:rPr>
              <a:t>femininos</a:t>
            </a:r>
            <a:r>
              <a:rPr lang="pt-PT" sz="2800" dirty="0" smtClean="0"/>
              <a:t>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Vagina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Útero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Trompas de Falópio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Ovários (onde estão os óvulos)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929190" y="3128563"/>
            <a:ext cx="349289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Órgãos reprodutores </a:t>
            </a:r>
          </a:p>
          <a:p>
            <a:r>
              <a:rPr lang="pt-PT" sz="2800" dirty="0" smtClean="0">
                <a:solidFill>
                  <a:srgbClr val="FF0000"/>
                </a:solidFill>
              </a:rPr>
              <a:t>masculinos</a:t>
            </a:r>
            <a:r>
              <a:rPr lang="pt-PT" sz="2800" dirty="0" smtClean="0"/>
              <a:t>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Pénis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Uretra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Testículos (onde estão os espermatozoides)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65264" y="1000108"/>
            <a:ext cx="81066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Para se formar um </a:t>
            </a:r>
            <a:r>
              <a:rPr lang="pt-PT" sz="2800" dirty="0" smtClean="0">
                <a:solidFill>
                  <a:srgbClr val="FF0000"/>
                </a:solidFill>
              </a:rPr>
              <a:t>novo ser</a:t>
            </a:r>
            <a:r>
              <a:rPr lang="pt-PT" sz="2800" dirty="0" smtClean="0"/>
              <a:t>, é necessário que uma </a:t>
            </a:r>
            <a:r>
              <a:rPr lang="pt-PT" sz="2800" dirty="0" smtClean="0">
                <a:solidFill>
                  <a:srgbClr val="FF0000"/>
                </a:solidFill>
              </a:rPr>
              <a:t>célula masculina </a:t>
            </a:r>
            <a:r>
              <a:rPr lang="pt-PT" sz="2800" dirty="0" smtClean="0"/>
              <a:t>(espermatozoide) fecunde uma </a:t>
            </a:r>
            <a:r>
              <a:rPr lang="pt-PT" sz="2800" dirty="0" smtClean="0">
                <a:solidFill>
                  <a:srgbClr val="FF0000"/>
                </a:solidFill>
              </a:rPr>
              <a:t>célula feminina </a:t>
            </a:r>
            <a:r>
              <a:rPr lang="pt-PT" sz="2800" dirty="0" smtClean="0"/>
              <a:t>(óvulo).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37272" y="2728300"/>
            <a:ext cx="81066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fecundação</a:t>
            </a:r>
            <a:r>
              <a:rPr lang="pt-PT" sz="2800" dirty="0" smtClean="0"/>
              <a:t> dá-se quando o espermatozoide se junta com o óvulo, formando o ovo, que é a célula que se vai transformar para dar origem a uma nova vida.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37267" y="4479605"/>
            <a:ext cx="81066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</a:t>
            </a:r>
            <a:r>
              <a:rPr lang="pt-PT" sz="2800" dirty="0" smtClean="0">
                <a:solidFill>
                  <a:srgbClr val="FF0000"/>
                </a:solidFill>
              </a:rPr>
              <a:t>ovo</a:t>
            </a:r>
            <a:r>
              <a:rPr lang="pt-PT" sz="2800" dirty="0" smtClean="0"/>
              <a:t> instala-se no útero e vai crescendo à medida que o bebé também cresce.</a:t>
            </a:r>
          </a:p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gravidez</a:t>
            </a:r>
            <a:r>
              <a:rPr lang="pt-PT" sz="2800" dirty="0" smtClean="0"/>
              <a:t>, normalmente, dura 40 semanas, desde a fecundação até ao nascimento.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com os nomes dos órgãos que fazem parte do sistema reprodutor feminino e masculino.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643578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 funcionamento do sistema reprodutor.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357290" y="2214554"/>
            <a:ext cx="6500826" cy="3104872"/>
            <a:chOff x="1357290" y="2214554"/>
            <a:chExt cx="6500826" cy="3104872"/>
          </a:xfrm>
        </p:grpSpPr>
        <p:pic>
          <p:nvPicPr>
            <p:cNvPr id="9" name="Imagem 8" descr="20113023_PPTEM_F064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7290" y="2214554"/>
              <a:ext cx="6500826" cy="3104872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3347864" y="2564904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 flipH="1">
              <a:off x="3131840" y="2903458"/>
              <a:ext cx="370300" cy="619036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2" idx="2"/>
            </p:cNvCxnSpPr>
            <p:nvPr/>
          </p:nvCxnSpPr>
          <p:spPr>
            <a:xfrm>
              <a:off x="3502140" y="2903458"/>
              <a:ext cx="349780" cy="619036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057470" y="3645024"/>
              <a:ext cx="298292" cy="669558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466136" y="4149080"/>
              <a:ext cx="385784" cy="16550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851920" y="3684239"/>
              <a:ext cx="385784" cy="16550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2843808" y="3684239"/>
              <a:ext cx="239132" cy="16550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205876" y="3684239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35256" y="3690023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23288" y="4237615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3</a:t>
              </a:r>
              <a:endParaRPr lang="pt-PT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31400" y="414908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4</a:t>
              </a:r>
              <a:endParaRPr lang="pt-PT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59792" y="3115707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5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588224" y="3284984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444208" y="3645024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669574" y="3979803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496319" y="4237615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236296" y="3450486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6</a:t>
              </a:r>
              <a:endParaRPr lang="pt-PT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31800" y="378904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7</a:t>
              </a:r>
              <a:endParaRPr lang="pt-PT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307386" y="4073481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8</a:t>
              </a:r>
              <a:endParaRPr lang="pt-PT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1345</Words>
  <Application>Microsoft Office PowerPoint</Application>
  <PresentationFormat>Apresentação no Ecrã (4:3)</PresentationFormat>
  <Paragraphs>203</Paragraphs>
  <Slides>26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2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Asus</cp:lastModifiedBy>
  <cp:revision>23</cp:revision>
  <dcterms:created xsi:type="dcterms:W3CDTF">2012-02-11T15:27:13Z</dcterms:created>
  <dcterms:modified xsi:type="dcterms:W3CDTF">2013-11-14T20:39:06Z</dcterms:modified>
</cp:coreProperties>
</file>