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sldIdLst>
    <p:sldId id="256" r:id="rId5"/>
    <p:sldId id="265" r:id="rId6"/>
    <p:sldId id="257" r:id="rId7"/>
    <p:sldId id="264" r:id="rId8"/>
    <p:sldId id="337" r:id="rId9"/>
    <p:sldId id="338" r:id="rId10"/>
    <p:sldId id="347" r:id="rId11"/>
    <p:sldId id="348" r:id="rId12"/>
    <p:sldId id="349" r:id="rId13"/>
    <p:sldId id="350" r:id="rId14"/>
    <p:sldId id="351" r:id="rId15"/>
    <p:sldId id="352" r:id="rId16"/>
    <p:sldId id="353" r:id="rId17"/>
    <p:sldId id="296" r:id="rId18"/>
    <p:sldId id="354" r:id="rId19"/>
    <p:sldId id="339" r:id="rId20"/>
    <p:sldId id="358" r:id="rId21"/>
    <p:sldId id="306" r:id="rId22"/>
    <p:sldId id="294" r:id="rId23"/>
    <p:sldId id="359" r:id="rId24"/>
    <p:sldId id="309" r:id="rId25"/>
    <p:sldId id="360" r:id="rId26"/>
    <p:sldId id="322" r:id="rId27"/>
    <p:sldId id="361" r:id="rId28"/>
    <p:sldId id="332" r:id="rId29"/>
    <p:sldId id="362" r:id="rId30"/>
    <p:sldId id="346" r:id="rId31"/>
    <p:sldId id="363" r:id="rId32"/>
    <p:sldId id="364" r:id="rId33"/>
    <p:sldId id="365" r:id="rId34"/>
    <p:sldId id="367" r:id="rId35"/>
    <p:sldId id="368" r:id="rId36"/>
    <p:sldId id="262" r:id="rId3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8" userDrawn="1">
          <p15:clr>
            <a:srgbClr val="A4A3A4"/>
          </p15:clr>
        </p15:guide>
        <p15:guide id="2" pos="749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3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23" autoAdjust="0"/>
    <p:restoredTop sz="94694"/>
  </p:normalViewPr>
  <p:slideViewPr>
    <p:cSldViewPr snapToGrid="0" snapToObjects="1" showGuides="1">
      <p:cViewPr varScale="1">
        <p:scale>
          <a:sx n="162" d="100"/>
          <a:sy n="162" d="100"/>
        </p:scale>
        <p:origin x="642" y="144"/>
      </p:cViewPr>
      <p:guideLst>
        <p:guide orient="horz" pos="278"/>
        <p:guide pos="749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0BF00-E9E2-754A-BDCA-B216E4EAA4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FA973-7735-4C44-BFDF-51973376A1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1BC37-69A8-8B43-829E-CA072D8F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29692-67FD-EF4C-B79C-B716A220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AD8F5-A6E9-434A-8643-22EE179F8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98712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F9224-429A-574E-BF14-48938AFC7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C889C-B4D9-5B45-8BB4-E6E8D99E1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63FDC-EE5F-654A-B5BC-46F938A597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91BE0-3A79-E149-B05C-941100DA8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D846F-9683-704F-900D-DB6900342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13783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37133-C67D-BB49-8BF0-A55BD5C4A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0297C-B997-B044-A5D4-EA8701A3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23B72-7DAA-C24B-9A70-8AA3CD9395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76842-FA32-C04D-B7F9-605028F05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45C7B-A022-7D40-9A47-A59685B2B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47432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E353E-9FDB-4545-B0D1-7E9545619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C7615-2811-8148-AB10-1B84B272AB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43B8A5-E770-0444-9FFA-66E06FB866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8BB32-7A97-1440-983B-E0F4EB433D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89BA37-AAA0-144D-A2E5-566ED7912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77DE0-4F7D-C144-BEEC-60E1B3596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55734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45B47-5A06-114A-AD4B-741B68E07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B4706A-9B97-914D-99D4-F1B450B45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F6EE0-D51A-9543-80F8-C7106E73A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70EEDF-F938-A341-AFCF-30BE971CA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D950B3-A9E0-C745-BB4F-E9E1ABFAD6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52B8CE-45B5-794A-BE30-BA24070239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D79DBD-0F9E-8641-B6D5-2EFCB6941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A116B0-9375-C144-9CBE-209DECA4D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8427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28200-1B85-8643-A5B2-8448D7FC0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61EBEA-651F-E042-A754-C143D057A0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0274E9-DD7B-3A4B-9FDC-93C5E1CA2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C5061A-08D6-F24A-A234-3B5990EDC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32664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9D963B-F7EB-554E-B3E6-A54CBBFAC0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EB194-E0FF-DB41-B239-12E1D578E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77C5C9-60A8-4F4F-B0D8-5F6336740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65607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194A4-A3B8-2A48-9563-B94478601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FBE56-80C7-4147-A092-4D21805D7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8966D-1669-EB45-990F-70C108333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93F5E-5C2A-CA47-91AB-978256758E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784014-5BC3-5042-93AE-F455EC58C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E3EEEF-E44C-1349-97A2-90F907EB7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40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47BC3-C54A-6E41-A419-0F816174C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59B29C-1595-844D-983F-DC67B1356F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9EF16-2F57-D049-B387-60CEBC419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A2E4F-FD69-5740-B9B7-B3FB8385CA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85FF6-F0A7-C548-A76F-FCF410946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E4AAE9-F04E-C548-BAE9-E6303C9CA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7876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AD0A2-FFC0-6E4F-8FCD-E91E1657C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99509B-B2DE-A645-A79B-1EBD5940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6458F-A225-F449-AD16-90F45E9943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0BAF4-55BC-594F-8CAE-204D2FAF8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C35C5-A1CC-CB48-9CF4-532B561F5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67056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145B6E-3139-D440-98A5-7277B2E6D7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66B9B9-D1F7-C349-88E4-6CC65B59B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64B7B-D227-F94E-989B-DE97505A9F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AE180-0D14-994B-8278-8A0B4EDD9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E5ECC-170F-6B4A-A5C5-01EE162AB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38339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616EE-D7C5-634F-9076-25FC57E5F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0ADF38-267C-0F41-AD6D-957868A2D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B983B-A536-104C-A139-5D40E443B2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F54F6-AA54-4B4D-AEF8-0E057BF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6D839-BF54-B546-8386-70606539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60356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F9CEF-CD9A-7C42-938C-A48DCEBDF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FDC32-9A8D-1E45-9569-9203A3DAE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7C164-EAB9-7747-AFA3-00783EE168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2A632-5342-3144-9F23-A18680CE8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1DA2D-E71B-C746-8AFE-EE2B438A2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35233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E5D32-E395-C64E-A129-A7510CB36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AB446D-B5E6-A549-9AD5-AE55007DA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E73CFB-4DB7-7D48-9695-1C4BE08BA6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09229-710F-674E-9BB4-0B6AA2BF6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2304C-F495-8A43-8278-0D94C2A4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87764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BB98D-972A-CD4A-BC48-08DE2B62D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C132E-D291-F347-8C58-9AB153D8F8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70688C-E1F3-064A-8CE4-D8121F3A1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30F622-D44F-7941-AF86-0D76D74C8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BBAE5E-BB95-1B48-893F-67DD53A92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BDA4A-D30A-1043-801E-57F6AFB47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14094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30449-FAD9-2348-A9D9-62E728EEE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27D59-F998-4241-8328-1B17E9113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42BF41-0B80-C948-8E9C-DFDA9CE02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891DC-B1A7-4741-9E8A-4063DF526B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A060ED-DE2C-D248-A0CF-5AE49A170A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49A11F-F337-444B-8FC4-34F4E91D79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536F71-DF75-1E40-8474-EF8A0A02F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88EF45-6D12-8E43-812C-0515A5697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14266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4DF6A-74D5-484E-A7EC-F961FEC47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8C23C1-E462-A742-881B-E7E28254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1B8B08-074E-E749-AFFD-509EC2DCE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A9C034-CED1-0642-8FBD-09E35CDCB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364397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EBDAE5-21B1-CB4C-BC2B-3606B1EA79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6F5FB9-430B-B341-A957-B4F911055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F6189-00CD-8041-AB77-F96713756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32282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CF66F-0F2E-7A45-A1A1-3ED9E2879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524D7-4C93-8A4C-AB61-E59355809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0D7DD-3745-9D46-970C-B203614353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10C4B4-93B0-AF44-A23F-4B3444E7B7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B46E48-FAEF-4448-B405-3C1EF43C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8991C2-A6CC-F948-8B67-F191FDB37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028989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845E4-2D8E-A140-9194-27B1E2C6D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4B3EF9-A776-6941-9E8E-0C5F8C0707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5F6D2-99D9-054B-BB14-95337911C5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3B4CD-6057-CA40-BF16-C79E2474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8D898-6B5C-FA48-A0EE-E8D8DC4FF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008A7-2164-4846-999D-DB9AA5ED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511842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ACDC1-466E-264F-B34F-5397DE13B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B916C6-F973-3944-B51D-86ABA860AB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15A88-B563-114E-B4A7-18ABE2B8C6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E49CB-7BAA-BD47-92D4-2E8202E65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B59AE-E3F4-7046-975C-FDA8DE0A1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660773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B44535-5247-A34B-9D93-5D7475F5DA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5F803B-D307-3A4A-88C0-75ADB8D93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DEC4D-5020-CB42-A519-B88FB75CDE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D92E0-BE41-C84C-B757-CC0E3F23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B4D58-0443-C449-ABB3-ADA1F3268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255956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20213-AD65-4040-8F27-CAB97D497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DFA7A-CDD4-0A4D-8D29-F7474F7A87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521B9-C9A3-F944-A0E5-0241A7B564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AE5F3-6526-C641-BFEC-4907BB214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239A1-4984-AA40-A33E-D8B4BA45E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641791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A7B2C-B280-6D41-922C-C3330BF27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AE3AF-6CD7-084B-AACB-0692B5F89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7D09B0-851A-CC49-AE76-7F24225B41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D1667-1C2B-334F-A39F-F7E2143DB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9770D-E1D9-404A-9185-7E94E90C2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456052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53E14-BA94-8741-94A8-B5CBDF9C6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9CEB07-FEC7-914A-A6D8-93696D579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1ED6D-152D-854B-B5E9-DCC1360C2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B494F-7249-5044-B293-2EF1E985F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11923-CA7C-B243-AF72-E2896ACD3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286174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17217-B324-7D4C-A99B-E3FE44626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73397-C9E1-8B49-AEC1-347F55F67E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6B3E32-B933-7C4F-A1A9-98CDB885D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6CA79D-1A14-8B49-90CF-4801973D78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9ACDD8-AE79-A843-8193-8457979C5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F4166A-97BD-E142-99E7-E9946529D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074090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93DD1-DC49-A045-A81B-6827519DB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2C77C7-DB05-354F-A942-34A6D117FD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4B235-DB76-2944-9819-AF856600E7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0D19F0-5BA6-6F49-B067-FF93913F0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01CE4F-91C5-8A46-B136-A73CD93E9A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F43C51-9C0B-BC4F-BB1E-59FDB0D8BC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FBF49E-E21A-DA49-A695-EE746247B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6262EA-D5C7-AB40-8CF4-A95A9251A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56018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62B0D-12A9-7A45-976E-FAEF30FA3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A74B06-ED73-F44B-A13C-78FDC8729A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A9D284-7BDB-1247-AEEF-3BCD24968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78BEF-FA7C-3D49-BC5B-7CD11E6CB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05984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53C8A3-608E-7C4F-82DF-0D49784A26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1523F9-A569-F34B-BD56-C30ED71D3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1080F1-C814-F442-A7BC-873D7A949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402387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76CC8-4742-8644-90CF-2F08D9DF1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EF40B-D5F7-C842-8E44-E715D3F86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3984D-421D-C444-B08D-37D8BF057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AA76AD-7ADD-AC44-8A4B-63DAFD97F0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AA871C-5969-BB4A-A7AE-9BE0D7E62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9DC747-352A-F642-83FB-37E0A26F1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712811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1639B-7C69-2D41-9CA1-6D7DAA4AB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83E867-83ED-D446-A06F-54093CEAF8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94C93-9310-3149-8A8D-88C34A77E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618E4-CD2C-9D47-955C-FE25E6CF95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809DF9-1188-5E47-BCC7-1E30850FB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CDDCD3-22CA-E746-8453-67EFFD41D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776986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80AAF-5A22-384C-9482-BCBB13834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3D8D4A-19F3-0C48-8B6C-7E5C0833E9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B267F-4A6B-DD4B-A962-088B2A469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BE2A8-7AB1-D64C-B3D5-DA593EF73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AF2AF-D107-C640-ADF4-B44FF6AC1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14111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765199-DD94-2E4A-ABD8-5825E1FEB4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A8D12C-813F-3C4C-A66E-C0CF11EB7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436FD-9135-DE4C-BA07-E697E97D3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7B2A9-F8B2-6445-96EB-9F5B8679B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093918-B2D7-4942-8E31-2AFB2C3C7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941605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C86D9-53AA-9D4F-98B1-C292DBE6B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D2A449-2DFF-5941-85BC-B376BA011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24681-87DA-5C4D-9DF7-45D63061F0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89122-7F7A-F446-95F8-7AF3012E5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7298F-D0D2-BC47-A852-0552610D3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245958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0D064-E90C-C442-9C42-E0D3307B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D5FA6-4304-444D-B6C4-C1B563214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C0B0F-6181-4C48-AA97-E4D4106204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A398A-0740-1E4E-BF4A-E5C0A919B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4C1CC-FEB1-BE4A-BB5B-EC4FC7C5A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833618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93636-43CC-D14A-9A9B-6A7F99E3C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FB939-39AF-8E4F-BD96-12FABADFF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08611-8462-C14B-81C8-C3424640AD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3E726-0FFF-1645-8F67-E945D61B7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8989E7-E809-A24F-BFD5-6351C9A55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29489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3A204-5746-A844-9924-1917D1A2C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E3092-FC88-0F44-8477-4AA82010FC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C18CBB-B139-8649-96D5-CCAC9E476C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41B90F-4507-0A4B-A1AB-6BA0386725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4CFCC4-311E-AD4F-ADDC-88E58CF76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06E563-D4D4-5447-A5E8-E0A899190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52535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28873-C6F0-6C4C-B8F9-AD77CE6CA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86B8E-2899-F545-82FA-8CBEEFA79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CDFD9-5009-7445-9032-20C8575976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46E901-D255-BA49-947C-EF1281A12A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01E1D5-5F7A-FB49-A8C2-DBFC963360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0DB304-B3EC-8A49-A91C-4C97D66256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691A40-F590-8748-9E27-8E9311842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01B3CB-284E-424C-83F5-EA3E2508B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271878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80D61-ECC1-054F-80DF-6D5D9A2C9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1E8FF5-D168-8E45-BD48-5A12A5BFEB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22F977-C978-2A42-A4E4-B458735FA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E5F516-7DFB-EB47-95AA-79FECE3CC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414534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5282DF-BBE4-684C-B3FA-280DF77696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7CA86-1AD5-1748-9017-D1999BC25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1806B-612D-CB49-8D55-8573644DC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93017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696D7-9B6B-C748-81E1-7F37E604E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BD32D-C76D-1E41-A8C1-6F818673E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8BBB1-F69D-C04A-814B-01CE8F8EA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847527-72DB-EF45-B40C-863A8D8CF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3732D5-82BE-FA46-AF63-354EA171E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F6F55B-1335-3941-8C48-8BD736368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726190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6C676-C1A4-5547-BF8D-9CD5D7206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4F0862-87AE-9D4F-BEFF-E6557B904C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FC11A-9F1C-2740-AF7F-C7CF76BFB5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EB6AFE-723C-1548-AB08-1A3CF9AA35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495299-0BD6-2441-B3AF-ED7FF73D5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116B6F-21B9-F049-B339-67C01FD77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314408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178CF-6D3E-EE4A-BE60-BBFDB7531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F4BD5A-2C38-AC42-B1FF-70A8FCB87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271CB-9248-2E41-97B9-1CD82DE6D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4E0B9-1DF3-4346-8031-193E78FC3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CDCAD-70AB-9E4D-AFAE-F3FB25BEF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523036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9C4D32-C4C9-EA4E-AD1E-742B91373E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10E121-3CCD-E243-8AD6-41904F69B2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44953-B2AA-1442-8B76-CD4268CBE3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2B1C2-0979-7549-A63D-99E356775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1927B-FE46-3F44-B54E-FC22FBC5C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92635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B611880-3210-5B49-A8A2-650A0E9A1B5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1" y="609"/>
            <a:ext cx="12191998" cy="68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88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60663C-C703-2F4D-AFA0-9E75904FD91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6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BB590BD-368A-574D-8109-05755BD415F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B219F2-272C-0C40-ABAA-D659E68FFD7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2" y="1221"/>
            <a:ext cx="12191996" cy="685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385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A149F1B-EEA4-2E46-8617-AE43CFDA6E9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A7599A-A7F2-5048-81AA-6E03FB5662D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2" y="1221"/>
            <a:ext cx="12191995" cy="685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780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BC8D71-4936-D64D-B156-7107C7C86F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" y="1220"/>
            <a:ext cx="12191998" cy="685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68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2E586A65-6783-479F-8B2A-B6DEB885061F}"/>
              </a:ext>
            </a:extLst>
          </p:cNvPr>
          <p:cNvSpPr txBox="1"/>
          <p:nvPr/>
        </p:nvSpPr>
        <p:spPr>
          <a:xfrm>
            <a:off x="2782864" y="3450318"/>
            <a:ext cx="88249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>
                <a:solidFill>
                  <a:schemeClr val="accent6"/>
                </a:solidFill>
              </a:rPr>
              <a:t>Sociedade, Natureza e Tecnologia</a:t>
            </a:r>
            <a:endParaRPr lang="x-none" sz="4800" b="1" dirty="0">
              <a:solidFill>
                <a:schemeClr val="accent6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6AE771D-8C04-48AB-BE7D-E48F4B794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181" y="797231"/>
            <a:ext cx="2494601" cy="3837040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DC41ED3A-14AF-472B-9022-23436345787A}"/>
              </a:ext>
            </a:extLst>
          </p:cNvPr>
          <p:cNvSpPr txBox="1"/>
          <p:nvPr/>
        </p:nvSpPr>
        <p:spPr>
          <a:xfrm>
            <a:off x="5103341" y="4401457"/>
            <a:ext cx="3029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 internet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66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8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9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2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26" tmFilter="0, 0; 0.125,0.2665; 0.25,0.4; 0.375,0.465; 0.5,0.5;  0.625,0.535; 0.75,0.6; 0.875,0.7335; 1,1">
                                          <p:stCondLst>
                                            <p:cond delay="32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" tmFilter="0, 0; 0.125,0.2665; 0.25,0.4; 0.375,0.465; 0.5,0.5;  0.625,0.535; 0.75,0.6; 0.875,0.7335; 1,1">
                                          <p:stCondLst>
                                            <p:cond delay="65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" tmFilter="0, 0; 0.125,0.2665; 0.25,0.4; 0.375,0.465; 0.5,0.5;  0.625,0.535; 0.75,0.6; 0.875,0.7335; 1,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1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" decel="50000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">
                                          <p:stCondLst>
                                            <p:cond delay="64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" decel="50000">
                                          <p:stCondLst>
                                            <p:cond delay="65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499172" y="771751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 Internet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272631" y="1424754"/>
            <a:ext cx="90451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000000"/>
                </a:solidFill>
                <a:latin typeface="Halcom"/>
              </a:rPr>
              <a:t>As tecnologias de informação e de comunicação permitiram que a Internet passasse a ser cada vez mais utilizada pelas pessoas. </a:t>
            </a:r>
            <a:endParaRPr lang="pt-PT" sz="2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9D8558B-90F9-E9C5-6A47-38F109B99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346" y="2517568"/>
            <a:ext cx="5495307" cy="366353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1658EDC-38E9-8FBD-279D-FD82839AC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93562" y="2611209"/>
            <a:ext cx="1888783" cy="163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09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4185197" y="799966"/>
            <a:ext cx="4382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Potencialidades da Internet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Imagem 3" descr="Uma imagem com texto, ClipArt, captura de ecrã&#10;&#10;Descrição gerada automaticamente">
            <a:extLst>
              <a:ext uri="{FF2B5EF4-FFF2-40B4-BE49-F238E27FC236}">
                <a16:creationId xmlns:a16="http://schemas.microsoft.com/office/drawing/2014/main" id="{21D93BE6-E197-5F79-E6BB-F4B80AED9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022" y="1824894"/>
            <a:ext cx="10124774" cy="351835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FEEAF1F-F250-9114-A535-2C04D5C8CB1C}"/>
              </a:ext>
            </a:extLst>
          </p:cNvPr>
          <p:cNvSpPr txBox="1"/>
          <p:nvPr/>
        </p:nvSpPr>
        <p:spPr>
          <a:xfrm>
            <a:off x="1569228" y="2076573"/>
            <a:ext cx="1970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Redes sociais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CB9DC1C-D1BF-1468-1883-08EDA38E2AB3}"/>
              </a:ext>
            </a:extLst>
          </p:cNvPr>
          <p:cNvSpPr txBox="1"/>
          <p:nvPr/>
        </p:nvSpPr>
        <p:spPr>
          <a:xfrm>
            <a:off x="1291959" y="2872843"/>
            <a:ext cx="2312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Pesquisar notícias e informação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4517A9A-19FC-ACBB-DD64-74A96CADED63}"/>
              </a:ext>
            </a:extLst>
          </p:cNvPr>
          <p:cNvSpPr txBox="1"/>
          <p:nvPr/>
        </p:nvSpPr>
        <p:spPr>
          <a:xfrm>
            <a:off x="1793402" y="3859352"/>
            <a:ext cx="1215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Aprender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B986053-26B0-C6B5-94DC-2C15960C4206}"/>
              </a:ext>
            </a:extLst>
          </p:cNvPr>
          <p:cNvSpPr txBox="1"/>
          <p:nvPr/>
        </p:nvSpPr>
        <p:spPr>
          <a:xfrm>
            <a:off x="1521051" y="4650782"/>
            <a:ext cx="2312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Ouvir música,</a:t>
            </a:r>
          </a:p>
          <a:p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ver filmes..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7083FF3-F124-2DA4-E3F7-B47AC6EE90A3}"/>
              </a:ext>
            </a:extLst>
          </p:cNvPr>
          <p:cNvSpPr txBox="1"/>
          <p:nvPr/>
        </p:nvSpPr>
        <p:spPr>
          <a:xfrm>
            <a:off x="8969727" y="2076573"/>
            <a:ext cx="1560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Trabalhar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AC43CE3-9117-042F-FF52-9EC4AB492F13}"/>
              </a:ext>
            </a:extLst>
          </p:cNvPr>
          <p:cNvSpPr txBox="1"/>
          <p:nvPr/>
        </p:nvSpPr>
        <p:spPr>
          <a:xfrm>
            <a:off x="8969727" y="2973799"/>
            <a:ext cx="1560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Comunicar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8758544-F937-DB6B-D7BF-C2A0D077AE1C}"/>
              </a:ext>
            </a:extLst>
          </p:cNvPr>
          <p:cNvSpPr txBox="1"/>
          <p:nvPr/>
        </p:nvSpPr>
        <p:spPr>
          <a:xfrm>
            <a:off x="8567224" y="3765765"/>
            <a:ext cx="2312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Comprar e vender bens ou serviços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70D6103-0548-750F-9583-54851D96F2B1}"/>
              </a:ext>
            </a:extLst>
          </p:cNvPr>
          <p:cNvSpPr txBox="1"/>
          <p:nvPr/>
        </p:nvSpPr>
        <p:spPr>
          <a:xfrm>
            <a:off x="8898267" y="4729138"/>
            <a:ext cx="1650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Jogar online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EE969EE-C1E9-6510-DC1A-B2443595415C}"/>
              </a:ext>
            </a:extLst>
          </p:cNvPr>
          <p:cNvSpPr txBox="1"/>
          <p:nvPr/>
        </p:nvSpPr>
        <p:spPr>
          <a:xfrm>
            <a:off x="4891991" y="3273241"/>
            <a:ext cx="2312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Potencialidades da Internet</a:t>
            </a:r>
          </a:p>
        </p:txBody>
      </p:sp>
    </p:spTree>
    <p:extLst>
      <p:ext uri="{BB962C8B-B14F-4D97-AF65-F5344CB8AC3E}">
        <p14:creationId xmlns:p14="http://schemas.microsoft.com/office/powerpoint/2010/main" val="301613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  <p:bldP spid="8" grpId="0"/>
      <p:bldP spid="10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4185197" y="799966"/>
            <a:ext cx="4382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Utilizar as redes sociais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4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6107670" y="1464168"/>
            <a:ext cx="559417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dirty="0"/>
              <a:t>As redes sociais são aplicações que </a:t>
            </a:r>
            <a:r>
              <a:rPr lang="pt-PT" sz="2400" b="1" dirty="0">
                <a:solidFill>
                  <a:srgbClr val="C00000"/>
                </a:solidFill>
              </a:rPr>
              <a:t>recorrem à internet</a:t>
            </a:r>
            <a:r>
              <a:rPr lang="pt-PT" sz="2400" dirty="0"/>
              <a:t>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dirty="0"/>
              <a:t>Os utilizadores, geralmente, criam um perfil para as utilizar e criam os conteúdos, como </a:t>
            </a:r>
            <a:r>
              <a:rPr lang="pt-PT" sz="2400" b="1" dirty="0">
                <a:solidFill>
                  <a:srgbClr val="C00000"/>
                </a:solidFill>
              </a:rPr>
              <a:t>publicações</a:t>
            </a:r>
            <a:r>
              <a:rPr lang="pt-PT" sz="2400" dirty="0"/>
              <a:t> ou </a:t>
            </a:r>
            <a:r>
              <a:rPr lang="pt-PT" sz="2400" b="1" dirty="0">
                <a:solidFill>
                  <a:srgbClr val="C00000"/>
                </a:solidFill>
              </a:rPr>
              <a:t>comentários</a:t>
            </a:r>
            <a:r>
              <a:rPr lang="pt-PT" sz="2400" dirty="0"/>
              <a:t>, </a:t>
            </a:r>
            <a:r>
              <a:rPr lang="pt-PT" sz="2400" b="1" dirty="0">
                <a:solidFill>
                  <a:srgbClr val="C00000"/>
                </a:solidFill>
              </a:rPr>
              <a:t>fotografias digitais </a:t>
            </a:r>
            <a:r>
              <a:rPr lang="pt-PT" sz="2400" dirty="0"/>
              <a:t>ou </a:t>
            </a:r>
            <a:r>
              <a:rPr lang="pt-PT" sz="2400" b="1" dirty="0">
                <a:solidFill>
                  <a:srgbClr val="C00000"/>
                </a:solidFill>
              </a:rPr>
              <a:t>vídeos</a:t>
            </a:r>
            <a:r>
              <a:rPr lang="pt-PT" sz="2400" dirty="0"/>
              <a:t>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dirty="0"/>
              <a:t>Facilitam a </a:t>
            </a:r>
            <a:r>
              <a:rPr lang="pt-PT" sz="2400" b="1" dirty="0">
                <a:solidFill>
                  <a:srgbClr val="C00000"/>
                </a:solidFill>
              </a:rPr>
              <a:t>interação online </a:t>
            </a:r>
            <a:r>
              <a:rPr lang="pt-PT" sz="2400" dirty="0"/>
              <a:t>entre pessoas ou entidades.</a:t>
            </a:r>
          </a:p>
        </p:txBody>
      </p:sp>
      <p:pic>
        <p:nvPicPr>
          <p:cNvPr id="3" name="Imagem 2" descr="Uma imagem com texto&#10;&#10;Descrição gerada automaticamente">
            <a:extLst>
              <a:ext uri="{FF2B5EF4-FFF2-40B4-BE49-F238E27FC236}">
                <a16:creationId xmlns:a16="http://schemas.microsoft.com/office/drawing/2014/main" id="{0D51484A-213F-95FE-8814-06D3477D8E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105" y="2069910"/>
            <a:ext cx="5315226" cy="386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45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3287110" y="810723"/>
            <a:ext cx="5688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Pesquisar notícias e informação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523531" y="1572759"/>
            <a:ext cx="559417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dirty="0"/>
              <a:t>Quer seja para estudar, para trabalhar, ou para aceder a notícias, a Internet permite-nos </a:t>
            </a:r>
            <a:r>
              <a:rPr lang="pt-PT" sz="2400" b="1" dirty="0">
                <a:solidFill>
                  <a:srgbClr val="C00000"/>
                </a:solidFill>
              </a:rPr>
              <a:t>pesquisar</a:t>
            </a:r>
            <a:r>
              <a:rPr lang="pt-PT" sz="2400" dirty="0"/>
              <a:t> a informação de que necessitamos de uma forma rápida e cómoda.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dirty="0"/>
              <a:t>Devemos </a:t>
            </a:r>
            <a:r>
              <a:rPr lang="pt-PT" sz="2400" b="1" dirty="0">
                <a:solidFill>
                  <a:srgbClr val="C00000"/>
                </a:solidFill>
              </a:rPr>
              <a:t>selecionar bem a informação </a:t>
            </a:r>
            <a:r>
              <a:rPr lang="pt-PT" sz="2400" dirty="0"/>
              <a:t>que existe na Internet, pois nem toda está correta ou é verdadeira.</a:t>
            </a:r>
          </a:p>
        </p:txBody>
      </p:sp>
      <p:pic>
        <p:nvPicPr>
          <p:cNvPr id="3" name="Imagem 2" descr="Uma imagem com texto, pessoa&#10;&#10;Descrição gerada automaticamente">
            <a:extLst>
              <a:ext uri="{FF2B5EF4-FFF2-40B4-BE49-F238E27FC236}">
                <a16:creationId xmlns:a16="http://schemas.microsoft.com/office/drawing/2014/main" id="{07154DF6-0CAA-7FD7-FE68-9D8E59610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6810" y="1802892"/>
            <a:ext cx="4876800" cy="325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61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4744995" y="799966"/>
            <a:ext cx="2298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Aprender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6342449" y="1689631"/>
            <a:ext cx="559417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dirty="0"/>
              <a:t>Na internet encontras diversas </a:t>
            </a:r>
            <a:r>
              <a:rPr lang="pt-PT" sz="2400" b="1" dirty="0">
                <a:solidFill>
                  <a:srgbClr val="C00000"/>
                </a:solidFill>
              </a:rPr>
              <a:t>páginas</a:t>
            </a:r>
            <a:r>
              <a:rPr lang="pt-PT" sz="2400" dirty="0"/>
              <a:t> ou </a:t>
            </a:r>
            <a:r>
              <a:rPr lang="pt-PT" sz="2400" b="1" dirty="0">
                <a:solidFill>
                  <a:srgbClr val="C00000"/>
                </a:solidFill>
              </a:rPr>
              <a:t>plataformas de aprendizagem</a:t>
            </a:r>
            <a:r>
              <a:rPr lang="pt-PT" sz="2400" dirty="0"/>
              <a:t>, como, por exemplo, a Escola Virtual.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dirty="0"/>
              <a:t>Estes sítios permitem-te </a:t>
            </a:r>
            <a:r>
              <a:rPr lang="pt-PT" sz="2400" b="1" dirty="0">
                <a:solidFill>
                  <a:srgbClr val="C00000"/>
                </a:solidFill>
              </a:rPr>
              <a:t>aprender</a:t>
            </a:r>
            <a:r>
              <a:rPr lang="pt-PT" sz="2400" dirty="0"/>
              <a:t>, exercitar e recolher informação útil para as tuas aprendizagens e trabalhos escolares.</a:t>
            </a:r>
          </a:p>
        </p:txBody>
      </p:sp>
      <p:pic>
        <p:nvPicPr>
          <p:cNvPr id="3" name="Imagem 2" descr="Uma imagem com texto, pessoa, interior, computador&#10;&#10;Descrição gerada automaticamente">
            <a:extLst>
              <a:ext uri="{FF2B5EF4-FFF2-40B4-BE49-F238E27FC236}">
                <a16:creationId xmlns:a16="http://schemas.microsoft.com/office/drawing/2014/main" id="{21B2CBFD-FADD-47C3-E9D1-F531E0C66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10" y="1960290"/>
            <a:ext cx="5161242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75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3669956" y="799966"/>
            <a:ext cx="4497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Ouvir música e ver filmes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448276" y="1823439"/>
            <a:ext cx="5520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dirty="0"/>
              <a:t>A internet permite-te ouvir as tuas</a:t>
            </a:r>
            <a:r>
              <a:rPr lang="pt-PT" sz="2400" b="1" dirty="0">
                <a:solidFill>
                  <a:srgbClr val="C00000"/>
                </a:solidFill>
              </a:rPr>
              <a:t> músicas favoritas</a:t>
            </a:r>
            <a:r>
              <a:rPr lang="pt-PT" sz="2400" dirty="0"/>
              <a:t>, ou veres </a:t>
            </a:r>
            <a:r>
              <a:rPr lang="pt-PT" sz="2400" b="1" dirty="0">
                <a:solidFill>
                  <a:srgbClr val="C00000"/>
                </a:solidFill>
              </a:rPr>
              <a:t>vídeos</a:t>
            </a:r>
            <a:r>
              <a:rPr lang="pt-PT" sz="2400" b="1" dirty="0"/>
              <a:t> </a:t>
            </a:r>
            <a:r>
              <a:rPr lang="pt-PT" sz="2400" dirty="0"/>
              <a:t>e </a:t>
            </a:r>
            <a:r>
              <a:rPr lang="pt-PT" sz="2400" b="1" dirty="0">
                <a:solidFill>
                  <a:srgbClr val="C00000"/>
                </a:solidFill>
              </a:rPr>
              <a:t>filmes </a:t>
            </a:r>
            <a:r>
              <a:rPr lang="pt-PT" sz="2400" dirty="0"/>
              <a:t>em formato digital,  através, por exemplo, de plataformas de </a:t>
            </a:r>
            <a:r>
              <a:rPr lang="pt-PT" sz="2400" i="1" dirty="0" err="1"/>
              <a:t>streaming</a:t>
            </a:r>
            <a:r>
              <a:rPr lang="pt-PT" sz="2400" i="1" dirty="0"/>
              <a:t>.</a:t>
            </a:r>
            <a:endParaRPr lang="pt-PT" sz="24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dirty="0"/>
              <a:t>Não te esqueças de usar apenas plataformas ou </a:t>
            </a:r>
            <a:r>
              <a:rPr lang="pt-PT" sz="2400" i="1" dirty="0"/>
              <a:t>sites</a:t>
            </a:r>
            <a:r>
              <a:rPr lang="pt-PT" sz="2400" dirty="0"/>
              <a:t> onde os </a:t>
            </a:r>
            <a:r>
              <a:rPr lang="pt-PT" sz="2400" b="1" dirty="0">
                <a:solidFill>
                  <a:srgbClr val="C00000"/>
                </a:solidFill>
              </a:rPr>
              <a:t>direitos de autor </a:t>
            </a:r>
            <a:r>
              <a:rPr lang="pt-PT" sz="2400" dirty="0"/>
              <a:t>são respeitados.</a:t>
            </a:r>
          </a:p>
        </p:txBody>
      </p:sp>
      <p:pic>
        <p:nvPicPr>
          <p:cNvPr id="3" name="Imagem 2" descr="Uma imagem com pessoa, interior&#10;&#10;Descrição gerada automaticamente">
            <a:extLst>
              <a:ext uri="{FF2B5EF4-FFF2-40B4-BE49-F238E27FC236}">
                <a16:creationId xmlns:a16="http://schemas.microsoft.com/office/drawing/2014/main" id="{AB6095E3-2958-5F0A-6AF0-260A7C568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688" y="2182490"/>
            <a:ext cx="4876800" cy="325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010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4744995" y="799966"/>
            <a:ext cx="2298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Trabalhar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6342449" y="1689631"/>
            <a:ext cx="559417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dirty="0"/>
              <a:t>Atualmente, muitas empresas e instituições já permitem que os seus trabalhadores realizem as suas </a:t>
            </a:r>
            <a:r>
              <a:rPr lang="pt-PT" sz="2400" b="1" dirty="0">
                <a:solidFill>
                  <a:srgbClr val="C00000"/>
                </a:solidFill>
              </a:rPr>
              <a:t>tarefas à distância.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dirty="0"/>
              <a:t>A maioria das empresas e instituições usam diariamente recursos como o </a:t>
            </a:r>
            <a:r>
              <a:rPr lang="pt-PT" sz="2400" b="1" dirty="0">
                <a:solidFill>
                  <a:srgbClr val="C00000"/>
                </a:solidFill>
              </a:rPr>
              <a:t>e-mail, plataformas</a:t>
            </a:r>
            <a:r>
              <a:rPr lang="pt-PT" sz="2400" dirty="0"/>
              <a:t> ou </a:t>
            </a:r>
            <a:r>
              <a:rPr lang="pt-PT" sz="2400" b="1" i="1" dirty="0">
                <a:solidFill>
                  <a:srgbClr val="C00000"/>
                </a:solidFill>
              </a:rPr>
              <a:t>sites</a:t>
            </a:r>
            <a:r>
              <a:rPr lang="pt-PT" sz="2400" b="1" dirty="0">
                <a:solidFill>
                  <a:srgbClr val="C00000"/>
                </a:solidFill>
              </a:rPr>
              <a:t> </a:t>
            </a:r>
            <a:r>
              <a:rPr lang="pt-PT" sz="2400" dirty="0"/>
              <a:t>na Internet.</a:t>
            </a:r>
          </a:p>
        </p:txBody>
      </p:sp>
      <p:pic>
        <p:nvPicPr>
          <p:cNvPr id="3" name="Imagem 2" descr="Uma imagem com portátil, chão, computador, interior&#10;&#10;Descrição gerada automaticamente">
            <a:extLst>
              <a:ext uri="{FF2B5EF4-FFF2-40B4-BE49-F238E27FC236}">
                <a16:creationId xmlns:a16="http://schemas.microsoft.com/office/drawing/2014/main" id="{AC6E6339-C55D-AFC9-39E6-7DDAA5474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108" y="2202472"/>
            <a:ext cx="5097444" cy="339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397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3669956" y="799966"/>
            <a:ext cx="4497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Comunicar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448276" y="1823439"/>
            <a:ext cx="552003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dirty="0"/>
              <a:t>A internet permite-te </a:t>
            </a:r>
            <a:r>
              <a:rPr lang="pt-PT" sz="2400" b="1" dirty="0">
                <a:solidFill>
                  <a:srgbClr val="C00000"/>
                </a:solidFill>
              </a:rPr>
              <a:t>comunicar </a:t>
            </a:r>
            <a:r>
              <a:rPr lang="pt-PT" sz="2400" b="1" i="1" dirty="0">
                <a:solidFill>
                  <a:srgbClr val="C00000"/>
                </a:solidFill>
              </a:rPr>
              <a:t>online</a:t>
            </a:r>
            <a:r>
              <a:rPr lang="pt-PT" sz="2400" dirty="0"/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dirty="0"/>
              <a:t>De entre as diversas formas de comunicação recorrendo à Internet, destacam-se a </a:t>
            </a:r>
            <a:r>
              <a:rPr lang="pt-PT" sz="2400" b="1" dirty="0">
                <a:solidFill>
                  <a:srgbClr val="C00000"/>
                </a:solidFill>
              </a:rPr>
              <a:t>videochamada</a:t>
            </a:r>
            <a:r>
              <a:rPr lang="pt-PT" sz="2400" dirty="0"/>
              <a:t>, o </a:t>
            </a:r>
            <a:r>
              <a:rPr lang="pt-PT" sz="2400" b="1" dirty="0">
                <a:solidFill>
                  <a:srgbClr val="C00000"/>
                </a:solidFill>
              </a:rPr>
              <a:t>e-mail</a:t>
            </a:r>
            <a:r>
              <a:rPr lang="pt-PT" sz="2400" dirty="0"/>
              <a:t>, as </a:t>
            </a:r>
            <a:r>
              <a:rPr lang="pt-PT" sz="2400" b="1" dirty="0">
                <a:solidFill>
                  <a:srgbClr val="C00000"/>
                </a:solidFill>
              </a:rPr>
              <a:t>redes sociais </a:t>
            </a:r>
            <a:r>
              <a:rPr lang="pt-PT" sz="2400" dirty="0"/>
              <a:t>e os serviços de </a:t>
            </a:r>
            <a:r>
              <a:rPr lang="pt-PT" sz="2400" b="1" dirty="0">
                <a:solidFill>
                  <a:srgbClr val="C00000"/>
                </a:solidFill>
              </a:rPr>
              <a:t>mensagens</a:t>
            </a:r>
            <a:r>
              <a:rPr lang="pt-PT" sz="2400" dirty="0"/>
              <a:t>.</a:t>
            </a:r>
          </a:p>
        </p:txBody>
      </p:sp>
      <p:pic>
        <p:nvPicPr>
          <p:cNvPr id="3" name="Imagem 2" descr="Uma imagem com texto, pessoa, interior, portátil&#10;&#10;Descrição gerada automaticamente">
            <a:extLst>
              <a:ext uri="{FF2B5EF4-FFF2-40B4-BE49-F238E27FC236}">
                <a16:creationId xmlns:a16="http://schemas.microsoft.com/office/drawing/2014/main" id="{9E28A5B1-2685-24C8-D734-9F1C475B5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432" y="1957716"/>
            <a:ext cx="5122879" cy="341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612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3101547" y="799966"/>
            <a:ext cx="55852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Comprar e vender bens ou serviços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6342449" y="1689631"/>
            <a:ext cx="559417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dirty="0"/>
              <a:t>Atualmente já podemos fazer diversas </a:t>
            </a:r>
            <a:r>
              <a:rPr lang="pt-PT" sz="2400" b="1" dirty="0">
                <a:solidFill>
                  <a:srgbClr val="C00000"/>
                </a:solidFill>
              </a:rPr>
              <a:t>compras </a:t>
            </a:r>
            <a:r>
              <a:rPr lang="pt-PT" sz="2400" b="1" i="1" dirty="0">
                <a:solidFill>
                  <a:srgbClr val="C00000"/>
                </a:solidFill>
              </a:rPr>
              <a:t>online</a:t>
            </a:r>
            <a:r>
              <a:rPr lang="pt-PT" sz="2400" b="1" dirty="0">
                <a:solidFill>
                  <a:srgbClr val="C00000"/>
                </a:solidFill>
              </a:rPr>
              <a:t> </a:t>
            </a:r>
            <a:r>
              <a:rPr lang="pt-PT" sz="2400" dirty="0"/>
              <a:t>e adquirir um artigo ou um serviço sem sair de casa.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dirty="0"/>
              <a:t>A maioria das empresas já vende os seus produtos </a:t>
            </a:r>
            <a:r>
              <a:rPr lang="pt-PT" sz="2400" i="1" dirty="0"/>
              <a:t>online</a:t>
            </a:r>
            <a:r>
              <a:rPr lang="pt-PT" sz="2400" dirty="0"/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dirty="0"/>
              <a:t>Também existem vários sites para </a:t>
            </a:r>
            <a:r>
              <a:rPr lang="pt-PT" sz="2400" b="1" dirty="0">
                <a:solidFill>
                  <a:srgbClr val="C00000"/>
                </a:solidFill>
              </a:rPr>
              <a:t>compra e venda de artigos novos ou usados</a:t>
            </a:r>
            <a:r>
              <a:rPr lang="pt-PT" sz="2400" dirty="0"/>
              <a:t> por parte de particulares.</a:t>
            </a:r>
          </a:p>
        </p:txBody>
      </p:sp>
      <p:pic>
        <p:nvPicPr>
          <p:cNvPr id="3" name="Imagem 2" descr="Uma imagem com texto, pessoa, interior&#10;&#10;Descrição gerada automaticamente">
            <a:extLst>
              <a:ext uri="{FF2B5EF4-FFF2-40B4-BE49-F238E27FC236}">
                <a16:creationId xmlns:a16="http://schemas.microsoft.com/office/drawing/2014/main" id="{8253FD53-B4AE-5117-C4A2-C2932085E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151" y="2165608"/>
            <a:ext cx="5351849" cy="357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11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3669956" y="799966"/>
            <a:ext cx="4497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Jogar online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448276" y="1428023"/>
            <a:ext cx="585367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dirty="0"/>
              <a:t>A internet permite-nos </a:t>
            </a:r>
            <a:r>
              <a:rPr lang="pt-PT" sz="2400" b="1" dirty="0">
                <a:solidFill>
                  <a:srgbClr val="C00000"/>
                </a:solidFill>
              </a:rPr>
              <a:t>jogar </a:t>
            </a:r>
            <a:r>
              <a:rPr lang="pt-PT" sz="2400" b="1" i="1" dirty="0">
                <a:solidFill>
                  <a:srgbClr val="C00000"/>
                </a:solidFill>
              </a:rPr>
              <a:t>online</a:t>
            </a:r>
            <a:r>
              <a:rPr lang="pt-PT" sz="2400" dirty="0"/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dirty="0"/>
              <a:t>A partir de nossa casa, podemos jogar com pessoas de todo o Mundo.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b="1" dirty="0">
                <a:solidFill>
                  <a:srgbClr val="C00000"/>
                </a:solidFill>
              </a:rPr>
              <a:t>Não devemos partilhar informações pessoais </a:t>
            </a:r>
            <a:r>
              <a:rPr lang="pt-PT" sz="2400" dirty="0"/>
              <a:t>a nenhum jogador, como o nosso nome ou morada.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dirty="0"/>
              <a:t>Usa sempre uma alcunha (</a:t>
            </a:r>
            <a:r>
              <a:rPr lang="pt-PT" sz="2400" i="1" dirty="0" err="1"/>
              <a:t>nickname</a:t>
            </a:r>
            <a:r>
              <a:rPr lang="pt-PT" sz="2400" dirty="0"/>
              <a:t>).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dirty="0"/>
              <a:t>Não devemos jogar em demasia, pois causa </a:t>
            </a:r>
            <a:r>
              <a:rPr lang="pt-PT" sz="2400" b="1" dirty="0">
                <a:solidFill>
                  <a:srgbClr val="C00000"/>
                </a:solidFill>
              </a:rPr>
              <a:t>dependência</a:t>
            </a:r>
            <a:r>
              <a:rPr lang="pt-PT" sz="2400" dirty="0"/>
              <a:t> e </a:t>
            </a:r>
            <a:r>
              <a:rPr lang="pt-PT" sz="2400" b="1" dirty="0">
                <a:solidFill>
                  <a:srgbClr val="C00000"/>
                </a:solidFill>
              </a:rPr>
              <a:t>prejudica a saúde</a:t>
            </a:r>
            <a:r>
              <a:rPr lang="pt-PT" sz="2400" dirty="0"/>
              <a:t>.</a:t>
            </a:r>
          </a:p>
        </p:txBody>
      </p:sp>
      <p:pic>
        <p:nvPicPr>
          <p:cNvPr id="3" name="Imagem 2" descr="Uma imagem com pessoa, televisão, monitor, ecrã&#10;&#10;Descrição gerada automaticamente">
            <a:extLst>
              <a:ext uri="{FF2B5EF4-FFF2-40B4-BE49-F238E27FC236}">
                <a16:creationId xmlns:a16="http://schemas.microsoft.com/office/drawing/2014/main" id="{71A9D40B-6ADC-5AB9-EA95-2947CE8B0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1831" y="2252679"/>
            <a:ext cx="5141893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38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499172" y="771751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 Internet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272631" y="1424754"/>
            <a:ext cx="90451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000000"/>
                </a:solidFill>
                <a:latin typeface="Halcom"/>
              </a:rPr>
              <a:t>Apesar de todas as vantagens de utilização da Internet, também existem alguns perigos. Assim, deves utilizá-la sempre em </a:t>
            </a:r>
            <a:r>
              <a:rPr lang="pt-PT" sz="2400" b="1" dirty="0">
                <a:solidFill>
                  <a:srgbClr val="C00000"/>
                </a:solidFill>
                <a:latin typeface="Halcom"/>
              </a:rPr>
              <a:t>segurança</a:t>
            </a:r>
            <a:r>
              <a:rPr lang="pt-PT" sz="2400" dirty="0">
                <a:solidFill>
                  <a:srgbClr val="000000"/>
                </a:solidFill>
                <a:latin typeface="Halcom"/>
              </a:rPr>
              <a:t> e com </a:t>
            </a:r>
            <a:r>
              <a:rPr lang="pt-PT" sz="2400" b="1" dirty="0">
                <a:solidFill>
                  <a:srgbClr val="C00000"/>
                </a:solidFill>
                <a:latin typeface="Halcom"/>
              </a:rPr>
              <a:t>respeito pelos outros</a:t>
            </a:r>
            <a:r>
              <a:rPr lang="pt-PT" sz="2400" dirty="0">
                <a:solidFill>
                  <a:srgbClr val="000000"/>
                </a:solidFill>
                <a:latin typeface="Halcom"/>
              </a:rPr>
              <a:t>.</a:t>
            </a:r>
            <a:endParaRPr lang="pt-PT" sz="2400" dirty="0"/>
          </a:p>
        </p:txBody>
      </p:sp>
      <p:pic>
        <p:nvPicPr>
          <p:cNvPr id="5" name="Imagem 4" descr="Uma imagem com texto, interior, computador, eletrónica&#10;&#10;Descrição gerada automaticamente">
            <a:extLst>
              <a:ext uri="{FF2B5EF4-FFF2-40B4-BE49-F238E27FC236}">
                <a16:creationId xmlns:a16="http://schemas.microsoft.com/office/drawing/2014/main" id="{1D1FEBA7-7F70-DAE9-D0E4-387FEC5A4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7568" y="2787743"/>
            <a:ext cx="5356864" cy="357235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6800F9C-C6B5-8920-4EFB-E0925C18F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93563" y="1816973"/>
            <a:ext cx="2054265" cy="177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8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782865" y="803571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Segurança na Internet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270" y="2955589"/>
            <a:ext cx="3771354" cy="298801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6031" y="2281616"/>
            <a:ext cx="3756818" cy="4023891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1255" y="2618817"/>
            <a:ext cx="3976612" cy="3258118"/>
          </a:xfrm>
          <a:prstGeom prst="rect">
            <a:avLst/>
          </a:prstGeom>
        </p:spPr>
      </p:pic>
      <p:pic>
        <p:nvPicPr>
          <p:cNvPr id="4" name="Imagem 3" descr="Uma imagem com texto, ClipArt&#10;&#10;Descrição gerada automaticamente">
            <a:extLst>
              <a:ext uri="{FF2B5EF4-FFF2-40B4-BE49-F238E27FC236}">
                <a16:creationId xmlns:a16="http://schemas.microsoft.com/office/drawing/2014/main" id="{B64D3E9C-5AB1-7CF9-54E2-FA2FCE0B2C3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860" t="9868" r="3944" b="11474"/>
          <a:stretch/>
        </p:blipFill>
        <p:spPr>
          <a:xfrm>
            <a:off x="912299" y="964260"/>
            <a:ext cx="1363851" cy="146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41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306263" y="803571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Segurança na Internet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786" y="3063494"/>
            <a:ext cx="4191427" cy="310569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9835" y="2730684"/>
            <a:ext cx="3559297" cy="3438506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9132" y="2854924"/>
            <a:ext cx="3687552" cy="3190025"/>
          </a:xfrm>
          <a:prstGeom prst="rect">
            <a:avLst/>
          </a:prstGeom>
        </p:spPr>
      </p:pic>
      <p:pic>
        <p:nvPicPr>
          <p:cNvPr id="10" name="Imagem 9" descr="Uma imagem com texto, ClipArt&#10;&#10;Descrição gerada automaticamente">
            <a:extLst>
              <a:ext uri="{FF2B5EF4-FFF2-40B4-BE49-F238E27FC236}">
                <a16:creationId xmlns:a16="http://schemas.microsoft.com/office/drawing/2014/main" id="{09E30632-B8E6-889A-5BF4-1C0D629D0ED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l="4804" t="14750" r="50000" b="6593"/>
          <a:stretch/>
        </p:blipFill>
        <p:spPr>
          <a:xfrm>
            <a:off x="912299" y="964260"/>
            <a:ext cx="1363851" cy="146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72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306263" y="803571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err="1">
                <a:solidFill>
                  <a:schemeClr val="accent2">
                    <a:lumMod val="50000"/>
                  </a:schemeClr>
                </a:solidFill>
              </a:rPr>
              <a:t>Cyberbullying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789431" y="1355544"/>
            <a:ext cx="10862991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000" dirty="0">
              <a:solidFill>
                <a:srgbClr val="000000"/>
              </a:solidFill>
              <a:latin typeface="Halcom"/>
            </a:endParaRPr>
          </a:p>
          <a:p>
            <a:pPr algn="just"/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sz="2400" b="1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cyberbullying</a:t>
            </a:r>
            <a:r>
              <a:rPr lang="pt-PT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consiste na agressão moral a uma pessoa, realizada através da Internet. Normalmente, tem o intuito de assustar, enfurecer ou envergonhar a vítima. Por vezes, esse comportamento repete-se. </a:t>
            </a:r>
          </a:p>
        </p:txBody>
      </p:sp>
      <p:pic>
        <p:nvPicPr>
          <p:cNvPr id="4" name="Imagem 3" descr="Uma imagem com texto&#10;&#10;Descrição gerada automaticamente">
            <a:extLst>
              <a:ext uri="{FF2B5EF4-FFF2-40B4-BE49-F238E27FC236}">
                <a16:creationId xmlns:a16="http://schemas.microsoft.com/office/drawing/2014/main" id="{0744F67F-2FB0-3AFB-40FE-023A74F8A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1538" y="2939105"/>
            <a:ext cx="4908923" cy="3273638"/>
          </a:xfrm>
          <a:prstGeom prst="rect">
            <a:avLst/>
          </a:prstGeom>
        </p:spPr>
      </p:pic>
      <p:pic>
        <p:nvPicPr>
          <p:cNvPr id="9" name="Imagem 8" descr="Uma imagem com ClipArt&#10;&#10;Descrição gerada automaticamente">
            <a:extLst>
              <a:ext uri="{FF2B5EF4-FFF2-40B4-BE49-F238E27FC236}">
                <a16:creationId xmlns:a16="http://schemas.microsoft.com/office/drawing/2014/main" id="{38ED6BA7-E27D-2613-278E-5947B01195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0293" y="4575924"/>
            <a:ext cx="1289153" cy="195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93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306263" y="803571"/>
            <a:ext cx="7801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Como deves atuar se fores vítima de </a:t>
            </a:r>
            <a:r>
              <a:rPr lang="pt-PT" sz="2800" b="1" i="1" dirty="0" err="1">
                <a:solidFill>
                  <a:schemeClr val="accent2">
                    <a:lumMod val="50000"/>
                  </a:schemeClr>
                </a:solidFill>
              </a:rPr>
              <a:t>cyberbullying</a:t>
            </a:r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? 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4827373" y="1747103"/>
            <a:ext cx="641727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000" dirty="0">
              <a:solidFill>
                <a:srgbClr val="000000"/>
              </a:solidFill>
              <a:latin typeface="Halcom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000" b="1" dirty="0">
                <a:solidFill>
                  <a:srgbClr val="C00000"/>
                </a:solidFill>
                <a:latin typeface="Halcom"/>
              </a:rPr>
              <a:t>Termina o contacto com o agressor</a:t>
            </a:r>
            <a:r>
              <a:rPr lang="pt-PT" sz="2000" dirty="0">
                <a:latin typeface="Halcom"/>
              </a:rPr>
              <a:t>, por exemplo, bloqueando-o.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000" b="1" dirty="0">
                <a:solidFill>
                  <a:srgbClr val="C00000"/>
                </a:solidFill>
                <a:latin typeface="Halcom"/>
              </a:rPr>
              <a:t>Denuncia a situação a alguém em quem confies</a:t>
            </a:r>
            <a:r>
              <a:rPr lang="pt-PT" sz="2000" dirty="0">
                <a:latin typeface="Halcom"/>
              </a:rPr>
              <a:t>, como os teus pais, um familiar próximo ou o teu professor.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000" dirty="0">
                <a:latin typeface="Halcom"/>
              </a:rPr>
              <a:t>Caso seja necessário, eles poderão comunicar a situação às autoridades competentes para que atuem junto do agressor. </a:t>
            </a:r>
            <a:endParaRPr lang="pt-PT" sz="20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286F838-1090-9651-25A3-CE930D5BF3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05" t="10277" r="8809" b="10440"/>
          <a:stretch/>
        </p:blipFill>
        <p:spPr>
          <a:xfrm>
            <a:off x="637130" y="1798619"/>
            <a:ext cx="3981365" cy="387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94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782864" y="4936526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>
                <a:solidFill>
                  <a:schemeClr val="accent2">
                    <a:lumMod val="50000"/>
                  </a:schemeClr>
                </a:solidFill>
              </a:rPr>
              <a:t>A Internet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 descr="Uma imagem com texto&#10;&#10;Descrição gerada automaticamente">
            <a:extLst>
              <a:ext uri="{FF2B5EF4-FFF2-40B4-BE49-F238E27FC236}">
                <a16:creationId xmlns:a16="http://schemas.microsoft.com/office/drawing/2014/main" id="{E2765D7E-74B4-4AD6-B9B5-ADB211912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201" y="1742924"/>
            <a:ext cx="7314595" cy="2742973"/>
          </a:xfrm>
          <a:prstGeom prst="rect">
            <a:avLst/>
          </a:prstGeom>
        </p:spPr>
      </p:pic>
      <p:pic>
        <p:nvPicPr>
          <p:cNvPr id="4" name="Imagem 3" descr="Uma imagem com gráficos de vetor&#10;&#10;Descrição gerada automaticamente">
            <a:extLst>
              <a:ext uri="{FF2B5EF4-FFF2-40B4-BE49-F238E27FC236}">
                <a16:creationId xmlns:a16="http://schemas.microsoft.com/office/drawing/2014/main" id="{D3B126EA-794F-4631-BBFE-B7AF4B7C4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1182" y="3903718"/>
            <a:ext cx="1978953" cy="274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072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314592" y="1012400"/>
            <a:ext cx="10193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Qual é a tecnologia de informação mais usada atualmente?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5115696" y="1860010"/>
            <a:ext cx="3842363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Rádio</a:t>
            </a:r>
          </a:p>
        </p:txBody>
      </p:sp>
      <p:sp>
        <p:nvSpPr>
          <p:cNvPr id="10" name="Retângulo arredondado 6">
            <a:extLst>
              <a:ext uri="{FF2B5EF4-FFF2-40B4-BE49-F238E27FC236}">
                <a16:creationId xmlns:a16="http://schemas.microsoft.com/office/drawing/2014/main" id="{45495820-E21F-485D-AF0C-7DE72FFF70E3}"/>
              </a:ext>
            </a:extLst>
          </p:cNvPr>
          <p:cNvSpPr/>
          <p:nvPr/>
        </p:nvSpPr>
        <p:spPr>
          <a:xfrm>
            <a:off x="5115695" y="3260639"/>
            <a:ext cx="3842364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Internet</a:t>
            </a:r>
          </a:p>
        </p:txBody>
      </p:sp>
      <p:sp>
        <p:nvSpPr>
          <p:cNvPr id="11" name="Retângulo arredondado 6">
            <a:extLst>
              <a:ext uri="{FF2B5EF4-FFF2-40B4-BE49-F238E27FC236}">
                <a16:creationId xmlns:a16="http://schemas.microsoft.com/office/drawing/2014/main" id="{B7B8C3F8-E9C1-4408-8246-94DFF1D7B135}"/>
              </a:ext>
            </a:extLst>
          </p:cNvPr>
          <p:cNvSpPr/>
          <p:nvPr/>
        </p:nvSpPr>
        <p:spPr>
          <a:xfrm>
            <a:off x="5115696" y="4661268"/>
            <a:ext cx="3842364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Carta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A510FDA-983D-3D5D-6DB7-1C0084DFC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93564" y="2554387"/>
            <a:ext cx="3435287" cy="2974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40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314592" y="1012400"/>
            <a:ext cx="10193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Qual é a tecnologia de informação mais usada atualmente?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5115696" y="1860010"/>
            <a:ext cx="3842363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85000"/>
                  </a:schemeClr>
                </a:solidFill>
              </a:rPr>
              <a:t>Rádio</a:t>
            </a:r>
          </a:p>
        </p:txBody>
      </p:sp>
      <p:sp>
        <p:nvSpPr>
          <p:cNvPr id="10" name="Retângulo arredondado 6">
            <a:extLst>
              <a:ext uri="{FF2B5EF4-FFF2-40B4-BE49-F238E27FC236}">
                <a16:creationId xmlns:a16="http://schemas.microsoft.com/office/drawing/2014/main" id="{45495820-E21F-485D-AF0C-7DE72FFF70E3}"/>
              </a:ext>
            </a:extLst>
          </p:cNvPr>
          <p:cNvSpPr/>
          <p:nvPr/>
        </p:nvSpPr>
        <p:spPr>
          <a:xfrm>
            <a:off x="5115695" y="3260639"/>
            <a:ext cx="3842364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Internet</a:t>
            </a:r>
          </a:p>
        </p:txBody>
      </p:sp>
      <p:sp>
        <p:nvSpPr>
          <p:cNvPr id="11" name="Retângulo arredondado 6">
            <a:extLst>
              <a:ext uri="{FF2B5EF4-FFF2-40B4-BE49-F238E27FC236}">
                <a16:creationId xmlns:a16="http://schemas.microsoft.com/office/drawing/2014/main" id="{B7B8C3F8-E9C1-4408-8246-94DFF1D7B135}"/>
              </a:ext>
            </a:extLst>
          </p:cNvPr>
          <p:cNvSpPr/>
          <p:nvPr/>
        </p:nvSpPr>
        <p:spPr>
          <a:xfrm>
            <a:off x="5115696" y="4661268"/>
            <a:ext cx="3842364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85000"/>
                  </a:schemeClr>
                </a:solidFill>
              </a:rPr>
              <a:t>Carta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5B5707C-DF94-B979-F16E-08620E985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93564" y="2554387"/>
            <a:ext cx="3435287" cy="2974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9234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6247272" y="1762071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E-mail</a:t>
            </a:r>
          </a:p>
        </p:txBody>
      </p:sp>
      <p:sp>
        <p:nvSpPr>
          <p:cNvPr id="11" name="Retângulo arredondado 11">
            <a:extLst>
              <a:ext uri="{FF2B5EF4-FFF2-40B4-BE49-F238E27FC236}">
                <a16:creationId xmlns:a16="http://schemas.microsoft.com/office/drawing/2014/main" id="{2CE382D3-035E-4F46-BF43-15A06125E14D}"/>
              </a:ext>
            </a:extLst>
          </p:cNvPr>
          <p:cNvSpPr/>
          <p:nvPr/>
        </p:nvSpPr>
        <p:spPr>
          <a:xfrm>
            <a:off x="6247272" y="3201629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Biblioteca online</a:t>
            </a:r>
          </a:p>
        </p:txBody>
      </p:sp>
      <p:sp>
        <p:nvSpPr>
          <p:cNvPr id="12" name="Retângulo arredondado 12">
            <a:extLst>
              <a:ext uri="{FF2B5EF4-FFF2-40B4-BE49-F238E27FC236}">
                <a16:creationId xmlns:a16="http://schemas.microsoft.com/office/drawing/2014/main" id="{C6BB2EAF-FFBF-4211-B362-AB1A38F12434}"/>
              </a:ext>
            </a:extLst>
          </p:cNvPr>
          <p:cNvSpPr/>
          <p:nvPr/>
        </p:nvSpPr>
        <p:spPr>
          <a:xfrm>
            <a:off x="6247272" y="4641187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Redes sociais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314592" y="1012400"/>
            <a:ext cx="10193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 que potencialidade da Internet corresponde a imagem?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Imagem 7" descr="Uma imagem com texto&#10;&#10;Descrição gerada automaticamente">
            <a:extLst>
              <a:ext uri="{FF2B5EF4-FFF2-40B4-BE49-F238E27FC236}">
                <a16:creationId xmlns:a16="http://schemas.microsoft.com/office/drawing/2014/main" id="{45F22BF9-5755-0813-F0E0-F3BB6BD21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503" y="1790360"/>
            <a:ext cx="5315226" cy="386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4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6247272" y="1762071"/>
            <a:ext cx="490582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85000"/>
                  </a:schemeClr>
                </a:solidFill>
              </a:rPr>
              <a:t>E-mail</a:t>
            </a:r>
          </a:p>
        </p:txBody>
      </p:sp>
      <p:sp>
        <p:nvSpPr>
          <p:cNvPr id="11" name="Retângulo arredondado 11">
            <a:extLst>
              <a:ext uri="{FF2B5EF4-FFF2-40B4-BE49-F238E27FC236}">
                <a16:creationId xmlns:a16="http://schemas.microsoft.com/office/drawing/2014/main" id="{2CE382D3-035E-4F46-BF43-15A06125E14D}"/>
              </a:ext>
            </a:extLst>
          </p:cNvPr>
          <p:cNvSpPr/>
          <p:nvPr/>
        </p:nvSpPr>
        <p:spPr>
          <a:xfrm>
            <a:off x="6247272" y="3201629"/>
            <a:ext cx="490582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85000"/>
                  </a:schemeClr>
                </a:solidFill>
              </a:rPr>
              <a:t>Biblioteca online</a:t>
            </a:r>
          </a:p>
        </p:txBody>
      </p:sp>
      <p:sp>
        <p:nvSpPr>
          <p:cNvPr id="12" name="Retângulo arredondado 12">
            <a:extLst>
              <a:ext uri="{FF2B5EF4-FFF2-40B4-BE49-F238E27FC236}">
                <a16:creationId xmlns:a16="http://schemas.microsoft.com/office/drawing/2014/main" id="{C6BB2EAF-FFBF-4211-B362-AB1A38F12434}"/>
              </a:ext>
            </a:extLst>
          </p:cNvPr>
          <p:cNvSpPr/>
          <p:nvPr/>
        </p:nvSpPr>
        <p:spPr>
          <a:xfrm>
            <a:off x="6247272" y="4641187"/>
            <a:ext cx="4905828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Redes sociais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314592" y="1012400"/>
            <a:ext cx="10193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 que potencialidade da Internet corresponde a imagem?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Imagem 7" descr="Uma imagem com texto&#10;&#10;Descrição gerada automaticamente">
            <a:extLst>
              <a:ext uri="{FF2B5EF4-FFF2-40B4-BE49-F238E27FC236}">
                <a16:creationId xmlns:a16="http://schemas.microsoft.com/office/drawing/2014/main" id="{CADB3636-AD06-A946-DF0C-9EFD786C2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503" y="1790360"/>
            <a:ext cx="5315226" cy="386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856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3" y="915780"/>
            <a:ext cx="101315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Todas as informações e notícias que encontramos na Internet são verdadeiras?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6894286" y="1799771"/>
            <a:ext cx="4905828" cy="1016000"/>
          </a:xfrm>
          <a:prstGeom prst="roundRect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Sim</a:t>
            </a:r>
          </a:p>
        </p:txBody>
      </p:sp>
      <p:sp>
        <p:nvSpPr>
          <p:cNvPr id="11" name="Retângulo arredondado 11">
            <a:extLst>
              <a:ext uri="{FF2B5EF4-FFF2-40B4-BE49-F238E27FC236}">
                <a16:creationId xmlns:a16="http://schemas.microsoft.com/office/drawing/2014/main" id="{2CE382D3-035E-4F46-BF43-15A06125E14D}"/>
              </a:ext>
            </a:extLst>
          </p:cNvPr>
          <p:cNvSpPr/>
          <p:nvPr/>
        </p:nvSpPr>
        <p:spPr>
          <a:xfrm>
            <a:off x="6894286" y="3200400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tx1"/>
                </a:solidFill>
              </a:rPr>
              <a:t>Não</a:t>
            </a:r>
          </a:p>
        </p:txBody>
      </p:sp>
      <p:sp>
        <p:nvSpPr>
          <p:cNvPr id="12" name="Retângulo arredondado 12">
            <a:extLst>
              <a:ext uri="{FF2B5EF4-FFF2-40B4-BE49-F238E27FC236}">
                <a16:creationId xmlns:a16="http://schemas.microsoft.com/office/drawing/2014/main" id="{C6BB2EAF-FFBF-4211-B362-AB1A38F12434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tx1"/>
                </a:solidFill>
              </a:rPr>
              <a:t>Claro!</a:t>
            </a:r>
          </a:p>
        </p:txBody>
      </p:sp>
      <p:pic>
        <p:nvPicPr>
          <p:cNvPr id="9" name="Imagem 8" descr="Uma imagem com texto, pessoa&#10;&#10;Descrição gerada automaticamente">
            <a:extLst>
              <a:ext uri="{FF2B5EF4-FFF2-40B4-BE49-F238E27FC236}">
                <a16:creationId xmlns:a16="http://schemas.microsoft.com/office/drawing/2014/main" id="{9947865C-4DB1-9741-EA61-C0DEF99E6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535" y="2082292"/>
            <a:ext cx="4876800" cy="325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52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1" grpId="0" animBg="1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3" y="915780"/>
            <a:ext cx="101315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Todas as informações e notícias que encontramos na Internet são verdadeiras?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6894286" y="1799771"/>
            <a:ext cx="4905828" cy="1016000"/>
          </a:xfrm>
          <a:prstGeom prst="roundRect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85000"/>
                  </a:schemeClr>
                </a:solidFill>
              </a:rPr>
              <a:t>Sim</a:t>
            </a:r>
          </a:p>
        </p:txBody>
      </p:sp>
      <p:sp>
        <p:nvSpPr>
          <p:cNvPr id="11" name="Retângulo arredondado 11">
            <a:extLst>
              <a:ext uri="{FF2B5EF4-FFF2-40B4-BE49-F238E27FC236}">
                <a16:creationId xmlns:a16="http://schemas.microsoft.com/office/drawing/2014/main" id="{2CE382D3-035E-4F46-BF43-15A06125E14D}"/>
              </a:ext>
            </a:extLst>
          </p:cNvPr>
          <p:cNvSpPr/>
          <p:nvPr/>
        </p:nvSpPr>
        <p:spPr>
          <a:xfrm>
            <a:off x="6894286" y="3200400"/>
            <a:ext cx="4905828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tx1"/>
                </a:solidFill>
              </a:rPr>
              <a:t>Não</a:t>
            </a:r>
          </a:p>
        </p:txBody>
      </p:sp>
      <p:sp>
        <p:nvSpPr>
          <p:cNvPr id="12" name="Retângulo arredondado 12">
            <a:extLst>
              <a:ext uri="{FF2B5EF4-FFF2-40B4-BE49-F238E27FC236}">
                <a16:creationId xmlns:a16="http://schemas.microsoft.com/office/drawing/2014/main" id="{C6BB2EAF-FFBF-4211-B362-AB1A38F12434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85000"/>
                  </a:schemeClr>
                </a:solidFill>
              </a:rPr>
              <a:t>Claro!</a:t>
            </a:r>
          </a:p>
        </p:txBody>
      </p:sp>
      <p:pic>
        <p:nvPicPr>
          <p:cNvPr id="9" name="Imagem 8" descr="Uma imagem com texto, pessoa&#10;&#10;Descrição gerada automaticamente">
            <a:extLst>
              <a:ext uri="{FF2B5EF4-FFF2-40B4-BE49-F238E27FC236}">
                <a16:creationId xmlns:a16="http://schemas.microsoft.com/office/drawing/2014/main" id="{ACA27575-EB31-6187-7A80-DF0694E25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535" y="2082292"/>
            <a:ext cx="4876800" cy="325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4504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4905632" y="3155603"/>
            <a:ext cx="6894482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Ver filmes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4905632" y="1843690"/>
            <a:ext cx="6894482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Jogar online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4905632" y="4601029"/>
            <a:ext cx="6894482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Ouvir música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605481" y="1054872"/>
            <a:ext cx="11194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Que atividade de lazer relacionada com a Internet observas na imagem?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Imagem 7" descr="Uma imagem com pessoa, interior&#10;&#10;Descrição gerada automaticamente">
            <a:extLst>
              <a:ext uri="{FF2B5EF4-FFF2-40B4-BE49-F238E27FC236}">
                <a16:creationId xmlns:a16="http://schemas.microsoft.com/office/drawing/2014/main" id="{78DEE98A-3E6D-2923-F528-D3298E24BB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95" y="2387496"/>
            <a:ext cx="4009679" cy="267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68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4905632" y="3155603"/>
            <a:ext cx="6894482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bg1">
                    <a:lumMod val="85000"/>
                  </a:schemeClr>
                </a:solidFill>
              </a:rPr>
              <a:t>Ver filmes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4905632" y="1843690"/>
            <a:ext cx="6894482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bg1">
                    <a:lumMod val="85000"/>
                  </a:schemeClr>
                </a:solidFill>
              </a:rPr>
              <a:t>Jogar online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4905632" y="4601029"/>
            <a:ext cx="6894482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Ouvir música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605481" y="1054872"/>
            <a:ext cx="11194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Que atividade de lazer relacionada com a Internet observas na imagem?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Imagem 7" descr="Uma imagem com pessoa, interior&#10;&#10;Descrição gerada automaticamente">
            <a:extLst>
              <a:ext uri="{FF2B5EF4-FFF2-40B4-BE49-F238E27FC236}">
                <a16:creationId xmlns:a16="http://schemas.microsoft.com/office/drawing/2014/main" id="{E0942F2B-E8F1-69FF-559E-9C6826FE0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95" y="2387496"/>
            <a:ext cx="4009679" cy="267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4719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4905632" y="4787029"/>
            <a:ext cx="6894482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Pode comprar </a:t>
            </a:r>
            <a:r>
              <a:rPr lang="pt-PT" sz="3600" i="1" dirty="0"/>
              <a:t>online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4888844" y="3328513"/>
            <a:ext cx="6894482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Vai às compras quando melhorar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4905632" y="1875941"/>
            <a:ext cx="6894482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Não vai às compras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831979" y="746060"/>
            <a:ext cx="107092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 pai da Maria magoou-se e não pode conduzir até ao supermercado para fazer as compras. O que poderá fazer?  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 descr="Uma imagem com ClipArt&#10;&#10;Descrição gerada automaticamente">
            <a:extLst>
              <a:ext uri="{FF2B5EF4-FFF2-40B4-BE49-F238E27FC236}">
                <a16:creationId xmlns:a16="http://schemas.microsoft.com/office/drawing/2014/main" id="{0B17249A-A581-E77E-E4F4-4D4BD801F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889" y="2174810"/>
            <a:ext cx="2448598" cy="370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84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4905632" y="4787029"/>
            <a:ext cx="6894482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Pode comprar </a:t>
            </a:r>
            <a:r>
              <a:rPr lang="pt-PT" sz="3600" i="1" dirty="0"/>
              <a:t>online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4888844" y="3328513"/>
            <a:ext cx="6894482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bg1">
                    <a:lumMod val="85000"/>
                  </a:schemeClr>
                </a:solidFill>
              </a:rPr>
              <a:t>Vai às compras quando melhorar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4905632" y="1875941"/>
            <a:ext cx="6894482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bg1">
                    <a:lumMod val="85000"/>
                  </a:schemeClr>
                </a:solidFill>
              </a:rPr>
              <a:t>Não vai às compras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831979" y="746060"/>
            <a:ext cx="107092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 pai da Maria magoou-se e não pode conduzir até ao supermercado para fazer as compras. O que poderá fazer?  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Imagem 7" descr="Uma imagem com ClipArt&#10;&#10;Descrição gerada automaticamente">
            <a:extLst>
              <a:ext uri="{FF2B5EF4-FFF2-40B4-BE49-F238E27FC236}">
                <a16:creationId xmlns:a16="http://schemas.microsoft.com/office/drawing/2014/main" id="{209C0849-6F40-BB32-5168-B2EE1B85D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889" y="2174810"/>
            <a:ext cx="2448598" cy="370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8331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6203092" y="3155603"/>
            <a:ext cx="5597022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Sim. Mas só com os meus melhores amigos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6203092" y="1843690"/>
            <a:ext cx="5597022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Não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6301946" y="4601029"/>
            <a:ext cx="549816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Sim 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014152" y="845096"/>
            <a:ext cx="8575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Devo partilhar os dados pessoais que uso na Internet?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/>
          <a:srcRect b="16047"/>
          <a:stretch/>
        </p:blipFill>
        <p:spPr>
          <a:xfrm>
            <a:off x="605481" y="2019105"/>
            <a:ext cx="5230745" cy="359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39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6203092" y="2068347"/>
            <a:ext cx="5597022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Não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6252519" y="3350908"/>
            <a:ext cx="5597022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bg1">
                    <a:lumMod val="85000"/>
                  </a:schemeClr>
                </a:solidFill>
              </a:rPr>
              <a:t>Sim. Mas só com os meus melhores amigos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6301946" y="4601029"/>
            <a:ext cx="549816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bg1">
                    <a:lumMod val="85000"/>
                  </a:schemeClr>
                </a:solidFill>
              </a:rPr>
              <a:t>Sim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310714" y="978287"/>
            <a:ext cx="8599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Devo partilhar os dados pessoais que uso na Internet?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/>
          <a:srcRect b="16047"/>
          <a:stretch/>
        </p:blipFill>
        <p:spPr>
          <a:xfrm>
            <a:off x="605481" y="2019105"/>
            <a:ext cx="5230745" cy="359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0456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6203092" y="3155603"/>
            <a:ext cx="5597022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Guardar segredo.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6203092" y="1843690"/>
            <a:ext cx="5597022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Denunciar a situação a um adulto da minha confiança.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6203092" y="4601029"/>
            <a:ext cx="549816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Responder ao agressor e ameaçá-lo também!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815545" y="832842"/>
            <a:ext cx="9218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 que deves fazer perante uma situação de </a:t>
            </a:r>
            <a:r>
              <a:rPr lang="pt-PT" sz="2800" b="1" dirty="0" err="1">
                <a:solidFill>
                  <a:schemeClr val="accent2">
                    <a:lumMod val="50000"/>
                  </a:schemeClr>
                </a:solidFill>
              </a:rPr>
              <a:t>cyberbullying</a:t>
            </a:r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? 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/>
          <a:srcRect b="18284"/>
          <a:stretch/>
        </p:blipFill>
        <p:spPr>
          <a:xfrm>
            <a:off x="488515" y="2226749"/>
            <a:ext cx="5118055" cy="361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384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6203092" y="3155603"/>
            <a:ext cx="5597022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bg1">
                    <a:lumMod val="85000"/>
                  </a:schemeClr>
                </a:solidFill>
              </a:rPr>
              <a:t>Guardar segredo.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6203092" y="1843690"/>
            <a:ext cx="5597022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Denunciar a situação a um adulto da minha confiança.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6203092" y="4601029"/>
            <a:ext cx="549816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bg1">
                    <a:lumMod val="85000"/>
                  </a:schemeClr>
                </a:solidFill>
              </a:rPr>
              <a:t>Responder ao agressor </a:t>
            </a:r>
            <a:r>
              <a:rPr lang="pt-PT" sz="3600">
                <a:solidFill>
                  <a:schemeClr val="bg1">
                    <a:lumMod val="85000"/>
                  </a:schemeClr>
                </a:solidFill>
              </a:rPr>
              <a:t>e ameaçá-lo </a:t>
            </a:r>
            <a:r>
              <a:rPr lang="pt-PT" sz="3600" dirty="0">
                <a:solidFill>
                  <a:schemeClr val="bg1">
                    <a:lumMod val="85000"/>
                  </a:schemeClr>
                </a:solidFill>
              </a:rPr>
              <a:t>também!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815545" y="832842"/>
            <a:ext cx="9218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 que deves fazer perante uma situação de </a:t>
            </a:r>
            <a:r>
              <a:rPr lang="pt-PT" sz="2800" b="1" dirty="0" err="1">
                <a:solidFill>
                  <a:schemeClr val="accent2">
                    <a:lumMod val="50000"/>
                  </a:schemeClr>
                </a:solidFill>
              </a:rPr>
              <a:t>cyberbullying</a:t>
            </a:r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? 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/>
          <a:srcRect b="18284"/>
          <a:stretch/>
        </p:blipFill>
        <p:spPr>
          <a:xfrm>
            <a:off x="488515" y="2226749"/>
            <a:ext cx="5118055" cy="361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9458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grass&#10;&#10;Description automatically generated">
            <a:extLst>
              <a:ext uri="{FF2B5EF4-FFF2-40B4-BE49-F238E27FC236}">
                <a16:creationId xmlns:a16="http://schemas.microsoft.com/office/drawing/2014/main" id="{6C638845-62D8-FF45-B520-C5875A8FB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781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B09DD15-E140-4988-8253-48CB73D4725C}"/>
              </a:ext>
            </a:extLst>
          </p:cNvPr>
          <p:cNvSpPr/>
          <p:nvPr/>
        </p:nvSpPr>
        <p:spPr>
          <a:xfrm>
            <a:off x="4445493" y="3030302"/>
            <a:ext cx="3771900" cy="927100"/>
          </a:xfrm>
          <a:prstGeom prst="roundRect">
            <a:avLst/>
          </a:prstGeom>
          <a:solidFill>
            <a:srgbClr val="6E3B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D753FDD-212E-4D55-B5AA-B825829B630E}"/>
              </a:ext>
            </a:extLst>
          </p:cNvPr>
          <p:cNvSpPr txBox="1"/>
          <p:nvPr/>
        </p:nvSpPr>
        <p:spPr>
          <a:xfrm>
            <a:off x="4281417" y="2966725"/>
            <a:ext cx="41000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6600" b="1" dirty="0">
                <a:solidFill>
                  <a:schemeClr val="bg1"/>
                </a:solidFill>
              </a:rPr>
              <a:t>Parabéns!</a:t>
            </a:r>
          </a:p>
        </p:txBody>
      </p:sp>
    </p:spTree>
    <p:extLst>
      <p:ext uri="{BB962C8B-B14F-4D97-AF65-F5344CB8AC3E}">
        <p14:creationId xmlns:p14="http://schemas.microsoft.com/office/powerpoint/2010/main" val="138045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1201</TotalTime>
  <Words>879</Words>
  <Application>Microsoft Office PowerPoint</Application>
  <PresentationFormat>Ecrã Panorâmico</PresentationFormat>
  <Paragraphs>118</Paragraphs>
  <Slides>33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4</vt:i4>
      </vt:variant>
      <vt:variant>
        <vt:lpstr>Títulos dos diapositivos</vt:lpstr>
      </vt:variant>
      <vt:variant>
        <vt:i4>33</vt:i4>
      </vt:variant>
    </vt:vector>
  </HeadingPairs>
  <TitlesOfParts>
    <vt:vector size="41" baseType="lpstr">
      <vt:lpstr>Arial</vt:lpstr>
      <vt:lpstr>Calibri</vt:lpstr>
      <vt:lpstr>Calibri Light</vt:lpstr>
      <vt:lpstr>Halcom</vt:lpstr>
      <vt:lpstr>Office Theme</vt:lpstr>
      <vt:lpstr>Custom Design</vt:lpstr>
      <vt:lpstr>1_Custom Design</vt:lpstr>
      <vt:lpstr>2_Custom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Silva</dc:creator>
  <cp:lastModifiedBy>Rita Nogueira</cp:lastModifiedBy>
  <cp:revision>84</cp:revision>
  <dcterms:created xsi:type="dcterms:W3CDTF">2022-03-21T17:19:57Z</dcterms:created>
  <dcterms:modified xsi:type="dcterms:W3CDTF">2022-07-19T08:50:14Z</dcterms:modified>
</cp:coreProperties>
</file>