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38"/>
  </p:notesMasterIdLst>
  <p:sldIdLst>
    <p:sldId id="256" r:id="rId5"/>
    <p:sldId id="265" r:id="rId6"/>
    <p:sldId id="257" r:id="rId7"/>
    <p:sldId id="264" r:id="rId8"/>
    <p:sldId id="296" r:id="rId9"/>
    <p:sldId id="266" r:id="rId10"/>
    <p:sldId id="267" r:id="rId11"/>
    <p:sldId id="268" r:id="rId12"/>
    <p:sldId id="269" r:id="rId13"/>
    <p:sldId id="270" r:id="rId14"/>
    <p:sldId id="299" r:id="rId15"/>
    <p:sldId id="298" r:id="rId16"/>
    <p:sldId id="300" r:id="rId17"/>
    <p:sldId id="306" r:id="rId18"/>
    <p:sldId id="294" r:id="rId19"/>
    <p:sldId id="307" r:id="rId20"/>
    <p:sldId id="297" r:id="rId21"/>
    <p:sldId id="328" r:id="rId22"/>
    <p:sldId id="313" r:id="rId23"/>
    <p:sldId id="329" r:id="rId24"/>
    <p:sldId id="295" r:id="rId25"/>
    <p:sldId id="321" r:id="rId26"/>
    <p:sldId id="309" r:id="rId27"/>
    <p:sldId id="322" r:id="rId28"/>
    <p:sldId id="308" r:id="rId29"/>
    <p:sldId id="330" r:id="rId30"/>
    <p:sldId id="324" r:id="rId31"/>
    <p:sldId id="331" r:id="rId32"/>
    <p:sldId id="310" r:id="rId33"/>
    <p:sldId id="326" r:id="rId34"/>
    <p:sldId id="311" r:id="rId35"/>
    <p:sldId id="332" r:id="rId36"/>
    <p:sldId id="262" r:id="rId37"/>
  </p:sldIdLst>
  <p:sldSz cx="12192000" cy="6858000"/>
  <p:notesSz cx="6858000" cy="9144000"/>
  <p:defaultTextStyle>
    <a:defPPr>
      <a:defRPr lang="x-non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78" userDrawn="1">
          <p15:clr>
            <a:srgbClr val="A4A3A4"/>
          </p15:clr>
        </p15:guide>
        <p15:guide id="2" pos="74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37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23" autoAdjust="0"/>
    <p:restoredTop sz="94715" autoAdjust="0"/>
  </p:normalViewPr>
  <p:slideViewPr>
    <p:cSldViewPr snapToGrid="0" snapToObjects="1" showGuides="1">
      <p:cViewPr varScale="1">
        <p:scale>
          <a:sx n="154" d="100"/>
          <a:sy n="154" d="100"/>
        </p:scale>
        <p:origin x="966" y="132"/>
      </p:cViewPr>
      <p:guideLst>
        <p:guide orient="horz" pos="278"/>
        <p:guide pos="749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presProps" Target="presProps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B393DA-427D-446C-B116-12CE4302DD93}" type="datetimeFigureOut">
              <a:rPr lang="pt-PT" smtClean="0"/>
              <a:t>12/07/2022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Clique para editar os estilos do texto de Modelo Global</a:t>
            </a:r>
          </a:p>
          <a:p>
            <a:pPr lvl="1"/>
            <a:r>
              <a:rPr lang="pt-PT"/>
              <a:t>Segundo nível</a:t>
            </a:r>
          </a:p>
          <a:p>
            <a:pPr lvl="2"/>
            <a:r>
              <a:rPr lang="pt-PT"/>
              <a:t>Terceiro nível</a:t>
            </a:r>
          </a:p>
          <a:p>
            <a:pPr lvl="3"/>
            <a:r>
              <a:rPr lang="pt-PT"/>
              <a:t>Quarto nível</a:t>
            </a:r>
          </a:p>
          <a:p>
            <a:pPr lvl="4"/>
            <a:r>
              <a:rPr lang="pt-PT"/>
              <a:t>Quinto nível</a:t>
            </a:r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F6BE8EE-69E9-4290-8356-339520DA23A8}" type="slidenum">
              <a:rPr lang="pt-PT" smtClean="0"/>
              <a:t>‹nº›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9419441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F6BE8EE-69E9-4290-8356-339520DA23A8}" type="slidenum">
              <a:rPr lang="pt-PT" smtClean="0"/>
              <a:t>21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428274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80BF00-E9E2-754A-BDCA-B216E4EAA40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93FA973-7735-4C44-BFDF-51973376A16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41BC37-69A8-8B43-829E-CA072D8F20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DD29692-67FD-EF4C-B79C-B716A220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53AD8F5-A6E9-434A-8643-22EE179F83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987121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F9224-429A-574E-BF14-48938AFC70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1C889C-B4D9-5B45-8BB4-E6E8D99E1A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963FDC-EE5F-654A-B5BC-46F938A5974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991BE0-3A79-E149-B05C-941100DA8A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D846F-9683-704F-900D-DB6900342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137836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C37133-C67D-BB49-8BF0-A55BD5C4AF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050297C-B997-B044-A5D4-EA8701A3613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323B72-7DAA-C24B-9A70-8AA3CD93955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676842-FA32-C04D-B7F9-605028F056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645C7B-A022-7D40-9A47-A59685B2B0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47432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1E353E-9FDB-4545-B0D1-7E9545619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C7615-2811-8148-AB10-1B84B272AB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43B8A5-E770-0444-9FFA-66E06FB8667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8BB32-7A97-1440-983B-E0F4EB433DD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89BA37-AAA0-144D-A2E5-566ED7912F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D77DE0-4F7D-C144-BEEC-60E1B3596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1557342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45B47-5A06-114A-AD4B-741B68E07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BB4706A-9B97-914D-99D4-F1B450B453E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FBF6EE0-D51A-9543-80F8-C7106E73A1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70EEDF-F938-A341-AFCF-30BE971CAB3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D950B3-A9E0-C745-BB4F-E9E1ABFAD6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852B8CE-45B5-794A-BE30-BA24070239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0D79DBD-0F9E-8641-B6D5-2EFCB69416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FA116B0-9375-C144-9CBE-209DECA4D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84275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728200-1B85-8643-A5B2-8448D7FC0A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61EBEA-651F-E042-A754-C143D057A02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0274E9-DD7B-3A4B-9FDC-93C5E1CA21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C5061A-08D6-F24A-A234-3B5990EDC4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0326645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9D963B-F7EB-554E-B3E6-A54CBBFAC0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44EB194-E0FF-DB41-B239-12E1D578E5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777C5C9-60A8-4F4F-B0D8-5F6336740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5607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194A4-A3B8-2A48-9563-B944786010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7FBE56-80C7-4147-A092-4D21805D7B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A8966D-1669-EB45-990F-70C10833354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4793F5E-5C2A-CA47-91AB-978256758E3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E784014-5BC3-5042-93AE-F455EC58C8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E3EEEF-E44C-1349-97A2-90F907EB72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840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747BC3-C54A-6E41-A419-0F816174C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259B29C-1595-844D-983F-DC67B1356FC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29EF16-2F57-D049-B387-60CEBC4196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ABA2E4F-FD69-5740-B9B7-B3FB8385CAA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D85FF6-F0A7-C548-A76F-FCF410946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E4AAE9-F04E-C548-BAE9-E6303C9CA5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807876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CAD0A2-FFC0-6E4F-8FCD-E91E1657CF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499509B-B2DE-A645-A79B-1EBD59406A2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F6458F-A225-F449-AD16-90F45E99435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D0BAF4-55BC-594F-8CAE-204D2FAF8D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FC35C5-A1CC-CB48-9CF4-532B561F5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2670568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145B6E-3139-D440-98A5-7277B2E6D7C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66B9B9-D1F7-C349-88E4-6CC65B59B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864B7B-D227-F94E-989B-DE97505A9F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9C4DBCD-1C65-EC4D-BE51-581D24B78350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AE180-0D14-994B-8278-8A0B4EDD9F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2E5ECC-170F-6B4A-A5C5-01EE162AB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66CB8E3-AF76-5C42-87C5-29C150D7CC80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3833928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9616EE-D7C5-634F-9076-25FC57E5F9B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C0ADF38-267C-0F41-AD6D-957868A2D4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5B983B-A536-104C-A139-5D40E443B2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1F54F6-AA54-4B4D-AEF8-0E057BFD01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6D839-BF54-B546-8386-7060653987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603563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3F9CEF-CD9A-7C42-938C-A48DCEBDF4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AFDC32-9A8D-1E45-9569-9203A3DAE7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F7C164-EAB9-7747-AFA3-00783EE1684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D2A632-5342-3144-9F23-A18680CE80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01DA2D-E71B-C746-8AFE-EE2B438A2B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3523360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1E5D32-E395-C64E-A129-A7510CB367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AB446D-B5E6-A549-9AD5-AE55007DA74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E73CFB-4DB7-7D48-9695-1C4BE08BA67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509229-710F-674E-9BB4-0B6AA2BF6C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62304C-F495-8A43-8278-0D94C2A4E8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4877641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3BB98D-972A-CD4A-BC48-08DE2B62D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8FC132E-D291-F347-8C58-9AB153D8F8A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170688C-E1F3-064A-8CE4-D8121F3A1C3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30F622-D44F-7941-AF86-0D76D74C81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CBBAE5E-BB95-1B48-893F-67DD53A92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1BDA4A-D30A-1043-801E-57F6AFB475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140949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D30449-FAD9-2348-A9D9-62E728EEE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BB27D59-F998-4241-8328-1B17E9113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42BF41-0B80-C948-8E9C-DFDA9CE02E4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F891DC-B1A7-4741-9E8A-4063DF526B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A060ED-DE2C-D248-A0CF-5AE49A170A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49A11F-F337-444B-8FC4-34F4E91D799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536F71-DF75-1E40-8474-EF8A0A02F6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88EF45-6D12-8E43-812C-0515A56974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1142661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64DF6A-74D5-484E-A7EC-F961FEC47B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8C23C1-E462-A742-881B-E7E28254561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61B8B08-074E-E749-AFFD-509EC2DCE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A9C034-CED1-0642-8FBD-09E35CDCB3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9364397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BEBDAE5-21B1-CB4C-BC2B-3606B1EA796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36F5FB9-430B-B341-A957-B4F911055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3F6189-00CD-8041-AB77-F96713756A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13228227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CF66F-0F2E-7A45-A1A1-3ED9E28798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9524D7-4C93-8A4C-AB61-E59355809E4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60D7DD-3745-9D46-970C-B20361435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E10C4B4-93B0-AF44-A23F-4B3444E7B76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B46E48-FAEF-4448-B405-3C1EF43CEC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8991C2-A6CC-F948-8B67-F191FDB37B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028989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D845E4-2D8E-A140-9194-27B1E2C6D7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F4B3EF9-A776-6941-9E8E-0C5F8C0707D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D5F6D2-99D9-054B-BB14-95337911C55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AD3B4CD-6057-CA40-BF16-C79E2474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28D898-6B5C-FA48-A0EE-E8D8DC4FFF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9008A7-2164-4846-999D-DB9AA5EDC4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5118425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FACDC1-466E-264F-B34F-5397DE13B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B916C6-F973-3944-B51D-86ABA860AB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115A88-B563-114E-B4A7-18ABE2B8C6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CE49CB-7BAA-BD47-92D4-2E8202E65F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B59AE-E3F4-7046-975C-FDA8DE0A1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6607734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4B44535-5247-A34B-9D93-5D7475F5DA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5F803B-D307-3A4A-88C0-75ADB8D932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5DEC4D-5020-CB42-A519-B88FB75CDE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959B4450-DDC6-8841-8246-3750B8C737C2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D92E0-BE41-C84C-B757-CC0E3F23E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0DB4D58-0443-C449-ABB3-ADA1F3268F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365E6C6-BD5D-294E-9B22-A05BE7AA2F3E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5255956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20213-AD65-4040-8F27-CAB97D49726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85DFA7A-CDD4-0A4D-8D29-F7474F7A87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EA521B9-C9A3-F944-A0E5-0241A7B564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BAE5F3-6526-C641-BFEC-4907BB21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D239A1-4984-AA40-A33E-D8B4BA45ED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66417917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0A7B2C-B280-6D41-922C-C3330BF27F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5AE3AF-6CD7-084B-AACB-0692B5F89D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A7D09B0-851A-CC49-AE76-7F24225B41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ED1667-1C2B-334F-A39F-F7E2143DB2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49770D-E1D9-404A-9185-7E94E90C2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560521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753E14-BA94-8741-94A8-B5CBDF9C6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9CEB07-FEC7-914A-A6D8-93696D5792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D1ED6D-152D-854B-B5E9-DCC1360C2A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21B494F-7249-5044-B293-2EF1E985F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7A11923-CA7C-B243-AF72-E2896ACD38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4286174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017217-B324-7D4C-A99B-E3FE44626F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73397-C9E1-8B49-AEC1-347F55F67E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6B3E32-B933-7C4F-A1A9-98CDB885D40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A6CA79D-1A14-8B49-90CF-4801973D78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9ACDD8-AE79-A843-8193-8457979C56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F4166A-97BD-E142-99E7-E9946529D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00740900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E93DD1-DC49-A045-A81B-6827519DB7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2C77C7-DB05-354F-A942-34A6D117FD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E54B235-DB76-2944-9819-AF856600E7F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0D19F0-5BA6-6F49-B067-FF93913F032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D01CE4F-91C5-8A46-B136-A73CD93E9A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0F43C51-9C0B-BC4F-BB1E-59FDB0D8BC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4FBF49E-E21A-DA49-A695-EE746247B7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6262EA-D5C7-AB40-8CF4-A95A9251A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560189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62B0D-12A9-7A45-976E-FAEF30FA30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6A74B06-ED73-F44B-A13C-78FDC8729A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7A9D284-7BDB-1247-AEEF-3BCD249682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6878BEF-FA7C-3D49-BC5B-7CD11E6CB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60598406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153C8A3-608E-7C4F-82DF-0D49784A26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91523F9-A569-F34B-BD56-C30ED71D3D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11080F1-C814-F442-A7BC-873D7A9493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54023874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76CC8-4742-8644-90CF-2F08D9DF1E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CEF40B-D5F7-C842-8E44-E715D3F86B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CC3984D-421D-C444-B08D-37D8BF0570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AA76AD-7ADD-AC44-8A4B-63DAFD97F0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AA871C-5969-BB4A-A7AE-9BE0D7E62B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B9DC747-352A-F642-83FB-37E0A26F15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7128113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01639B-7C69-2D41-9CA1-6D7DAA4AB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583E867-83ED-D446-A06F-54093CEAF8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894C93-9310-3149-8A8D-88C34A77EE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85618E4-CD2C-9D47-955C-FE25E6CF95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6809DF9-1188-5E47-BCC7-1E30850FBA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BCDDCD3-22CA-E746-8453-67EFFD41D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97769866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480AAF-5A22-384C-9482-BCBB138340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63D8D4A-19F3-0C48-8B6C-7E5C0833E90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7B267F-4A6B-DD4B-A962-088B2A469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8ABE2A8-7AB1-D64C-B3D5-DA593EF73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CAF2AF-D107-C640-ADF4-B44FF6AC1B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5141114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5765199-DD94-2E4A-ABD8-5825E1FEB4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8A8D12C-813F-3C4C-A66E-C0CF11EB7B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0436FD-9135-DE4C-BA07-E697E97D3DA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4A0E737-993D-1E4E-8588-89A8C445F98B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F7B2A9-F8B2-6445-96EB-9F5B8679BC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93918-B2D7-4942-8E31-2AFB2C3C73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743F9290-7A3D-BB46-B295-3813390BFD77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49416050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EC86D9-53AA-9D4F-98B1-C292DBE6B51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3D2A449-2DFF-5941-85BC-B376BA0110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E24681-87DA-5C4D-9DF7-45D63061F03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689122-7F7A-F446-95F8-7AF3012E5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BB7298F-D0D2-BC47-A852-0552610D3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72459588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D0D064-E90C-C442-9C42-E0D3307B28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6D5FA6-4304-444D-B6C4-C1B5632140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3C0B0F-6181-4C48-AA97-E4D41062044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8A398A-0740-1E4E-BF4A-E5C0A919B7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B4C1CC-FEB1-BE4A-BB5B-EC4FC7C5A0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8336181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793636-43CC-D14A-9A9B-6A7F99E3CE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C1FB939-39AF-8E4F-BD96-12FABADFF7D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008611-8462-C14B-81C8-C3424640AD4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3E726-0FFF-1645-8F67-E945D61B7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8989E7-E809-A24F-BFD5-6351C9A558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39294895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F3A204-5746-A844-9924-1917D1A2C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BE3092-FC88-0F44-8477-4AA82010FC1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C18CBB-B139-8649-96D5-CCAC9E476C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C41B90F-4507-0A4B-A1AB-6BA03867253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C4CFCC4-311E-AD4F-ADDC-88E58CF76B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06E563-D4D4-5447-A5E8-E0A8991900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05253543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728873-C6F0-6C4C-B8F9-AD77CE6CA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286B8E-2899-F545-82FA-8CBEEFA799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01CDFD9-5009-7445-9032-20C8575976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46E901-D255-BA49-947C-EF1281A12A2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A01E1D5-5F7A-FB49-A8C2-DBFC9633602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10DB304-B3EC-8A49-A91C-4C97D66256B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5691A40-F590-8748-9E27-8E9311842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801B3CB-284E-424C-83F5-EA3E2508B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727187880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A80D61-ECC1-054F-80DF-6D5D9A2C92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61E8FF5-D168-8E45-BD48-5A12A5BFEB8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722F977-C978-2A42-A4E4-B458735FA2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2E5F516-7DFB-EB47-95AA-79FECE3CCF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14145341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65282DF-BBE4-684C-B3FA-280DF77696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7CA86-1AD5-1748-9017-D1999BC25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91806B-612D-CB49-8D55-8573644DC0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71930176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F696D7-9B6B-C748-81E1-7F37E604EE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EBD32D-C76D-1E41-A8C1-6F818673ED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FE8BBB1-F69D-C04A-814B-01CE8F8EA8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2847527-72DB-EF45-B40C-863A8D8CF14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3732D5-82BE-FA46-AF63-354EA171E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F6F55B-1335-3941-8C48-8BD736368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127261904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B6C676-C1A4-5547-BF8D-9CD5D7206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4F0862-87AE-9D4F-BEFF-E6557B904C4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x-non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4FC11A-9F1C-2740-AF7F-C7CF76BFB5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EB6AFE-723C-1548-AB08-1A3CF9AA35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495299-0BD6-2441-B3AF-ED7FF73D5F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6116B6F-21B9-F049-B339-67C01FD77D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3631440813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6178CF-6D3E-EE4A-BE60-BBFDB75314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F4BD5A-2C38-AC42-B1FF-70A8FCB877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5271CB-9248-2E41-97B9-1CD82DE6D32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14E0B9-1DF3-4346-8031-193E78FC3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3CDCAD-70AB-9E4D-AFAE-F3FB25BEF9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4252303615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9C4D32-C4C9-EA4E-AD1E-742B91373E4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x-none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10E121-3CCD-E243-8AD6-41904F69B2C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x-none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344953-B2AA-1442-8B76-CD4268CBE3D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AA8989D6-BD9B-CC49-BAFA-8EA56A962968}" type="datetimeFigureOut">
              <a:rPr lang="x-none" smtClean="0"/>
              <a:t>12/07/2022</a:t>
            </a:fld>
            <a:endParaRPr lang="x-none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52B1C2-0979-7549-A63D-99E356775E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x-none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E1927B-FE46-3F44-B54E-FC22FBC5C5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E72CB366-2819-AD4F-BC99-8975CBDC72BD}" type="slidenum">
              <a:rPr lang="x-none" smtClean="0"/>
              <a:t>‹nº›</a:t>
            </a:fld>
            <a:endParaRPr lang="x-none"/>
          </a:p>
        </p:txBody>
      </p:sp>
    </p:spTree>
    <p:extLst>
      <p:ext uri="{BB962C8B-B14F-4D97-AF65-F5344CB8AC3E}">
        <p14:creationId xmlns:p14="http://schemas.microsoft.com/office/powerpoint/2010/main" val="28926359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image" Target="../media/image4.jp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Relationship Id="rId14" Type="http://schemas.openxmlformats.org/officeDocument/2006/relationships/image" Target="../media/image5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B611880-3210-5B49-A8A2-650A0E9A1B5C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1" y="609"/>
            <a:ext cx="12191998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87882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F360663C-C703-2F4D-AFA0-9E75904FD91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79601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8BB590BD-368A-574D-8109-05755BD415F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9B219F2-272C-0C40-ABAA-D659E68FFD74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6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23856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A149F1B-EEA4-2E46-8617-AE43CFDA6E9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2" y="609"/>
            <a:ext cx="12191996" cy="6856779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4BA7599A-A7F2-5048-81AA-6E03FB5662D8}"/>
              </a:ext>
            </a:extLst>
          </p:cNvPr>
          <p:cNvPicPr>
            <a:picLocks noChangeAspect="1"/>
          </p:cNvPicPr>
          <p:nvPr userDrawn="1"/>
        </p:nvPicPr>
        <p:blipFill>
          <a:blip r:embed="rId14"/>
          <a:srcRect/>
          <a:stretch/>
        </p:blipFill>
        <p:spPr>
          <a:xfrm>
            <a:off x="2" y="1221"/>
            <a:ext cx="12191995" cy="68567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8780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x-non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12.pn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jpg"/><Relationship Id="rId4" Type="http://schemas.openxmlformats.org/officeDocument/2006/relationships/image" Target="../media/image17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jpg"/><Relationship Id="rId4" Type="http://schemas.openxmlformats.org/officeDocument/2006/relationships/image" Target="../media/image24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2.jpg"/><Relationship Id="rId4" Type="http://schemas.openxmlformats.org/officeDocument/2006/relationships/image" Target="../media/image31.tif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g"/><Relationship Id="rId4" Type="http://schemas.openxmlformats.org/officeDocument/2006/relationships/image" Target="../media/image3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9.jpg"/><Relationship Id="rId4" Type="http://schemas.openxmlformats.org/officeDocument/2006/relationships/image" Target="../media/image38.jp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3.tiff"/><Relationship Id="rId4" Type="http://schemas.openxmlformats.org/officeDocument/2006/relationships/image" Target="../media/image42.tif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tiff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9.tiff"/><Relationship Id="rId1" Type="http://schemas.openxmlformats.org/officeDocument/2006/relationships/slideLayout" Target="../slideLayouts/slideLayout1.xml"/><Relationship Id="rId6" Type="http://schemas.microsoft.com/office/2007/relationships/hdphoto" Target="../media/hdphoto3.wdp"/><Relationship Id="rId5" Type="http://schemas.openxmlformats.org/officeDocument/2006/relationships/image" Target="../media/image47.png"/><Relationship Id="rId4" Type="http://schemas.microsoft.com/office/2007/relationships/hdphoto" Target="../media/hdphoto2.wdp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tiff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8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Relationship Id="rId6" Type="http://schemas.microsoft.com/office/2007/relationships/hdphoto" Target="../media/hdphoto5.wdp"/><Relationship Id="rId5" Type="http://schemas.openxmlformats.org/officeDocument/2006/relationships/image" Target="../media/image50.png"/><Relationship Id="rId4" Type="http://schemas.microsoft.com/office/2007/relationships/hdphoto" Target="../media/hdphoto4.wdp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2.jpg"/></Relationships>
</file>

<file path=ppt/slides/_rels/slide26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1.xml"/><Relationship Id="rId6" Type="http://schemas.microsoft.com/office/2007/relationships/hdphoto" Target="../media/hdphoto7.wdp"/><Relationship Id="rId5" Type="http://schemas.openxmlformats.org/officeDocument/2006/relationships/image" Target="../media/image54.png"/><Relationship Id="rId4" Type="http://schemas.openxmlformats.org/officeDocument/2006/relationships/image" Target="../media/image2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tiff"/></Relationships>
</file>

<file path=ppt/slides/_rels/slide28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1.tiff"/><Relationship Id="rId5" Type="http://schemas.microsoft.com/office/2007/relationships/hdphoto" Target="../media/hdphoto3.wdp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7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1.xml"/><Relationship Id="rId6" Type="http://schemas.microsoft.com/office/2007/relationships/hdphoto" Target="../media/hdphoto10.wdp"/><Relationship Id="rId5" Type="http://schemas.openxmlformats.org/officeDocument/2006/relationships/image" Target="../media/image59.png"/><Relationship Id="rId4" Type="http://schemas.microsoft.com/office/2007/relationships/hdphoto" Target="../media/hdphoto9.wdp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CBC8D71-4936-D64D-B156-7107C7C86F7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2" y="1220"/>
            <a:ext cx="12191998" cy="6856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689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1">
            <a:extLst>
              <a:ext uri="{FF2B5EF4-FFF2-40B4-BE49-F238E27FC236}">
                <a16:creationId xmlns:a16="http://schemas.microsoft.com/office/drawing/2014/main" id="{2E586A65-6783-479F-8B2A-B6DEB885061F}"/>
              </a:ext>
            </a:extLst>
          </p:cNvPr>
          <p:cNvSpPr txBox="1"/>
          <p:nvPr/>
        </p:nvSpPr>
        <p:spPr>
          <a:xfrm>
            <a:off x="2782865" y="3044279"/>
            <a:ext cx="662626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4800" b="1" dirty="0">
                <a:solidFill>
                  <a:schemeClr val="accent6"/>
                </a:solidFill>
              </a:rPr>
              <a:t>Sociedade</a:t>
            </a:r>
            <a:endParaRPr lang="x-none" sz="4800" b="1" dirty="0">
              <a:solidFill>
                <a:schemeClr val="accent6"/>
              </a:solidFill>
            </a:endParaRP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46AE771D-8C04-48AB-BE7D-E48F4B7945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8781" y="695631"/>
            <a:ext cx="2494601" cy="3837040"/>
          </a:xfrm>
          <a:prstGeom prst="rect">
            <a:avLst/>
          </a:prstGeom>
        </p:spPr>
      </p:pic>
      <p:sp>
        <p:nvSpPr>
          <p:cNvPr id="5" name="TextBox 6">
            <a:extLst>
              <a:ext uri="{FF2B5EF4-FFF2-40B4-BE49-F238E27FC236}">
                <a16:creationId xmlns:a16="http://schemas.microsoft.com/office/drawing/2014/main" id="{DC41ED3A-14AF-472B-9022-23436345787A}"/>
              </a:ext>
            </a:extLst>
          </p:cNvPr>
          <p:cNvSpPr txBox="1"/>
          <p:nvPr/>
        </p:nvSpPr>
        <p:spPr>
          <a:xfrm>
            <a:off x="2782864" y="3865817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Factos e vestígios do passado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26645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500"/>
                            </p:stCondLst>
                            <p:childTnLst>
                              <p:par>
                                <p:cTn id="1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3195504" y="1849507"/>
            <a:ext cx="21967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4400" dirty="0"/>
              <a:t>Década:</a:t>
            </a: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499172" y="77175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Unidades de tempo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5217045" y="1861249"/>
            <a:ext cx="63877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4400" dirty="0"/>
              <a:t>Período de </a:t>
            </a:r>
            <a:r>
              <a:rPr lang="pt-PT" sz="4400" dirty="0">
                <a:solidFill>
                  <a:srgbClr val="FF0000"/>
                </a:solidFill>
              </a:rPr>
              <a:t>10</a:t>
            </a:r>
            <a:r>
              <a:rPr lang="pt-PT" sz="4400" dirty="0"/>
              <a:t> anos</a:t>
            </a:r>
          </a:p>
        </p:txBody>
      </p:sp>
      <p:sp>
        <p:nvSpPr>
          <p:cNvPr id="14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3195504" y="2777021"/>
            <a:ext cx="21967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4400" dirty="0"/>
              <a:t>Século:</a:t>
            </a:r>
          </a:p>
        </p:txBody>
      </p:sp>
      <p:sp>
        <p:nvSpPr>
          <p:cNvPr id="15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5217045" y="2788763"/>
            <a:ext cx="63877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4400" dirty="0"/>
              <a:t>Período de </a:t>
            </a:r>
            <a:r>
              <a:rPr lang="pt-PT" sz="4400" dirty="0">
                <a:solidFill>
                  <a:srgbClr val="FF0000"/>
                </a:solidFill>
              </a:rPr>
              <a:t>100</a:t>
            </a:r>
            <a:r>
              <a:rPr lang="pt-PT" sz="4400" dirty="0"/>
              <a:t> anos</a:t>
            </a:r>
          </a:p>
        </p:txBody>
      </p:sp>
      <p:sp>
        <p:nvSpPr>
          <p:cNvPr id="16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3195504" y="3704535"/>
            <a:ext cx="21967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4400" dirty="0"/>
              <a:t>Milénio: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5217045" y="3716277"/>
            <a:ext cx="638776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PT" sz="4400" dirty="0"/>
              <a:t>Período de </a:t>
            </a:r>
            <a:r>
              <a:rPr lang="pt-PT" sz="4400" dirty="0">
                <a:solidFill>
                  <a:srgbClr val="FF0000"/>
                </a:solidFill>
              </a:rPr>
              <a:t>1000</a:t>
            </a:r>
            <a:r>
              <a:rPr lang="pt-PT" sz="4400" dirty="0"/>
              <a:t> anos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7639F316-F36D-FEE9-F8E0-7C1DE5F733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39874" y="2352959"/>
            <a:ext cx="2520000" cy="2410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3092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tângulo 1">
            <a:extLst>
              <a:ext uri="{FF2B5EF4-FFF2-40B4-BE49-F238E27FC236}">
                <a16:creationId xmlns:a16="http://schemas.microsoft.com/office/drawing/2014/main" id="{728DA65A-30A5-45F5-9181-B0A66E499BEA}"/>
              </a:ext>
            </a:extLst>
          </p:cNvPr>
          <p:cNvSpPr/>
          <p:nvPr/>
        </p:nvSpPr>
        <p:spPr>
          <a:xfrm>
            <a:off x="1142009" y="3301145"/>
            <a:ext cx="3148928" cy="27742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766F9566-2730-430A-9B84-36400C3DCAE6}"/>
              </a:ext>
            </a:extLst>
          </p:cNvPr>
          <p:cNvSpPr/>
          <p:nvPr/>
        </p:nvSpPr>
        <p:spPr>
          <a:xfrm>
            <a:off x="7792942" y="3110382"/>
            <a:ext cx="3531457" cy="27742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995E8B64-83D6-4936-912D-5D015D38A809}"/>
              </a:ext>
            </a:extLst>
          </p:cNvPr>
          <p:cNvSpPr/>
          <p:nvPr/>
        </p:nvSpPr>
        <p:spPr>
          <a:xfrm>
            <a:off x="4256075" y="3549426"/>
            <a:ext cx="3644990" cy="27742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185198" y="799966"/>
            <a:ext cx="37521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Factos da história local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497541" y="1471009"/>
            <a:ext cx="1117450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Algumas formas de homenagear figuras históricas: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5477E579-914B-4F21-B073-FD9A485D16FE}"/>
              </a:ext>
            </a:extLst>
          </p:cNvPr>
          <p:cNvSpPr txBox="1"/>
          <p:nvPr/>
        </p:nvSpPr>
        <p:spPr>
          <a:xfrm>
            <a:off x="1247628" y="5541517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Monumentos</a:t>
            </a:r>
            <a:endParaRPr lang="pt-PT" sz="1400" dirty="0"/>
          </a:p>
        </p:txBody>
      </p:sp>
      <p:sp>
        <p:nvSpPr>
          <p:cNvPr id="13" name="CaixaDeTexto 12">
            <a:extLst>
              <a:ext uri="{FF2B5EF4-FFF2-40B4-BE49-F238E27FC236}">
                <a16:creationId xmlns:a16="http://schemas.microsoft.com/office/drawing/2014/main" id="{AF0CA86A-B263-443D-9510-A84C799F60E6}"/>
              </a:ext>
            </a:extLst>
          </p:cNvPr>
          <p:cNvSpPr txBox="1"/>
          <p:nvPr/>
        </p:nvSpPr>
        <p:spPr>
          <a:xfrm>
            <a:off x="4547831" y="5838973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Placas toponímicas</a:t>
            </a:r>
            <a:endParaRPr lang="pt-PT" sz="1400" dirty="0"/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57A8866A-18BB-4EBB-A60B-AD588C95B6D3}"/>
              </a:ext>
            </a:extLst>
          </p:cNvPr>
          <p:cNvSpPr txBox="1"/>
          <p:nvPr/>
        </p:nvSpPr>
        <p:spPr>
          <a:xfrm>
            <a:off x="8100817" y="5356928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Instituições</a:t>
            </a:r>
            <a:endParaRPr lang="pt-PT" sz="1400" dirty="0"/>
          </a:p>
        </p:txBody>
      </p:sp>
      <p:pic>
        <p:nvPicPr>
          <p:cNvPr id="11" name="Imagem 10" descr="Uma imagem com interior, escultura&#10;&#10;Descrição gerada automaticamente">
            <a:extLst>
              <a:ext uri="{FF2B5EF4-FFF2-40B4-BE49-F238E27FC236}">
                <a16:creationId xmlns:a16="http://schemas.microsoft.com/office/drawing/2014/main" id="{01B11A3C-3A55-CD21-70CE-EB383FE871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99545" y="3459385"/>
            <a:ext cx="1233856" cy="2082132"/>
          </a:xfrm>
          <a:prstGeom prst="rect">
            <a:avLst/>
          </a:prstGeom>
        </p:spPr>
      </p:pic>
      <p:pic>
        <p:nvPicPr>
          <p:cNvPr id="19" name="Imagem 18" descr="Uma imagem com texto&#10;&#10;Descrição gerada automaticamente">
            <a:extLst>
              <a:ext uri="{FF2B5EF4-FFF2-40B4-BE49-F238E27FC236}">
                <a16:creationId xmlns:a16="http://schemas.microsoft.com/office/drawing/2014/main" id="{9D750349-7677-11A6-E0B8-E55B2B8B639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9429" y="3725874"/>
            <a:ext cx="2295324" cy="1965995"/>
          </a:xfrm>
          <a:prstGeom prst="rect">
            <a:avLst/>
          </a:prstGeom>
        </p:spPr>
      </p:pic>
      <p:pic>
        <p:nvPicPr>
          <p:cNvPr id="21" name="Imagem 20" descr="Uma imagem com exterior, árvore, edifício, terra&#10;&#10;Descrição gerada automaticamente">
            <a:extLst>
              <a:ext uri="{FF2B5EF4-FFF2-40B4-BE49-F238E27FC236}">
                <a16:creationId xmlns:a16="http://schemas.microsoft.com/office/drawing/2014/main" id="{91E51E3B-468A-5DFE-4192-C18F742C4F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2340" y="3429000"/>
            <a:ext cx="2700783" cy="1801369"/>
          </a:xfrm>
          <a:prstGeom prst="rect">
            <a:avLst/>
          </a:prstGeom>
        </p:spPr>
      </p:pic>
      <p:pic>
        <p:nvPicPr>
          <p:cNvPr id="4" name="Imagem 3" descr="Uma imagem com ClipArt&#10;&#10;Descrição gerada automaticamente">
            <a:extLst>
              <a:ext uri="{FF2B5EF4-FFF2-40B4-BE49-F238E27FC236}">
                <a16:creationId xmlns:a16="http://schemas.microsoft.com/office/drawing/2014/main" id="{98944C5B-8429-4E53-8D34-08BEB867523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587" b="97927" l="4234" r="98927">
                        <a14:foregroundMark x1="4293" y1="10090" x2="6917" y2="11967"/>
                        <a14:foregroundMark x1="10137" y1="10559" x2="18426" y2="2777"/>
                        <a14:foregroundMark x1="21944" y1="5123" x2="20930" y2="8252"/>
                        <a14:foregroundMark x1="22660" y1="939" x2="24806" y2="1643"/>
                        <a14:foregroundMark x1="33810" y1="587" x2="33810" y2="587"/>
                        <a14:foregroundMark x1="93798" y1="26672" x2="90042" y2="24716"/>
                        <a14:foregroundMark x1="68873" y1="31678" x2="69708" y2="33985"/>
                        <a14:foregroundMark x1="53965" y1="26437" x2="53965" y2="31560"/>
                        <a14:foregroundMark x1="63566" y1="30270" x2="67263" y2="36293"/>
                        <a14:foregroundMark x1="94693" y1="40125" x2="98927" y2="43371"/>
                        <a14:foregroundMark x1="43888" y1="93977" x2="59273" y2="90379"/>
                        <a14:foregroundMark x1="59273" y1="90379" x2="59273" y2="89323"/>
                        <a14:foregroundMark x1="76983" y1="85843" x2="80859" y2="96050"/>
                        <a14:foregroundMark x1="43351" y1="95933" x2="56828" y2="96637"/>
                        <a14:foregroundMark x1="74180" y1="96871" x2="87955" y2="97927"/>
                        <a14:foregroundMark x1="52236" y1="28901" x2="51699" y2="3226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0938190" y="4748352"/>
            <a:ext cx="1268170" cy="1933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6133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4" grpId="0" animBg="1"/>
      <p:bldP spid="12" grpId="0" animBg="1"/>
      <p:bldP spid="7" grpId="0"/>
      <p:bldP spid="8" grpId="0"/>
      <p:bldP spid="5" grpId="0"/>
      <p:bldP spid="13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306263" y="803571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O património histórico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497541" y="1471009"/>
            <a:ext cx="1117450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O património histórico é o conjunto de registos do passado que fazem parte da história de uma localidade ou região. Observa alguns exemplos:</a:t>
            </a:r>
          </a:p>
        </p:txBody>
      </p:sp>
      <p:sp>
        <p:nvSpPr>
          <p:cNvPr id="9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2544057" y="5951240"/>
            <a:ext cx="1783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Pelourinho</a:t>
            </a: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7240535" y="6046202"/>
            <a:ext cx="1783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400" dirty="0"/>
              <a:t>Foral</a:t>
            </a:r>
          </a:p>
        </p:txBody>
      </p:sp>
      <p:sp>
        <p:nvSpPr>
          <p:cNvPr id="11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2544057" y="2404896"/>
            <a:ext cx="1783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Monumento</a:t>
            </a:r>
          </a:p>
        </p:txBody>
      </p:sp>
      <p:sp>
        <p:nvSpPr>
          <p:cNvPr id="12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7301533" y="2364551"/>
            <a:ext cx="17839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dirty="0"/>
              <a:t>Documento</a:t>
            </a:r>
          </a:p>
        </p:txBody>
      </p:sp>
      <p:pic>
        <p:nvPicPr>
          <p:cNvPr id="4" name="Imagem 3" descr="Uma imagem com edifício, céu, exterior, terra&#10;&#10;Descrição gerada automaticamente">
            <a:extLst>
              <a:ext uri="{FF2B5EF4-FFF2-40B4-BE49-F238E27FC236}">
                <a16:creationId xmlns:a16="http://schemas.microsoft.com/office/drawing/2014/main" id="{C01BC219-ADCE-576F-C283-7A6D1EA3280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819" y="3199977"/>
            <a:ext cx="3708451" cy="2471139"/>
          </a:xfrm>
          <a:prstGeom prst="rect">
            <a:avLst/>
          </a:prstGeom>
        </p:spPr>
      </p:pic>
      <p:pic>
        <p:nvPicPr>
          <p:cNvPr id="14" name="Imagem 13" descr="Uma imagem com texto&#10;&#10;Descrição gerada automaticamente">
            <a:extLst>
              <a:ext uri="{FF2B5EF4-FFF2-40B4-BE49-F238E27FC236}">
                <a16:creationId xmlns:a16="http://schemas.microsoft.com/office/drawing/2014/main" id="{E79E829C-2BB8-476B-020A-31F72F345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0481" y="2826216"/>
            <a:ext cx="2064083" cy="3218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1415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/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id="{2195E9AE-6CE7-4DB1-A947-1338A255D51B}"/>
              </a:ext>
            </a:extLst>
          </p:cNvPr>
          <p:cNvSpPr/>
          <p:nvPr/>
        </p:nvSpPr>
        <p:spPr>
          <a:xfrm rot="348961">
            <a:off x="7422673" y="3196307"/>
            <a:ext cx="3179120" cy="27742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52D3C2CB-052E-498F-8C35-BF7BA8E3C625}"/>
              </a:ext>
            </a:extLst>
          </p:cNvPr>
          <p:cNvSpPr/>
          <p:nvPr/>
        </p:nvSpPr>
        <p:spPr>
          <a:xfrm>
            <a:off x="4022058" y="3196307"/>
            <a:ext cx="3179120" cy="27742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2" name="Retângulo 11">
            <a:extLst>
              <a:ext uri="{FF2B5EF4-FFF2-40B4-BE49-F238E27FC236}">
                <a16:creationId xmlns:a16="http://schemas.microsoft.com/office/drawing/2014/main" id="{E7084F30-A544-4651-B6DF-9E219DA91668}"/>
              </a:ext>
            </a:extLst>
          </p:cNvPr>
          <p:cNvSpPr/>
          <p:nvPr/>
        </p:nvSpPr>
        <p:spPr>
          <a:xfrm rot="21306823">
            <a:off x="674399" y="3315663"/>
            <a:ext cx="3148928" cy="277422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4336179" y="678778"/>
            <a:ext cx="33555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Feriados municipais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704546" y="1322643"/>
            <a:ext cx="107792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400" dirty="0"/>
              <a:t>Todos os concelhos de Portugal têm um feriado municipal, que, geralmente, é um dia em que se comemora um acontecimento importante do passado daquela localidade. Exemplos:</a:t>
            </a:r>
          </a:p>
        </p:txBody>
      </p:sp>
      <p:pic>
        <p:nvPicPr>
          <p:cNvPr id="9" name="Imagem 8" descr="Uma imagem com ClipArt&#10;&#10;Descrição gerada automaticamente">
            <a:extLst>
              <a:ext uri="{FF2B5EF4-FFF2-40B4-BE49-F238E27FC236}">
                <a16:creationId xmlns:a16="http://schemas.microsoft.com/office/drawing/2014/main" id="{F8137AE1-F7BB-4839-B30E-7D29A7246F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709448" y="4826336"/>
            <a:ext cx="1026868" cy="1565712"/>
          </a:xfrm>
          <a:prstGeom prst="rect">
            <a:avLst/>
          </a:prstGeom>
        </p:spPr>
      </p:pic>
      <p:sp>
        <p:nvSpPr>
          <p:cNvPr id="13" name="CaixaDeTexto 12">
            <a:extLst>
              <a:ext uri="{FF2B5EF4-FFF2-40B4-BE49-F238E27FC236}">
                <a16:creationId xmlns:a16="http://schemas.microsoft.com/office/drawing/2014/main" id="{846307B7-B674-4FAC-8449-BFE8EFF5EC87}"/>
              </a:ext>
            </a:extLst>
          </p:cNvPr>
          <p:cNvSpPr txBox="1"/>
          <p:nvPr/>
        </p:nvSpPr>
        <p:spPr>
          <a:xfrm rot="21301809">
            <a:off x="807085" y="5510088"/>
            <a:ext cx="288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Porto</a:t>
            </a:r>
          </a:p>
          <a:p>
            <a:pPr algn="ctr"/>
            <a:r>
              <a:rPr lang="pt-PT" sz="1400" dirty="0"/>
              <a:t>São João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4B494934-6818-4040-9CC5-DD47D4297950}"/>
              </a:ext>
            </a:extLst>
          </p:cNvPr>
          <p:cNvSpPr txBox="1"/>
          <p:nvPr/>
        </p:nvSpPr>
        <p:spPr>
          <a:xfrm>
            <a:off x="4118524" y="5391128"/>
            <a:ext cx="288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Lisboa</a:t>
            </a:r>
          </a:p>
          <a:p>
            <a:pPr algn="ctr"/>
            <a:r>
              <a:rPr lang="pt-PT" sz="1400" dirty="0"/>
              <a:t>Santo António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F9BB3B3F-F530-481A-9ABD-9E24FC101AFC}"/>
              </a:ext>
            </a:extLst>
          </p:cNvPr>
          <p:cNvSpPr txBox="1"/>
          <p:nvPr/>
        </p:nvSpPr>
        <p:spPr>
          <a:xfrm rot="332447">
            <a:off x="7476021" y="5415802"/>
            <a:ext cx="288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Funchal</a:t>
            </a:r>
          </a:p>
          <a:p>
            <a:pPr algn="ctr"/>
            <a:r>
              <a:rPr lang="pt-PT" sz="1400" dirty="0"/>
              <a:t>Dia da Cidade</a:t>
            </a:r>
          </a:p>
        </p:txBody>
      </p:sp>
      <p:pic>
        <p:nvPicPr>
          <p:cNvPr id="5" name="Imagem 4" descr="Uma imagem com exterior, pessoa, edifício, multidão&#10;&#10;Descrição gerada automaticamente">
            <a:extLst>
              <a:ext uri="{FF2B5EF4-FFF2-40B4-BE49-F238E27FC236}">
                <a16:creationId xmlns:a16="http://schemas.microsoft.com/office/drawing/2014/main" id="{6EBDBF2C-C907-BF74-45BD-0033A63BF26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289913">
            <a:off x="865478" y="3616022"/>
            <a:ext cx="2700528" cy="1801368"/>
          </a:xfrm>
          <a:prstGeom prst="rect">
            <a:avLst/>
          </a:prstGeom>
        </p:spPr>
      </p:pic>
      <p:pic>
        <p:nvPicPr>
          <p:cNvPr id="11" name="Imagem 10" descr="Uma imagem com árvore, dançarino&#10;&#10;Descrição gerada automaticamente">
            <a:extLst>
              <a:ext uri="{FF2B5EF4-FFF2-40B4-BE49-F238E27FC236}">
                <a16:creationId xmlns:a16="http://schemas.microsoft.com/office/drawing/2014/main" id="{4CB070B8-BA91-B3DC-6703-9BD58658394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0653" y="3429000"/>
            <a:ext cx="2678158" cy="1784359"/>
          </a:xfrm>
          <a:prstGeom prst="rect">
            <a:avLst/>
          </a:prstGeom>
        </p:spPr>
      </p:pic>
      <p:pic>
        <p:nvPicPr>
          <p:cNvPr id="19" name="Imagem 18" descr="Uma imagem com texto, relva, exterior, colorido&#10;&#10;Descrição gerada automaticamente">
            <a:extLst>
              <a:ext uri="{FF2B5EF4-FFF2-40B4-BE49-F238E27FC236}">
                <a16:creationId xmlns:a16="http://schemas.microsoft.com/office/drawing/2014/main" id="{0231D7F6-7AF2-0E3B-D89F-C364614FCF4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56097">
            <a:off x="7739726" y="3563789"/>
            <a:ext cx="2700528" cy="180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8354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4" grpId="0" animBg="1"/>
      <p:bldP spid="12" grpId="0" animBg="1"/>
      <p:bldP spid="7" grpId="0"/>
      <p:bldP spid="8" grpId="0"/>
      <p:bldP spid="13" grpId="0"/>
      <p:bldP spid="15" grpId="0"/>
      <p:bldP spid="1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804193F0-2897-4892-99D7-9A11D4D01B21}"/>
              </a:ext>
            </a:extLst>
          </p:cNvPr>
          <p:cNvSpPr/>
          <p:nvPr/>
        </p:nvSpPr>
        <p:spPr>
          <a:xfrm rot="1043606">
            <a:off x="7820277" y="3245955"/>
            <a:ext cx="3283928" cy="26640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3579479" y="611255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Vestígios do passado local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630937" y="1707454"/>
            <a:ext cx="3731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/>
              <a:t>Construções:</a:t>
            </a:r>
          </a:p>
        </p:txBody>
      </p:sp>
      <p:sp>
        <p:nvSpPr>
          <p:cNvPr id="5" name="Retângulo 4">
            <a:extLst>
              <a:ext uri="{FF2B5EF4-FFF2-40B4-BE49-F238E27FC236}">
                <a16:creationId xmlns:a16="http://schemas.microsoft.com/office/drawing/2014/main" id="{21172872-CAEA-4704-86E6-CEAB7AD59D39}"/>
              </a:ext>
            </a:extLst>
          </p:cNvPr>
          <p:cNvSpPr/>
          <p:nvPr/>
        </p:nvSpPr>
        <p:spPr>
          <a:xfrm rot="491380">
            <a:off x="663248" y="3471422"/>
            <a:ext cx="2937747" cy="260255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A2BDAAE-98D5-40B3-98C6-D8AAC14050EE}"/>
              </a:ext>
            </a:extLst>
          </p:cNvPr>
          <p:cNvSpPr txBox="1"/>
          <p:nvPr/>
        </p:nvSpPr>
        <p:spPr>
          <a:xfrm rot="533476">
            <a:off x="485651" y="5624537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Citânia de Sanfins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81A7DA97-65C8-4CF4-AD89-27F95BD7E6EE}"/>
              </a:ext>
            </a:extLst>
          </p:cNvPr>
          <p:cNvSpPr/>
          <p:nvPr/>
        </p:nvSpPr>
        <p:spPr>
          <a:xfrm rot="21402727">
            <a:off x="4225806" y="3367429"/>
            <a:ext cx="3283928" cy="266404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309EC99E-EBD6-455D-96CC-8BC757D98427}"/>
              </a:ext>
            </a:extLst>
          </p:cNvPr>
          <p:cNvSpPr txBox="1"/>
          <p:nvPr/>
        </p:nvSpPr>
        <p:spPr>
          <a:xfrm rot="21438974">
            <a:off x="4519297" y="5636549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Ponte Romana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5E39B1C6-4A22-40C5-86FC-6438A8745273}"/>
              </a:ext>
            </a:extLst>
          </p:cNvPr>
          <p:cNvSpPr txBox="1"/>
          <p:nvPr/>
        </p:nvSpPr>
        <p:spPr>
          <a:xfrm rot="1094195">
            <a:off x="7528793" y="5402666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Padrão dos Descobrimentos</a:t>
            </a:r>
          </a:p>
        </p:txBody>
      </p:sp>
      <p:sp>
        <p:nvSpPr>
          <p:cNvPr id="18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404693" y="1161342"/>
            <a:ext cx="103126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PT" sz="2400" dirty="0"/>
              <a:t>Ajudam-nos a conhecer melhor a história de uma localidade ou país. Exemplos:</a:t>
            </a:r>
          </a:p>
        </p:txBody>
      </p:sp>
      <p:pic>
        <p:nvPicPr>
          <p:cNvPr id="4" name="Imagem 3" descr="Uma imagem com árvore, relva, céu, exterior&#10;&#10;Descrição gerada automaticamente">
            <a:extLst>
              <a:ext uri="{FF2B5EF4-FFF2-40B4-BE49-F238E27FC236}">
                <a16:creationId xmlns:a16="http://schemas.microsoft.com/office/drawing/2014/main" id="{474447B8-129A-374F-5292-4123326917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95268">
            <a:off x="790127" y="3711639"/>
            <a:ext cx="2688336" cy="1801368"/>
          </a:xfrm>
          <a:prstGeom prst="rect">
            <a:avLst/>
          </a:prstGeom>
        </p:spPr>
      </p:pic>
      <p:pic>
        <p:nvPicPr>
          <p:cNvPr id="12" name="Imagem 11" descr="Uma imagem com edifício, céu, exterior, antigo&#10;&#10;Descrição gerada automaticamente">
            <a:extLst>
              <a:ext uri="{FF2B5EF4-FFF2-40B4-BE49-F238E27FC236}">
                <a16:creationId xmlns:a16="http://schemas.microsoft.com/office/drawing/2014/main" id="{2853F86D-08A6-003D-7B3A-C59086F3FC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406297">
            <a:off x="4366221" y="3688819"/>
            <a:ext cx="2994677" cy="1647909"/>
          </a:xfrm>
          <a:prstGeom prst="rect">
            <a:avLst/>
          </a:prstGeom>
        </p:spPr>
      </p:pic>
      <p:pic>
        <p:nvPicPr>
          <p:cNvPr id="19" name="Imagem 18" descr="Uma imagem com edifício, céu, exterior, torre&#10;&#10;Descrição gerada automaticamente">
            <a:extLst>
              <a:ext uri="{FF2B5EF4-FFF2-40B4-BE49-F238E27FC236}">
                <a16:creationId xmlns:a16="http://schemas.microsoft.com/office/drawing/2014/main" id="{3CE7D3B9-91EE-6B74-E289-1A58843EB03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1099149">
            <a:off x="8227960" y="3586676"/>
            <a:ext cx="2700528" cy="180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7601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7" grpId="0"/>
      <p:bldP spid="8" grpId="0"/>
      <p:bldP spid="5" grpId="0" animBg="1"/>
      <p:bldP spid="9" grpId="0"/>
      <p:bldP spid="13" grpId="0" animBg="1"/>
      <p:bldP spid="14" grpId="0"/>
      <p:bldP spid="16" grpId="0"/>
      <p:bldP spid="1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tângulo 4">
            <a:extLst>
              <a:ext uri="{FF2B5EF4-FFF2-40B4-BE49-F238E27FC236}">
                <a16:creationId xmlns:a16="http://schemas.microsoft.com/office/drawing/2014/main" id="{A69BD66A-B1A2-476A-8B2C-583F78D8F384}"/>
              </a:ext>
            </a:extLst>
          </p:cNvPr>
          <p:cNvSpPr/>
          <p:nvPr/>
        </p:nvSpPr>
        <p:spPr>
          <a:xfrm rot="491380">
            <a:off x="766742" y="3120513"/>
            <a:ext cx="3169905" cy="27449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367CAA3-1E65-49F8-8BA0-B202E49F6FDB}"/>
              </a:ext>
            </a:extLst>
          </p:cNvPr>
          <p:cNvSpPr/>
          <p:nvPr/>
        </p:nvSpPr>
        <p:spPr>
          <a:xfrm>
            <a:off x="4451488" y="3710682"/>
            <a:ext cx="3278523" cy="26729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id="{0FD586DF-CB0B-4763-AA21-E33A6666D612}"/>
              </a:ext>
            </a:extLst>
          </p:cNvPr>
          <p:cNvSpPr/>
          <p:nvPr/>
        </p:nvSpPr>
        <p:spPr>
          <a:xfrm rot="491380">
            <a:off x="8135431" y="3337664"/>
            <a:ext cx="3235047" cy="26479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93909B15-11FF-4CED-97AB-9D18658B9C36}"/>
              </a:ext>
            </a:extLst>
          </p:cNvPr>
          <p:cNvSpPr txBox="1"/>
          <p:nvPr/>
        </p:nvSpPr>
        <p:spPr>
          <a:xfrm rot="533476">
            <a:off x="524477" y="5301260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Templo de Diana</a:t>
            </a:r>
          </a:p>
        </p:txBody>
      </p:sp>
      <p:sp>
        <p:nvSpPr>
          <p:cNvPr id="15" name="CaixaDeTexto 14">
            <a:extLst>
              <a:ext uri="{FF2B5EF4-FFF2-40B4-BE49-F238E27FC236}">
                <a16:creationId xmlns:a16="http://schemas.microsoft.com/office/drawing/2014/main" id="{7E1C1C41-4595-4C1C-90BF-EF7F7E27A2BB}"/>
              </a:ext>
            </a:extLst>
          </p:cNvPr>
          <p:cNvSpPr txBox="1"/>
          <p:nvPr/>
        </p:nvSpPr>
        <p:spPr>
          <a:xfrm>
            <a:off x="4666633" y="5930246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Castelo de Monsaraz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0A3E4326-BC6C-4C76-8526-7CF00F727B91}"/>
              </a:ext>
            </a:extLst>
          </p:cNvPr>
          <p:cNvSpPr txBox="1"/>
          <p:nvPr/>
        </p:nvSpPr>
        <p:spPr>
          <a:xfrm rot="561826">
            <a:off x="8086988" y="5521034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Chaminés algarvias</a:t>
            </a:r>
          </a:p>
        </p:txBody>
      </p:sp>
      <p:sp>
        <p:nvSpPr>
          <p:cNvPr id="17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910063" y="1130329"/>
            <a:ext cx="3731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/>
              <a:t>Construções:</a:t>
            </a:r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70CDD6E7-FB2F-46C1-B24C-F53F624AEAF2}"/>
              </a:ext>
            </a:extLst>
          </p:cNvPr>
          <p:cNvSpPr/>
          <p:nvPr/>
        </p:nvSpPr>
        <p:spPr>
          <a:xfrm rot="21244966">
            <a:off x="4983874" y="782386"/>
            <a:ext cx="3325049" cy="284235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85BEF94-7E29-4CB8-A016-23D03CAA5D24}"/>
              </a:ext>
            </a:extLst>
          </p:cNvPr>
          <p:cNvSpPr txBox="1"/>
          <p:nvPr/>
        </p:nvSpPr>
        <p:spPr>
          <a:xfrm rot="21101946">
            <a:off x="5419114" y="3054716"/>
            <a:ext cx="2880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Torre de Belém</a:t>
            </a:r>
          </a:p>
          <a:p>
            <a:pPr algn="ctr"/>
            <a:r>
              <a:rPr lang="pt-PT" sz="1200" dirty="0"/>
              <a:t>Lisboa, Portugal</a:t>
            </a:r>
          </a:p>
        </p:txBody>
      </p:sp>
      <p:pic>
        <p:nvPicPr>
          <p:cNvPr id="7" name="Imagem 6" descr="Uma imagem com céu, edifício, exterior, ruína&#10;&#10;Descrição gerada automaticamente">
            <a:extLst>
              <a:ext uri="{FF2B5EF4-FFF2-40B4-BE49-F238E27FC236}">
                <a16:creationId xmlns:a16="http://schemas.microsoft.com/office/drawing/2014/main" id="{B7248F4E-9145-9DB7-090D-9AA569FC5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494516">
            <a:off x="1037127" y="3364030"/>
            <a:ext cx="2668638" cy="1814222"/>
          </a:xfrm>
          <a:prstGeom prst="rect">
            <a:avLst/>
          </a:prstGeom>
        </p:spPr>
      </p:pic>
      <p:pic>
        <p:nvPicPr>
          <p:cNvPr id="11" name="Imagem 10" descr="Uma imagem com exterior, natureza&#10;&#10;Descrição gerada automaticamente">
            <a:extLst>
              <a:ext uri="{FF2B5EF4-FFF2-40B4-BE49-F238E27FC236}">
                <a16:creationId xmlns:a16="http://schemas.microsoft.com/office/drawing/2014/main" id="{B088C07E-EA58-32F7-45FE-DD44EC075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3976" y="3988664"/>
            <a:ext cx="2773546" cy="1850074"/>
          </a:xfrm>
          <a:prstGeom prst="rect">
            <a:avLst/>
          </a:prstGeom>
        </p:spPr>
      </p:pic>
      <p:pic>
        <p:nvPicPr>
          <p:cNvPr id="13" name="Imagem 12" descr="Uma imagem com edifício, céu, exterior, pedra&#10;&#10;Descrição gerada automaticamente">
            <a:extLst>
              <a:ext uri="{FF2B5EF4-FFF2-40B4-BE49-F238E27FC236}">
                <a16:creationId xmlns:a16="http://schemas.microsoft.com/office/drawing/2014/main" id="{C03D9712-CECF-7586-CD79-17B78286F2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97191">
            <a:off x="8346181" y="3625866"/>
            <a:ext cx="2813546" cy="1876756"/>
          </a:xfrm>
          <a:prstGeom prst="rect">
            <a:avLst/>
          </a:prstGeom>
        </p:spPr>
      </p:pic>
      <p:pic>
        <p:nvPicPr>
          <p:cNvPr id="3" name="Imagem 2" descr="Uma imagem com exterior, céu, água, pedra&#10;&#10;Descrição gerada automaticamente">
            <a:extLst>
              <a:ext uri="{FF2B5EF4-FFF2-40B4-BE49-F238E27FC236}">
                <a16:creationId xmlns:a16="http://schemas.microsoft.com/office/drawing/2014/main" id="{F48028B1-6595-607A-B93F-E84CBE9126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190034">
            <a:off x="5170739" y="1011991"/>
            <a:ext cx="2908652" cy="19415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15724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9" grpId="0" animBg="1"/>
      <p:bldP spid="10" grpId="0" animBg="1"/>
      <p:bldP spid="14" grpId="0"/>
      <p:bldP spid="15" grpId="0"/>
      <p:bldP spid="16" grpId="0"/>
      <p:bldP spid="17" grpId="0"/>
      <p:bldP spid="18" grpId="0" animBg="1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AD94AC1B-218F-42C9-92F2-5A3C1B15BD49}"/>
              </a:ext>
            </a:extLst>
          </p:cNvPr>
          <p:cNvSpPr/>
          <p:nvPr/>
        </p:nvSpPr>
        <p:spPr>
          <a:xfrm rot="343753">
            <a:off x="7533000" y="2398616"/>
            <a:ext cx="3428140" cy="25210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C27802F0-3FDD-471C-BDE9-6EEAE59B0B11}"/>
              </a:ext>
            </a:extLst>
          </p:cNvPr>
          <p:cNvSpPr/>
          <p:nvPr/>
        </p:nvSpPr>
        <p:spPr>
          <a:xfrm rot="21166032">
            <a:off x="528616" y="2714116"/>
            <a:ext cx="3548021" cy="274559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472D7C82-2BB2-4DE6-AEDB-212D5808909E}"/>
              </a:ext>
            </a:extLst>
          </p:cNvPr>
          <p:cNvSpPr/>
          <p:nvPr/>
        </p:nvSpPr>
        <p:spPr>
          <a:xfrm rot="21166032">
            <a:off x="4096621" y="3755972"/>
            <a:ext cx="3428140" cy="252105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41486" y="83548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Costumes e tradições: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9" name="Imagem 8" descr="Uma imagem com ClipArt&#10;&#10;Descrição gerada automaticamente">
            <a:extLst>
              <a:ext uri="{FF2B5EF4-FFF2-40B4-BE49-F238E27FC236}">
                <a16:creationId xmlns:a16="http://schemas.microsoft.com/office/drawing/2014/main" id="{E377622F-F7B5-423F-AA7D-5B1105BEE3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20068" y="5084481"/>
            <a:ext cx="988205" cy="1506761"/>
          </a:xfrm>
          <a:prstGeom prst="rect">
            <a:avLst/>
          </a:prstGeom>
        </p:spPr>
      </p:pic>
      <p:sp>
        <p:nvSpPr>
          <p:cNvPr id="16" name="CaixaDeTexto 15">
            <a:extLst>
              <a:ext uri="{FF2B5EF4-FFF2-40B4-BE49-F238E27FC236}">
                <a16:creationId xmlns:a16="http://schemas.microsoft.com/office/drawing/2014/main" id="{93909B15-11FF-4CED-97AB-9D18658B9C36}"/>
              </a:ext>
            </a:extLst>
          </p:cNvPr>
          <p:cNvSpPr txBox="1"/>
          <p:nvPr/>
        </p:nvSpPr>
        <p:spPr>
          <a:xfrm rot="21068781">
            <a:off x="1006043" y="5071901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Pauliteiros de Miranda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3909B15-11FF-4CED-97AB-9D18658B9C36}"/>
              </a:ext>
            </a:extLst>
          </p:cNvPr>
          <p:cNvSpPr txBox="1"/>
          <p:nvPr/>
        </p:nvSpPr>
        <p:spPr>
          <a:xfrm rot="21068781">
            <a:off x="4290039" y="5912102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Traje típico da Madeira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93909B15-11FF-4CED-97AB-9D18658B9C36}"/>
              </a:ext>
            </a:extLst>
          </p:cNvPr>
          <p:cNvSpPr txBox="1"/>
          <p:nvPr/>
        </p:nvSpPr>
        <p:spPr>
          <a:xfrm rot="382121">
            <a:off x="7583660" y="4549936"/>
            <a:ext cx="28800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Caretos de Podence</a:t>
            </a:r>
          </a:p>
        </p:txBody>
      </p:sp>
      <p:sp>
        <p:nvSpPr>
          <p:cNvPr id="19" name="TextBox 7">
            <a:extLst>
              <a:ext uri="{FF2B5EF4-FFF2-40B4-BE49-F238E27FC236}">
                <a16:creationId xmlns:a16="http://schemas.microsoft.com/office/drawing/2014/main" id="{710B6823-2C5A-EC42-8F7D-84B82817A620}"/>
              </a:ext>
            </a:extLst>
          </p:cNvPr>
          <p:cNvSpPr txBox="1"/>
          <p:nvPr/>
        </p:nvSpPr>
        <p:spPr>
          <a:xfrm>
            <a:off x="910063" y="1347241"/>
            <a:ext cx="373127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400" b="1" dirty="0"/>
              <a:t>Exemplos: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AA734A0C-983A-3BF7-17A0-D893BA3641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35643">
            <a:off x="856098" y="2988481"/>
            <a:ext cx="2893056" cy="1969811"/>
          </a:xfrm>
          <a:prstGeom prst="rect">
            <a:avLst/>
          </a:prstGeom>
        </p:spPr>
      </p:pic>
      <p:pic>
        <p:nvPicPr>
          <p:cNvPr id="10" name="Imagem 9" descr="Uma imagem com desporto, dançarino, pessoa, pessoas&#10;&#10;Descrição gerada automaticamente">
            <a:extLst>
              <a:ext uri="{FF2B5EF4-FFF2-40B4-BE49-F238E27FC236}">
                <a16:creationId xmlns:a16="http://schemas.microsoft.com/office/drawing/2014/main" id="{9F3C9984-FE90-F075-123C-5B97A5628A9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158932">
            <a:off x="4496614" y="4008538"/>
            <a:ext cx="2657856" cy="1801368"/>
          </a:xfrm>
          <a:prstGeom prst="rect">
            <a:avLst/>
          </a:prstGeom>
        </p:spPr>
      </p:pic>
      <p:pic>
        <p:nvPicPr>
          <p:cNvPr id="12" name="Imagem 11" descr="Uma imagem com colorido, pessoa, dançarino&#10;&#10;Descrição gerada automaticamente">
            <a:extLst>
              <a:ext uri="{FF2B5EF4-FFF2-40B4-BE49-F238E27FC236}">
                <a16:creationId xmlns:a16="http://schemas.microsoft.com/office/drawing/2014/main" id="{D3647BBF-47C3-611F-82A1-61939C7164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363361">
            <a:off x="7844296" y="2573803"/>
            <a:ext cx="2825168" cy="18845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0592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6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00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6000"/>
                            </p:stCondLst>
                            <p:childTnLst>
                              <p:par>
                                <p:cTn id="4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  <p:bldP spid="14" grpId="0" animBg="1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16171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Artesanato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AEF87AA3-732E-A21C-BF49-D7B3BB5C2424}"/>
              </a:ext>
            </a:extLst>
          </p:cNvPr>
          <p:cNvSpPr txBox="1"/>
          <p:nvPr/>
        </p:nvSpPr>
        <p:spPr>
          <a:xfrm>
            <a:off x="840861" y="4483416"/>
            <a:ext cx="2226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/>
              <a:t>Galo de Barcelos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59F09307-639C-E5A4-D7A9-A2BCEC9C4ACC}"/>
              </a:ext>
            </a:extLst>
          </p:cNvPr>
          <p:cNvSpPr txBox="1"/>
          <p:nvPr/>
        </p:nvSpPr>
        <p:spPr>
          <a:xfrm>
            <a:off x="3929021" y="4391083"/>
            <a:ext cx="22268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/>
              <a:t>Azulejos do Jardim </a:t>
            </a:r>
          </a:p>
          <a:p>
            <a:pPr algn="ctr"/>
            <a:r>
              <a:rPr lang="pt-PT" sz="1600" b="1" dirty="0"/>
              <a:t>do Paço</a:t>
            </a:r>
          </a:p>
          <a:p>
            <a:pPr algn="ctr"/>
            <a:r>
              <a:rPr lang="pt-PT" sz="1600" dirty="0"/>
              <a:t>(Castelo Branco)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D20AADC5-D29C-5F00-4268-B6354183B658}"/>
              </a:ext>
            </a:extLst>
          </p:cNvPr>
          <p:cNvSpPr txBox="1"/>
          <p:nvPr/>
        </p:nvSpPr>
        <p:spPr>
          <a:xfrm>
            <a:off x="6292130" y="4637304"/>
            <a:ext cx="2226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/>
              <a:t>Filigrana de Viana</a:t>
            </a:r>
          </a:p>
        </p:txBody>
      </p:sp>
      <p:sp>
        <p:nvSpPr>
          <p:cNvPr id="10" name="CaixaDeTexto 9">
            <a:extLst>
              <a:ext uri="{FF2B5EF4-FFF2-40B4-BE49-F238E27FC236}">
                <a16:creationId xmlns:a16="http://schemas.microsoft.com/office/drawing/2014/main" id="{43CADE5D-D42D-0B80-2616-65C58539BE64}"/>
              </a:ext>
            </a:extLst>
          </p:cNvPr>
          <p:cNvSpPr txBox="1"/>
          <p:nvPr/>
        </p:nvSpPr>
        <p:spPr>
          <a:xfrm>
            <a:off x="9090233" y="4637304"/>
            <a:ext cx="222680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/>
              <a:t>Tapetes de Arraiolos</a:t>
            </a:r>
          </a:p>
        </p:txBody>
      </p:sp>
      <p:pic>
        <p:nvPicPr>
          <p:cNvPr id="4" name="Imagem 3" descr="Uma imagem com céu, terra, exterior&#10;&#10;Descrição gerada automaticamente">
            <a:extLst>
              <a:ext uri="{FF2B5EF4-FFF2-40B4-BE49-F238E27FC236}">
                <a16:creationId xmlns:a16="http://schemas.microsoft.com/office/drawing/2014/main" id="{3DB6C816-CE22-5E7E-3D55-243B180B04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9276" y="2240885"/>
            <a:ext cx="2957762" cy="1972954"/>
          </a:xfrm>
          <a:prstGeom prst="rect">
            <a:avLst/>
          </a:prstGeom>
        </p:spPr>
      </p:pic>
      <p:pic>
        <p:nvPicPr>
          <p:cNvPr id="12" name="Imagem 11" descr="Uma imagem com texto, interior, parede, decorado&#10;&#10;Descrição gerada automaticamente">
            <a:extLst>
              <a:ext uri="{FF2B5EF4-FFF2-40B4-BE49-F238E27FC236}">
                <a16:creationId xmlns:a16="http://schemas.microsoft.com/office/drawing/2014/main" id="{FE06CEEE-F60F-5D3C-C564-F63FE4FE929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7506" y="2200600"/>
            <a:ext cx="1949835" cy="2042213"/>
          </a:xfrm>
          <a:prstGeom prst="rect">
            <a:avLst/>
          </a:prstGeom>
        </p:spPr>
      </p:pic>
      <p:pic>
        <p:nvPicPr>
          <p:cNvPr id="14" name="Imagem 13" descr="Uma imagem com interior, decorativo, acessório, exibido&#10;&#10;Descrição gerada automaticamente">
            <a:extLst>
              <a:ext uri="{FF2B5EF4-FFF2-40B4-BE49-F238E27FC236}">
                <a16:creationId xmlns:a16="http://schemas.microsoft.com/office/drawing/2014/main" id="{1E7BA070-7216-6E08-AA8F-C0FF555F43D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4132" y="2093011"/>
            <a:ext cx="1022801" cy="2255505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6BC9EA22-C83D-72BC-D753-D9A9AEF68E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793723" y="2240885"/>
            <a:ext cx="2819825" cy="188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7325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8" grpId="0"/>
      <p:bldP spid="9" grpId="0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ângulo 14">
            <a:extLst>
              <a:ext uri="{FF2B5EF4-FFF2-40B4-BE49-F238E27FC236}">
                <a16:creationId xmlns:a16="http://schemas.microsoft.com/office/drawing/2014/main" id="{D11BF25E-E73F-4C06-8DAE-09BB8AA90860}"/>
              </a:ext>
            </a:extLst>
          </p:cNvPr>
          <p:cNvSpPr/>
          <p:nvPr/>
        </p:nvSpPr>
        <p:spPr>
          <a:xfrm rot="20852056">
            <a:off x="538906" y="2768001"/>
            <a:ext cx="3812564" cy="31085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3" name="Retângulo 12">
            <a:extLst>
              <a:ext uri="{FF2B5EF4-FFF2-40B4-BE49-F238E27FC236}">
                <a16:creationId xmlns:a16="http://schemas.microsoft.com/office/drawing/2014/main" id="{5EEFF654-111F-44C7-A875-8CC5DADAAE60}"/>
              </a:ext>
            </a:extLst>
          </p:cNvPr>
          <p:cNvSpPr/>
          <p:nvPr/>
        </p:nvSpPr>
        <p:spPr>
          <a:xfrm rot="591595">
            <a:off x="7950191" y="2768001"/>
            <a:ext cx="3812564" cy="31085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16171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Gastronomia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5" name="Imagem 4" descr="Uma imagem com prato, alimentação, mesa, louça&#10;&#10;Descrição gerada automaticamente">
            <a:extLst>
              <a:ext uri="{FF2B5EF4-FFF2-40B4-BE49-F238E27FC236}">
                <a16:creationId xmlns:a16="http://schemas.microsoft.com/office/drawing/2014/main" id="{61982CD2-F1A5-8807-D9D9-584B9DCC43F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819592">
            <a:off x="782240" y="2797900"/>
            <a:ext cx="3244576" cy="2160000"/>
          </a:xfrm>
          <a:prstGeom prst="rect">
            <a:avLst/>
          </a:prstGeom>
        </p:spPr>
      </p:pic>
      <p:pic>
        <p:nvPicPr>
          <p:cNvPr id="16" name="Imagem 15" descr="Uma imagem com texto, gráficos de vetor&#10;&#10;Descrição gerada automaticamente">
            <a:extLst>
              <a:ext uri="{FF2B5EF4-FFF2-40B4-BE49-F238E27FC236}">
                <a16:creationId xmlns:a16="http://schemas.microsoft.com/office/drawing/2014/main" id="{8ADBF34D-161C-46B4-A3EA-4CDFDCD6DB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24160" y="498545"/>
            <a:ext cx="1521710" cy="159802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7D5CAE5E-45D7-957D-D576-031AEF90C43F}"/>
              </a:ext>
            </a:extLst>
          </p:cNvPr>
          <p:cNvSpPr txBox="1"/>
          <p:nvPr/>
        </p:nvSpPr>
        <p:spPr>
          <a:xfrm rot="20792273">
            <a:off x="1630861" y="5022064"/>
            <a:ext cx="22268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400" b="1" dirty="0"/>
              <a:t>Cozido das Furnas</a:t>
            </a:r>
          </a:p>
          <a:p>
            <a:pPr algn="ctr"/>
            <a:r>
              <a:rPr lang="pt-PT" sz="1400" dirty="0"/>
              <a:t>(Ilha de S. Miguel, Açores)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EC4351BE-7EB3-4468-9B19-730CBDB15E22}"/>
              </a:ext>
            </a:extLst>
          </p:cNvPr>
          <p:cNvSpPr/>
          <p:nvPr/>
        </p:nvSpPr>
        <p:spPr>
          <a:xfrm rot="200893">
            <a:off x="4378168" y="2410742"/>
            <a:ext cx="3812564" cy="31085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8E11758A-356D-A909-9953-435CD241DBCC}"/>
              </a:ext>
            </a:extLst>
          </p:cNvPr>
          <p:cNvSpPr txBox="1"/>
          <p:nvPr/>
        </p:nvSpPr>
        <p:spPr>
          <a:xfrm rot="229989">
            <a:off x="5172967" y="4825648"/>
            <a:ext cx="168090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pt-PT" sz="1400" b="1" dirty="0"/>
              <a:t>Ovos moles</a:t>
            </a:r>
          </a:p>
          <a:p>
            <a:pPr lvl="1" algn="ctr"/>
            <a:r>
              <a:rPr lang="pt-PT" sz="1400" dirty="0"/>
              <a:t>(Aveiro)</a:t>
            </a:r>
          </a:p>
        </p:txBody>
      </p:sp>
      <p:pic>
        <p:nvPicPr>
          <p:cNvPr id="9" name="Imagem 8" descr="Uma imagem com prato, alimentação, laranja, fatias&#10;&#10;Descrição gerada automaticamente">
            <a:extLst>
              <a:ext uri="{FF2B5EF4-FFF2-40B4-BE49-F238E27FC236}">
                <a16:creationId xmlns:a16="http://schemas.microsoft.com/office/drawing/2014/main" id="{26676C2C-6823-404F-5F92-08B10A9C20E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51118">
            <a:off x="4705427" y="2683826"/>
            <a:ext cx="3246102" cy="2160000"/>
          </a:xfrm>
          <a:prstGeom prst="rect">
            <a:avLst/>
          </a:prstGeom>
        </p:spPr>
      </p:pic>
      <p:sp>
        <p:nvSpPr>
          <p:cNvPr id="18" name="CaixaDeTexto 17">
            <a:extLst>
              <a:ext uri="{FF2B5EF4-FFF2-40B4-BE49-F238E27FC236}">
                <a16:creationId xmlns:a16="http://schemas.microsoft.com/office/drawing/2014/main" id="{C5F17EB1-087E-CC14-D5C5-8850CA775750}"/>
              </a:ext>
            </a:extLst>
          </p:cNvPr>
          <p:cNvSpPr txBox="1"/>
          <p:nvPr/>
        </p:nvSpPr>
        <p:spPr>
          <a:xfrm rot="579381">
            <a:off x="8253767" y="5245561"/>
            <a:ext cx="208180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 algn="ctr"/>
            <a:r>
              <a:rPr lang="pt-PT" sz="1400" b="1" dirty="0"/>
              <a:t>Açorda alentejana</a:t>
            </a:r>
          </a:p>
          <a:p>
            <a:pPr lvl="1" algn="ctr"/>
            <a:r>
              <a:rPr lang="pt-PT" sz="1400" dirty="0"/>
              <a:t>(Alentejo)</a:t>
            </a:r>
          </a:p>
        </p:txBody>
      </p:sp>
      <p:pic>
        <p:nvPicPr>
          <p:cNvPr id="12" name="Imagem 11" descr="Uma imagem com prato, alimentação, mesa, louça&#10;&#10;Descrição gerada automaticamente">
            <a:extLst>
              <a:ext uri="{FF2B5EF4-FFF2-40B4-BE49-F238E27FC236}">
                <a16:creationId xmlns:a16="http://schemas.microsoft.com/office/drawing/2014/main" id="{D0B22256-3FAE-AAB4-D2C6-2F6707F18AB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54043">
            <a:off x="8767155" y="2903212"/>
            <a:ext cx="2216715" cy="2433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808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3" grpId="0" animBg="1"/>
      <p:bldP spid="7" grpId="0"/>
      <p:bldP spid="10" grpId="0"/>
      <p:bldP spid="14" grpId="0" animBg="1"/>
      <p:bldP spid="17" grpId="0"/>
      <p:bldP spid="1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tângulo 15">
            <a:extLst>
              <a:ext uri="{FF2B5EF4-FFF2-40B4-BE49-F238E27FC236}">
                <a16:creationId xmlns:a16="http://schemas.microsoft.com/office/drawing/2014/main" id="{88590D10-AA9F-4C95-A0A8-D6CC1370A8BA}"/>
              </a:ext>
            </a:extLst>
          </p:cNvPr>
          <p:cNvSpPr/>
          <p:nvPr/>
        </p:nvSpPr>
        <p:spPr>
          <a:xfrm rot="21091993">
            <a:off x="8509951" y="1813842"/>
            <a:ext cx="3319646" cy="29415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5" name="Retângulo 14">
            <a:extLst>
              <a:ext uri="{FF2B5EF4-FFF2-40B4-BE49-F238E27FC236}">
                <a16:creationId xmlns:a16="http://schemas.microsoft.com/office/drawing/2014/main" id="{7BA2D41E-405C-44A5-ABC4-BDFD85A08FD7}"/>
              </a:ext>
            </a:extLst>
          </p:cNvPr>
          <p:cNvSpPr/>
          <p:nvPr/>
        </p:nvSpPr>
        <p:spPr>
          <a:xfrm rot="428736">
            <a:off x="4615529" y="2431966"/>
            <a:ext cx="3737344" cy="293816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</a:t>
            </a:r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0F2C3134-574D-45F4-870B-1425BAF30C82}"/>
              </a:ext>
            </a:extLst>
          </p:cNvPr>
          <p:cNvSpPr/>
          <p:nvPr/>
        </p:nvSpPr>
        <p:spPr>
          <a:xfrm rot="21166032">
            <a:off x="657963" y="2080225"/>
            <a:ext cx="3737344" cy="293816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pt-PT" dirty="0"/>
              <a:t>&lt;v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16171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Gastronomia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7" name="CaixaDeTexto 16">
            <a:extLst>
              <a:ext uri="{FF2B5EF4-FFF2-40B4-BE49-F238E27FC236}">
                <a16:creationId xmlns:a16="http://schemas.microsoft.com/office/drawing/2014/main" id="{93909B15-11FF-4CED-97AB-9D18658B9C36}"/>
              </a:ext>
            </a:extLst>
          </p:cNvPr>
          <p:cNvSpPr txBox="1"/>
          <p:nvPr/>
        </p:nvSpPr>
        <p:spPr>
          <a:xfrm rot="21066265">
            <a:off x="8864856" y="4034371"/>
            <a:ext cx="2880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Pastel de nata</a:t>
            </a:r>
          </a:p>
          <a:p>
            <a:pPr algn="ctr"/>
            <a:r>
              <a:rPr lang="pt-PT" sz="2000" dirty="0"/>
              <a:t>(Lisboa)</a:t>
            </a:r>
          </a:p>
        </p:txBody>
      </p:sp>
      <p:pic>
        <p:nvPicPr>
          <p:cNvPr id="18" name="Imagem 17" descr="Uma imagem com texto, gráficos de vetor&#10;&#10;Descrição gerada automaticamente">
            <a:extLst>
              <a:ext uri="{FF2B5EF4-FFF2-40B4-BE49-F238E27FC236}">
                <a16:creationId xmlns:a16="http://schemas.microsoft.com/office/drawing/2014/main" id="{8ADBF34D-161C-46B4-A3EA-4CDFDCD6DB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424160" y="362706"/>
            <a:ext cx="1521710" cy="1598020"/>
          </a:xfrm>
          <a:prstGeom prst="rect">
            <a:avLst/>
          </a:prstGeom>
        </p:spPr>
      </p:pic>
      <p:sp>
        <p:nvSpPr>
          <p:cNvPr id="12" name="CaixaDeTexto 11">
            <a:extLst>
              <a:ext uri="{FF2B5EF4-FFF2-40B4-BE49-F238E27FC236}">
                <a16:creationId xmlns:a16="http://schemas.microsoft.com/office/drawing/2014/main" id="{4CA1928F-7513-04AB-A2CC-7BFF9BA3598F}"/>
              </a:ext>
            </a:extLst>
          </p:cNvPr>
          <p:cNvSpPr txBox="1"/>
          <p:nvPr/>
        </p:nvSpPr>
        <p:spPr>
          <a:xfrm rot="21122975">
            <a:off x="1476685" y="4389636"/>
            <a:ext cx="2226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/>
              <a:t>Francesinha</a:t>
            </a:r>
          </a:p>
          <a:p>
            <a:pPr algn="ctr"/>
            <a:r>
              <a:rPr lang="pt-PT" sz="1600" dirty="0"/>
              <a:t>(Porto)</a:t>
            </a:r>
          </a:p>
        </p:txBody>
      </p:sp>
      <p:pic>
        <p:nvPicPr>
          <p:cNvPr id="5" name="Imagem 4" descr="Uma imagem com prato, mesa, alimentação, interior&#10;&#10;Descrição gerada automaticamente">
            <a:extLst>
              <a:ext uri="{FF2B5EF4-FFF2-40B4-BE49-F238E27FC236}">
                <a16:creationId xmlns:a16="http://schemas.microsoft.com/office/drawing/2014/main" id="{2C2EF0CD-587B-285C-24F9-382E8F7D4F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1190364">
            <a:off x="942233" y="2260270"/>
            <a:ext cx="2883051" cy="2160000"/>
          </a:xfrm>
          <a:prstGeom prst="rect">
            <a:avLst/>
          </a:prstGeom>
        </p:spPr>
      </p:pic>
      <p:sp>
        <p:nvSpPr>
          <p:cNvPr id="19" name="CaixaDeTexto 18">
            <a:extLst>
              <a:ext uri="{FF2B5EF4-FFF2-40B4-BE49-F238E27FC236}">
                <a16:creationId xmlns:a16="http://schemas.microsoft.com/office/drawing/2014/main" id="{01C69CA5-C6B0-4235-3434-65F5945F15F7}"/>
              </a:ext>
            </a:extLst>
          </p:cNvPr>
          <p:cNvSpPr txBox="1"/>
          <p:nvPr/>
        </p:nvSpPr>
        <p:spPr>
          <a:xfrm rot="409697">
            <a:off x="5152036" y="4714278"/>
            <a:ext cx="22268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1600" b="1" dirty="0"/>
              <a:t>Sardinhas assadas</a:t>
            </a:r>
          </a:p>
          <a:p>
            <a:pPr algn="ctr"/>
            <a:r>
              <a:rPr lang="pt-PT" sz="1600" dirty="0"/>
              <a:t>(Portimão)</a:t>
            </a:r>
          </a:p>
        </p:txBody>
      </p:sp>
      <p:pic>
        <p:nvPicPr>
          <p:cNvPr id="9" name="Imagem 8" descr="Uma imagem com alimentação, mesa, prato, diferente&#10;&#10;Descrição gerada automaticamente">
            <a:extLst>
              <a:ext uri="{FF2B5EF4-FFF2-40B4-BE49-F238E27FC236}">
                <a16:creationId xmlns:a16="http://schemas.microsoft.com/office/drawing/2014/main" id="{6F9763F5-5A61-1A24-F500-CE46A0641A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458343">
            <a:off x="4947994" y="2594603"/>
            <a:ext cx="3244576" cy="2160000"/>
          </a:xfrm>
          <a:prstGeom prst="rect">
            <a:avLst/>
          </a:prstGeom>
        </p:spPr>
      </p:pic>
      <p:pic>
        <p:nvPicPr>
          <p:cNvPr id="13" name="Imagem 12">
            <a:extLst>
              <a:ext uri="{FF2B5EF4-FFF2-40B4-BE49-F238E27FC236}">
                <a16:creationId xmlns:a16="http://schemas.microsoft.com/office/drawing/2014/main" id="{6C42BA18-81FF-9CF6-260E-5187E8CA925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21082130">
            <a:off x="8752089" y="2128678"/>
            <a:ext cx="2793596" cy="1863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5378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15" grpId="0" animBg="1"/>
      <p:bldP spid="14" grpId="0" animBg="1"/>
      <p:bldP spid="7" grpId="0"/>
      <p:bldP spid="17" grpId="0"/>
      <p:bldP spid="12" grpId="0"/>
      <p:bldP spid="1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80505" y="765159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Instrumentos e modos de vida antigos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615442F-299A-1B64-4AF3-EE3C15176A8D}"/>
              </a:ext>
            </a:extLst>
          </p:cNvPr>
          <p:cNvSpPr txBox="1"/>
          <p:nvPr/>
        </p:nvSpPr>
        <p:spPr>
          <a:xfrm>
            <a:off x="649370" y="4546578"/>
            <a:ext cx="2226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Arado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2A51016A-8039-051F-D8F2-54F45CDBADB0}"/>
              </a:ext>
            </a:extLst>
          </p:cNvPr>
          <p:cNvSpPr txBox="1"/>
          <p:nvPr/>
        </p:nvSpPr>
        <p:spPr>
          <a:xfrm>
            <a:off x="3731582" y="4546578"/>
            <a:ext cx="2226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Tear</a:t>
            </a:r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3D1F700C-B182-5B13-71B9-15A459381F49}"/>
              </a:ext>
            </a:extLst>
          </p:cNvPr>
          <p:cNvSpPr txBox="1"/>
          <p:nvPr/>
        </p:nvSpPr>
        <p:spPr>
          <a:xfrm>
            <a:off x="6695606" y="4531189"/>
            <a:ext cx="22268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Ferro aquecido com brasas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6EC4F48-BEB8-0F22-0724-BF8C1B6DD339}"/>
              </a:ext>
            </a:extLst>
          </p:cNvPr>
          <p:cNvSpPr txBox="1"/>
          <p:nvPr/>
        </p:nvSpPr>
        <p:spPr>
          <a:xfrm>
            <a:off x="9402077" y="4546578"/>
            <a:ext cx="22268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b="1" dirty="0"/>
              <a:t>Forno a lenha</a:t>
            </a:r>
          </a:p>
        </p:txBody>
      </p:sp>
      <p:pic>
        <p:nvPicPr>
          <p:cNvPr id="9" name="Imagem 8" descr="Uma imagem com relva, exterior, vaca, terra&#10;&#10;Descrição gerada automaticamente">
            <a:extLst>
              <a:ext uri="{FF2B5EF4-FFF2-40B4-BE49-F238E27FC236}">
                <a16:creationId xmlns:a16="http://schemas.microsoft.com/office/drawing/2014/main" id="{61D12C04-B918-4197-F407-C48E0B6B22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9370" y="2407205"/>
            <a:ext cx="2706338" cy="1800000"/>
          </a:xfrm>
          <a:prstGeom prst="rect">
            <a:avLst/>
          </a:prstGeom>
        </p:spPr>
      </p:pic>
      <p:pic>
        <p:nvPicPr>
          <p:cNvPr id="11" name="Imagem 10" descr="Uma imagem com interior, aparelho, mobília&#10;&#10;Descrição gerada automaticamente">
            <a:extLst>
              <a:ext uri="{FF2B5EF4-FFF2-40B4-BE49-F238E27FC236}">
                <a16:creationId xmlns:a16="http://schemas.microsoft.com/office/drawing/2014/main" id="{FD02B08D-38A8-E840-B0B4-842A04467A8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190" y="2407205"/>
            <a:ext cx="2769718" cy="1800000"/>
          </a:xfrm>
          <a:prstGeom prst="rect">
            <a:avLst/>
          </a:prstGeom>
        </p:spPr>
      </p:pic>
      <p:pic>
        <p:nvPicPr>
          <p:cNvPr id="13" name="Imagem 12" descr="Uma imagem com antigo&#10;&#10;Descrição gerada automaticamente">
            <a:extLst>
              <a:ext uri="{FF2B5EF4-FFF2-40B4-BE49-F238E27FC236}">
                <a16:creationId xmlns:a16="http://schemas.microsoft.com/office/drawing/2014/main" id="{B1BBF8F0-6BC8-B363-6049-D273149DEC8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97856" y="2407205"/>
            <a:ext cx="1559155" cy="1800000"/>
          </a:xfrm>
          <a:prstGeom prst="rect">
            <a:avLst/>
          </a:prstGeom>
        </p:spPr>
      </p:pic>
      <p:pic>
        <p:nvPicPr>
          <p:cNvPr id="15" name="Imagem 14" descr="Uma imagem com lareira, fogo, pedra, tijolo&#10;&#10;Descrição gerada automaticamente">
            <a:extLst>
              <a:ext uri="{FF2B5EF4-FFF2-40B4-BE49-F238E27FC236}">
                <a16:creationId xmlns:a16="http://schemas.microsoft.com/office/drawing/2014/main" id="{D60C3FE4-3693-B8B5-7B8E-CB373F971C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89838" y="2407205"/>
            <a:ext cx="1277112" cy="180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8923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2782864" y="4936526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Factos e vestígios do passado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3" name="Imagem 2" descr="Uma imagem com texto&#10;&#10;Descrição gerada automaticamente">
            <a:extLst>
              <a:ext uri="{FF2B5EF4-FFF2-40B4-BE49-F238E27FC236}">
                <a16:creationId xmlns:a16="http://schemas.microsoft.com/office/drawing/2014/main" id="{E2765D7E-74B4-4AD6-B9B5-ADB2119123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4201" y="1742924"/>
            <a:ext cx="7314595" cy="2742973"/>
          </a:xfrm>
          <a:prstGeom prst="rect">
            <a:avLst/>
          </a:prstGeom>
        </p:spPr>
      </p:pic>
      <p:pic>
        <p:nvPicPr>
          <p:cNvPr id="4" name="Imagem 3" descr="Uma imagem com gráficos de vetor&#10;&#10;Descrição gerada automaticamente">
            <a:extLst>
              <a:ext uri="{FF2B5EF4-FFF2-40B4-BE49-F238E27FC236}">
                <a16:creationId xmlns:a16="http://schemas.microsoft.com/office/drawing/2014/main" id="{D3B126EA-794F-4631-BBFE-B7AF4B7C41B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81182" y="3903718"/>
            <a:ext cx="1978953" cy="27429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072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14592" y="1012400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Quantos anos tem um século?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5">
            <a:extLst>
              <a:ext uri="{FF2B5EF4-FFF2-40B4-BE49-F238E27FC236}">
                <a16:creationId xmlns:a16="http://schemas.microsoft.com/office/drawing/2014/main" id="{329D92C0-3241-4769-88D1-0FC44CA6B76B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10</a:t>
            </a:r>
          </a:p>
        </p:txBody>
      </p:sp>
      <p:sp>
        <p:nvSpPr>
          <p:cNvPr id="10" name="Retângulo arredondado 6">
            <a:extLst>
              <a:ext uri="{FF2B5EF4-FFF2-40B4-BE49-F238E27FC236}">
                <a16:creationId xmlns:a16="http://schemas.microsoft.com/office/drawing/2014/main" id="{45495820-E21F-485D-AF0C-7DE72FFF70E3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100</a:t>
            </a:r>
          </a:p>
        </p:txBody>
      </p:sp>
      <p:sp>
        <p:nvSpPr>
          <p:cNvPr id="11" name="Retângulo arredondado 6">
            <a:extLst>
              <a:ext uri="{FF2B5EF4-FFF2-40B4-BE49-F238E27FC236}">
                <a16:creationId xmlns:a16="http://schemas.microsoft.com/office/drawing/2014/main" id="{B7B8C3F8-E9C1-4408-8246-94DFF1D7B135}"/>
              </a:ext>
            </a:extLst>
          </p:cNvPr>
          <p:cNvSpPr/>
          <p:nvPr/>
        </p:nvSpPr>
        <p:spPr>
          <a:xfrm>
            <a:off x="6894286" y="4571084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1000</a:t>
            </a:r>
          </a:p>
        </p:txBody>
      </p:sp>
      <p:pic>
        <p:nvPicPr>
          <p:cNvPr id="12" name="Imagem 11">
            <a:extLst>
              <a:ext uri="{FF2B5EF4-FFF2-40B4-BE49-F238E27FC236}">
                <a16:creationId xmlns:a16="http://schemas.microsoft.com/office/drawing/2014/main" id="{ED5AE7B2-285B-66B7-C631-588227438A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68211" y="2408446"/>
            <a:ext cx="2385829" cy="226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404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ângulo arredondado 5">
            <a:extLst>
              <a:ext uri="{FF2B5EF4-FFF2-40B4-BE49-F238E27FC236}">
                <a16:creationId xmlns:a16="http://schemas.microsoft.com/office/drawing/2014/main" id="{FA1A7538-6827-4B06-9096-05C3346B2AD0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10</a:t>
            </a:r>
          </a:p>
        </p:txBody>
      </p:sp>
      <p:sp>
        <p:nvSpPr>
          <p:cNvPr id="14" name="Retângulo arredondado 7">
            <a:extLst>
              <a:ext uri="{FF2B5EF4-FFF2-40B4-BE49-F238E27FC236}">
                <a16:creationId xmlns:a16="http://schemas.microsoft.com/office/drawing/2014/main" id="{66D1D5F3-DC2D-4A95-9C40-A604F637C3E9}"/>
              </a:ext>
            </a:extLst>
          </p:cNvPr>
          <p:cNvSpPr/>
          <p:nvPr/>
        </p:nvSpPr>
        <p:spPr>
          <a:xfrm>
            <a:off x="6894286" y="4678031"/>
            <a:ext cx="4905828" cy="1016000"/>
          </a:xfrm>
          <a:prstGeom prst="roundRect">
            <a:avLst/>
          </a:prstGeom>
          <a:ln>
            <a:solidFill>
              <a:schemeClr val="bg2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1000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14592" y="1012400"/>
            <a:ext cx="6626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Quantos anos tem um século?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1" name="Retângulo arredondado 6">
            <a:extLst>
              <a:ext uri="{FF2B5EF4-FFF2-40B4-BE49-F238E27FC236}">
                <a16:creationId xmlns:a16="http://schemas.microsoft.com/office/drawing/2014/main" id="{45495820-E21F-485D-AF0C-7DE72FFF70E3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100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B1B63836-9739-9111-D9F1-3B0700A619E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68211" y="2408446"/>
            <a:ext cx="2385829" cy="22695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98760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45177" y="1231252"/>
            <a:ext cx="99889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Qual destas imagens representa uma forma de homenagear uma figura histórica? 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 descr="Uma imagem com interior, escultura&#10;&#10;Descrição gerada automaticamente">
            <a:extLst>
              <a:ext uri="{FF2B5EF4-FFF2-40B4-BE49-F238E27FC236}">
                <a16:creationId xmlns:a16="http://schemas.microsoft.com/office/drawing/2014/main" id="{E19C03B2-EA5E-6B09-D1C4-72C0C4BCD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370" y="2814546"/>
            <a:ext cx="1667270" cy="2813518"/>
          </a:xfrm>
          <a:prstGeom prst="rect">
            <a:avLst/>
          </a:prstGeom>
        </p:spPr>
      </p:pic>
      <p:pic>
        <p:nvPicPr>
          <p:cNvPr id="9" name="Imagem 8" descr="Uma imagem com antigo&#10;&#10;Descrição gerada automaticamente">
            <a:extLst>
              <a:ext uri="{FF2B5EF4-FFF2-40B4-BE49-F238E27FC236}">
                <a16:creationId xmlns:a16="http://schemas.microsoft.com/office/drawing/2014/main" id="{353DD453-3776-DF91-CF80-819C2AB9F6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5832" y="3207083"/>
            <a:ext cx="2095907" cy="2419665"/>
          </a:xfrm>
          <a:prstGeom prst="rect">
            <a:avLst/>
          </a:prstGeom>
        </p:spPr>
      </p:pic>
      <p:pic>
        <p:nvPicPr>
          <p:cNvPr id="10" name="Imagem 9" descr="Uma imagem com texto, interior, parede, decorado&#10;&#10;Descrição gerada automaticamente">
            <a:extLst>
              <a:ext uri="{FF2B5EF4-FFF2-40B4-BE49-F238E27FC236}">
                <a16:creationId xmlns:a16="http://schemas.microsoft.com/office/drawing/2014/main" id="{B820FEB8-EE27-F964-827E-81F20F51D2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61931" y="3131998"/>
            <a:ext cx="2233402" cy="2339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2796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45177" y="1231252"/>
            <a:ext cx="998898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Qual destas imagens representa uma forma de homenagear uma figura histórica? 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 descr="Uma imagem com interior, escultura&#10;&#10;Descrição gerada automaticamente">
            <a:extLst>
              <a:ext uri="{FF2B5EF4-FFF2-40B4-BE49-F238E27FC236}">
                <a16:creationId xmlns:a16="http://schemas.microsoft.com/office/drawing/2014/main" id="{E19C03B2-EA5E-6B09-D1C4-72C0C4BCDB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8370" y="2814546"/>
            <a:ext cx="1667270" cy="2813518"/>
          </a:xfrm>
          <a:prstGeom prst="rect">
            <a:avLst/>
          </a:prstGeom>
        </p:spPr>
      </p:pic>
      <p:pic>
        <p:nvPicPr>
          <p:cNvPr id="9" name="Imagem 8" descr="Uma imagem com antigo&#10;&#10;Descrição gerada automaticamente">
            <a:extLst>
              <a:ext uri="{FF2B5EF4-FFF2-40B4-BE49-F238E27FC236}">
                <a16:creationId xmlns:a16="http://schemas.microsoft.com/office/drawing/2014/main" id="{353DD453-3776-DF91-CF80-819C2AB9F6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895832" y="3207083"/>
            <a:ext cx="2095907" cy="2419665"/>
          </a:xfrm>
          <a:prstGeom prst="rect">
            <a:avLst/>
          </a:prstGeom>
        </p:spPr>
      </p:pic>
      <p:pic>
        <p:nvPicPr>
          <p:cNvPr id="10" name="Imagem 9" descr="Uma imagem com texto, interior, parede, decorado&#10;&#10;Descrição gerada automaticamente">
            <a:extLst>
              <a:ext uri="{FF2B5EF4-FFF2-40B4-BE49-F238E27FC236}">
                <a16:creationId xmlns:a16="http://schemas.microsoft.com/office/drawing/2014/main" id="{B820FEB8-EE27-F964-827E-81F20F51D25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661931" y="3131998"/>
            <a:ext cx="2233402" cy="2339215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71662FD6-39FE-4922-8D2F-8446A46F95F3}"/>
              </a:ext>
            </a:extLst>
          </p:cNvPr>
          <p:cNvSpPr/>
          <p:nvPr/>
        </p:nvSpPr>
        <p:spPr>
          <a:xfrm>
            <a:off x="1558370" y="2755641"/>
            <a:ext cx="1667270" cy="2872423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2490820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96502" y="1231252"/>
            <a:ext cx="8289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Qual destas imagens representa um Foral?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Imagem 5" descr="Uma imagem com edifício, céu, exterior, terra&#10;&#10;Descrição gerada automaticamente">
            <a:extLst>
              <a:ext uri="{FF2B5EF4-FFF2-40B4-BE49-F238E27FC236}">
                <a16:creationId xmlns:a16="http://schemas.microsoft.com/office/drawing/2014/main" id="{9AF2F77A-4739-1CCD-2311-8E5594FF7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89" y="2508687"/>
            <a:ext cx="3708451" cy="2471139"/>
          </a:xfrm>
          <a:prstGeom prst="rect">
            <a:avLst/>
          </a:prstGeom>
        </p:spPr>
      </p:pic>
      <p:pic>
        <p:nvPicPr>
          <p:cNvPr id="8" name="Imagem 7" descr="Uma imagem com texto&#10;&#10;Descrição gerada automaticamente">
            <a:extLst>
              <a:ext uri="{FF2B5EF4-FFF2-40B4-BE49-F238E27FC236}">
                <a16:creationId xmlns:a16="http://schemas.microsoft.com/office/drawing/2014/main" id="{2D976CFB-667A-826E-592B-C1AD01F74C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21444" y="2178469"/>
            <a:ext cx="2064083" cy="3218662"/>
          </a:xfrm>
          <a:prstGeom prst="rect">
            <a:avLst/>
          </a:prstGeom>
        </p:spPr>
      </p:pic>
      <p:pic>
        <p:nvPicPr>
          <p:cNvPr id="5" name="Imagem 4" descr="Uma imagem com texto&#10;&#10;Descrição gerada automaticamente">
            <a:extLst>
              <a:ext uri="{FF2B5EF4-FFF2-40B4-BE49-F238E27FC236}">
                <a16:creationId xmlns:a16="http://schemas.microsoft.com/office/drawing/2014/main" id="{C3DFB19D-89F0-CA53-4E86-A7557E7C34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32089" y="2444621"/>
            <a:ext cx="3687633" cy="26473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69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396502" y="1231252"/>
            <a:ext cx="82899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Qual destas imagens representa um Foral?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Imagem 5" descr="Uma imagem com edifício, céu, exterior, terra&#10;&#10;Descrição gerada automaticamente">
            <a:extLst>
              <a:ext uri="{FF2B5EF4-FFF2-40B4-BE49-F238E27FC236}">
                <a16:creationId xmlns:a16="http://schemas.microsoft.com/office/drawing/2014/main" id="{9AF2F77A-4739-1CCD-2311-8E5594FF73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489" y="2508687"/>
            <a:ext cx="3708451" cy="2471139"/>
          </a:xfrm>
          <a:prstGeom prst="rect">
            <a:avLst/>
          </a:prstGeom>
        </p:spPr>
      </p:pic>
      <p:pic>
        <p:nvPicPr>
          <p:cNvPr id="8" name="Imagem 7" descr="Uma imagem com texto&#10;&#10;Descrição gerada automaticamente">
            <a:extLst>
              <a:ext uri="{FF2B5EF4-FFF2-40B4-BE49-F238E27FC236}">
                <a16:creationId xmlns:a16="http://schemas.microsoft.com/office/drawing/2014/main" id="{2D976CFB-667A-826E-592B-C1AD01F74C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321444" y="2178469"/>
            <a:ext cx="2064083" cy="3218662"/>
          </a:xfrm>
          <a:prstGeom prst="rect">
            <a:avLst/>
          </a:prstGeom>
        </p:spPr>
      </p:pic>
      <p:pic>
        <p:nvPicPr>
          <p:cNvPr id="3" name="Imagem 2" descr="Uma imagem com texto, jornal&#10;&#10;Descrição gerada automaticamente">
            <a:extLst>
              <a:ext uri="{FF2B5EF4-FFF2-40B4-BE49-F238E27FC236}">
                <a16:creationId xmlns:a16="http://schemas.microsoft.com/office/drawing/2014/main" id="{25AFD858-AFBF-3A9B-EF77-3CABD47AE5E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8125242" y="2555860"/>
            <a:ext cx="3122397" cy="2423966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211FA88C-E205-76E7-62D2-79FD4B16D36A}"/>
              </a:ext>
            </a:extLst>
          </p:cNvPr>
          <p:cNvSpPr/>
          <p:nvPr/>
        </p:nvSpPr>
        <p:spPr>
          <a:xfrm>
            <a:off x="810489" y="2508687"/>
            <a:ext cx="3708451" cy="2471139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922358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152606"/>
            <a:ext cx="8217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Um feriado é...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E9977D66-AC6A-4B2B-8AB0-8CD4FCF35E53}"/>
              </a:ext>
            </a:extLst>
          </p:cNvPr>
          <p:cNvSpPr/>
          <p:nvPr/>
        </p:nvSpPr>
        <p:spPr>
          <a:xfrm>
            <a:off x="542441" y="1799771"/>
            <a:ext cx="11257673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um dia que calha ao fim de semana.</a:t>
            </a:r>
          </a:p>
        </p:txBody>
      </p:sp>
      <p:sp>
        <p:nvSpPr>
          <p:cNvPr id="12" name="Retângulo arredondado 11">
            <a:extLst>
              <a:ext uri="{FF2B5EF4-FFF2-40B4-BE49-F238E27FC236}">
                <a16:creationId xmlns:a16="http://schemas.microsoft.com/office/drawing/2014/main" id="{613BEC1F-F2CD-4665-A123-866B37DFB4EE}"/>
              </a:ext>
            </a:extLst>
          </p:cNvPr>
          <p:cNvSpPr/>
          <p:nvPr/>
        </p:nvSpPr>
        <p:spPr>
          <a:xfrm>
            <a:off x="542441" y="3200400"/>
            <a:ext cx="11257673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um dia em que alguém da minha família faz anos.</a:t>
            </a:r>
          </a:p>
        </p:txBody>
      </p:sp>
      <p:sp>
        <p:nvSpPr>
          <p:cNvPr id="14" name="Retângulo arredondado 12">
            <a:extLst>
              <a:ext uri="{FF2B5EF4-FFF2-40B4-BE49-F238E27FC236}">
                <a16:creationId xmlns:a16="http://schemas.microsoft.com/office/drawing/2014/main" id="{32C4F106-FB56-46C1-B181-BA757867051C}"/>
              </a:ext>
            </a:extLst>
          </p:cNvPr>
          <p:cNvSpPr/>
          <p:nvPr/>
        </p:nvSpPr>
        <p:spPr>
          <a:xfrm>
            <a:off x="542441" y="4601029"/>
            <a:ext cx="11257673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um dia em que se comemora um acontecimento importante.</a:t>
            </a:r>
          </a:p>
        </p:txBody>
      </p:sp>
    </p:spTree>
    <p:extLst>
      <p:ext uri="{BB962C8B-B14F-4D97-AF65-F5344CB8AC3E}">
        <p14:creationId xmlns:p14="http://schemas.microsoft.com/office/powerpoint/2010/main" val="2999922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2" grpId="0" animBg="1"/>
      <p:bldP spid="14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152606"/>
            <a:ext cx="821795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Um feriado é...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E9977D66-AC6A-4B2B-8AB0-8CD4FCF35E53}"/>
              </a:ext>
            </a:extLst>
          </p:cNvPr>
          <p:cNvSpPr/>
          <p:nvPr/>
        </p:nvSpPr>
        <p:spPr>
          <a:xfrm>
            <a:off x="542441" y="1799771"/>
            <a:ext cx="11257673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>
                    <a:lumMod val="75000"/>
                  </a:schemeClr>
                </a:solidFill>
              </a:rPr>
              <a:t>um dia que calha ao fim de semana.</a:t>
            </a:r>
          </a:p>
        </p:txBody>
      </p:sp>
      <p:sp>
        <p:nvSpPr>
          <p:cNvPr id="12" name="Retângulo arredondado 11">
            <a:extLst>
              <a:ext uri="{FF2B5EF4-FFF2-40B4-BE49-F238E27FC236}">
                <a16:creationId xmlns:a16="http://schemas.microsoft.com/office/drawing/2014/main" id="{613BEC1F-F2CD-4665-A123-866B37DFB4EE}"/>
              </a:ext>
            </a:extLst>
          </p:cNvPr>
          <p:cNvSpPr/>
          <p:nvPr/>
        </p:nvSpPr>
        <p:spPr>
          <a:xfrm>
            <a:off x="542441" y="3200400"/>
            <a:ext cx="11257673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>
                <a:solidFill>
                  <a:schemeClr val="bg1">
                    <a:lumMod val="75000"/>
                  </a:schemeClr>
                </a:solidFill>
              </a:rPr>
              <a:t>um dia em que alguém da minha família faz anos.</a:t>
            </a:r>
          </a:p>
        </p:txBody>
      </p:sp>
      <p:sp>
        <p:nvSpPr>
          <p:cNvPr id="14" name="Retângulo arredondado 12">
            <a:extLst>
              <a:ext uri="{FF2B5EF4-FFF2-40B4-BE49-F238E27FC236}">
                <a16:creationId xmlns:a16="http://schemas.microsoft.com/office/drawing/2014/main" id="{32C4F106-FB56-46C1-B181-BA757867051C}"/>
              </a:ext>
            </a:extLst>
          </p:cNvPr>
          <p:cNvSpPr/>
          <p:nvPr/>
        </p:nvSpPr>
        <p:spPr>
          <a:xfrm>
            <a:off x="542441" y="4601029"/>
            <a:ext cx="11257673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3200" dirty="0"/>
              <a:t>um dia em que se comemora um acontecimento importante num concelho.</a:t>
            </a:r>
          </a:p>
        </p:txBody>
      </p:sp>
    </p:spTree>
    <p:extLst>
      <p:ext uri="{BB962C8B-B14F-4D97-AF65-F5344CB8AC3E}">
        <p14:creationId xmlns:p14="http://schemas.microsoft.com/office/powerpoint/2010/main" val="27907244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3" y="1161716"/>
            <a:ext cx="10131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vestígio do passado representa o Palácio da Pena, em Sintra?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Construção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Gastronomia</a:t>
            </a:r>
          </a:p>
        </p:txBody>
      </p:sp>
      <p:sp>
        <p:nvSpPr>
          <p:cNvPr id="12" name="Retângulo arredondado 12">
            <a:extLst>
              <a:ext uri="{FF2B5EF4-FFF2-40B4-BE49-F238E27FC236}">
                <a16:creationId xmlns:a16="http://schemas.microsoft.com/office/drawing/2014/main" id="{C6BB2EAF-FFBF-4211-B362-AB1A38F12434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Artesanato</a:t>
            </a:r>
          </a:p>
        </p:txBody>
      </p:sp>
      <p:pic>
        <p:nvPicPr>
          <p:cNvPr id="4" name="Imagem 3" descr="Uma imagem com céu, exterior, amarelo, cidade&#10;&#10;Descrição gerada automaticamente">
            <a:extLst>
              <a:ext uri="{FF2B5EF4-FFF2-40B4-BE49-F238E27FC236}">
                <a16:creationId xmlns:a16="http://schemas.microsoft.com/office/drawing/2014/main" id="{F3B7427D-4481-E0E6-4810-190F9D22F5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502" y="2032797"/>
            <a:ext cx="5190584" cy="346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943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3" y="1161716"/>
            <a:ext cx="10131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vestígio do passado representa o Palácio da Pena, em Sintra?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10" name="Retângulo arredondado 10">
            <a:extLst>
              <a:ext uri="{FF2B5EF4-FFF2-40B4-BE49-F238E27FC236}">
                <a16:creationId xmlns:a16="http://schemas.microsoft.com/office/drawing/2014/main" id="{4B7D050C-B067-48F8-AA07-2C79F5AF9FAE}"/>
              </a:ext>
            </a:extLst>
          </p:cNvPr>
          <p:cNvSpPr/>
          <p:nvPr/>
        </p:nvSpPr>
        <p:spPr>
          <a:xfrm>
            <a:off x="6894286" y="1799771"/>
            <a:ext cx="4905828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Construção</a:t>
            </a:r>
          </a:p>
        </p:txBody>
      </p:sp>
      <p:sp>
        <p:nvSpPr>
          <p:cNvPr id="11" name="Retângulo arredondado 11">
            <a:extLst>
              <a:ext uri="{FF2B5EF4-FFF2-40B4-BE49-F238E27FC236}">
                <a16:creationId xmlns:a16="http://schemas.microsoft.com/office/drawing/2014/main" id="{2CE382D3-035E-4F46-BF43-15A06125E14D}"/>
              </a:ext>
            </a:extLst>
          </p:cNvPr>
          <p:cNvSpPr/>
          <p:nvPr/>
        </p:nvSpPr>
        <p:spPr>
          <a:xfrm>
            <a:off x="6894286" y="3200400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Gastronomia</a:t>
            </a:r>
          </a:p>
        </p:txBody>
      </p:sp>
      <p:sp>
        <p:nvSpPr>
          <p:cNvPr id="12" name="Retângulo arredondado 12">
            <a:extLst>
              <a:ext uri="{FF2B5EF4-FFF2-40B4-BE49-F238E27FC236}">
                <a16:creationId xmlns:a16="http://schemas.microsoft.com/office/drawing/2014/main" id="{C6BB2EAF-FFBF-4211-B362-AB1A38F12434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Artesanato</a:t>
            </a:r>
          </a:p>
        </p:txBody>
      </p:sp>
      <p:pic>
        <p:nvPicPr>
          <p:cNvPr id="8" name="Imagem 7" descr="Uma imagem com céu, exterior, amarelo, cidade&#10;&#10;Descrição gerada automaticamente">
            <a:extLst>
              <a:ext uri="{FF2B5EF4-FFF2-40B4-BE49-F238E27FC236}">
                <a16:creationId xmlns:a16="http://schemas.microsoft.com/office/drawing/2014/main" id="{C4E73F00-EB29-8B29-3831-405584B1841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502" y="2032797"/>
            <a:ext cx="5190584" cy="3462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75247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969642"/>
            <a:ext cx="8371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imagem apresenta o traje típico da Madeira?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673D69D-587E-85BE-35A1-52640F4E4C8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164" y="2696150"/>
            <a:ext cx="3172386" cy="2160000"/>
          </a:xfrm>
          <a:prstGeom prst="rect">
            <a:avLst/>
          </a:prstGeom>
        </p:spPr>
      </p:pic>
      <p:pic>
        <p:nvPicPr>
          <p:cNvPr id="8" name="Imagem 7" descr="Uma imagem com desporto, dançarino, pessoa, pessoas&#10;&#10;Descrição gerada automaticamente">
            <a:extLst>
              <a:ext uri="{FF2B5EF4-FFF2-40B4-BE49-F238E27FC236}">
                <a16:creationId xmlns:a16="http://schemas.microsoft.com/office/drawing/2014/main" id="{2A869369-8217-F85E-5F8A-F64C8A68509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23289">
            <a:off x="8255498" y="2685379"/>
            <a:ext cx="3187005" cy="2160000"/>
          </a:xfrm>
          <a:prstGeom prst="rect">
            <a:avLst/>
          </a:prstGeom>
        </p:spPr>
      </p:pic>
      <p:pic>
        <p:nvPicPr>
          <p:cNvPr id="3" name="Imagem 2" descr="Uma imagem com edifício, exterior&#10;&#10;Descrição gerada automaticamente">
            <a:extLst>
              <a:ext uri="{FF2B5EF4-FFF2-40B4-BE49-F238E27FC236}">
                <a16:creationId xmlns:a16="http://schemas.microsoft.com/office/drawing/2014/main" id="{5CF6128A-63F2-6079-13A6-F7FA0654DBE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0333" y="2696150"/>
            <a:ext cx="3246102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9969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969642"/>
            <a:ext cx="83712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imagem apresenta o traje típico da Madeira?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id="{E673D69D-587E-85BE-35A1-52640F4E4C8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46164" y="2696150"/>
            <a:ext cx="3172386" cy="2160000"/>
          </a:xfrm>
          <a:prstGeom prst="rect">
            <a:avLst/>
          </a:prstGeom>
        </p:spPr>
      </p:pic>
      <p:pic>
        <p:nvPicPr>
          <p:cNvPr id="8" name="Imagem 7" descr="Uma imagem com desporto, dançarino, pessoa, pessoas&#10;&#10;Descrição gerada automaticamente">
            <a:extLst>
              <a:ext uri="{FF2B5EF4-FFF2-40B4-BE49-F238E27FC236}">
                <a16:creationId xmlns:a16="http://schemas.microsoft.com/office/drawing/2014/main" id="{2A869369-8217-F85E-5F8A-F64C8A68509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3289">
            <a:off x="8255498" y="2685379"/>
            <a:ext cx="3187005" cy="2160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A0C05661-DFF0-E821-8F14-0B8F019EF6B0}"/>
              </a:ext>
            </a:extLst>
          </p:cNvPr>
          <p:cNvSpPr/>
          <p:nvPr/>
        </p:nvSpPr>
        <p:spPr>
          <a:xfrm>
            <a:off x="8248218" y="2674608"/>
            <a:ext cx="3201565" cy="218154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pic>
        <p:nvPicPr>
          <p:cNvPr id="9" name="Imagem 8" descr="Uma imagem com edifício, exterior&#10;&#10;Descrição gerada automaticamente">
            <a:extLst>
              <a:ext uri="{FF2B5EF4-FFF2-40B4-BE49-F238E27FC236}">
                <a16:creationId xmlns:a16="http://schemas.microsoft.com/office/drawing/2014/main" id="{C42A3E06-DA57-1F54-3CAF-2BA27A99D95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360333" y="2696150"/>
            <a:ext cx="3246102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99034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969642"/>
            <a:ext cx="9074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>
                <a:solidFill>
                  <a:schemeClr val="accent2">
                    <a:lumMod val="50000"/>
                  </a:schemeClr>
                </a:solidFill>
              </a:rPr>
              <a:t>Assinala a imagem que representa a Filigrana de Viana.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 descr="Uma imagem com céu, terra, exterior&#10;&#10;Descrição gerada automaticamente">
            <a:extLst>
              <a:ext uri="{FF2B5EF4-FFF2-40B4-BE49-F238E27FC236}">
                <a16:creationId xmlns:a16="http://schemas.microsoft.com/office/drawing/2014/main" id="{3B3B93D4-2E1C-E032-10FB-1042EF7AB7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5592" y="2629135"/>
            <a:ext cx="2957762" cy="1972954"/>
          </a:xfrm>
          <a:prstGeom prst="rect">
            <a:avLst/>
          </a:prstGeom>
        </p:spPr>
      </p:pic>
      <p:pic>
        <p:nvPicPr>
          <p:cNvPr id="10" name="Imagem 9" descr="Uma imagem com texto, interior, parede, decorado&#10;&#10;Descrição gerada automaticamente">
            <a:extLst>
              <a:ext uri="{FF2B5EF4-FFF2-40B4-BE49-F238E27FC236}">
                <a16:creationId xmlns:a16="http://schemas.microsoft.com/office/drawing/2014/main" id="{CE781B28-4B31-27A9-0CE0-920E6A451EC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78509" y="2391414"/>
            <a:ext cx="2240558" cy="2346710"/>
          </a:xfrm>
          <a:prstGeom prst="rect">
            <a:avLst/>
          </a:prstGeom>
        </p:spPr>
      </p:pic>
      <p:pic>
        <p:nvPicPr>
          <p:cNvPr id="11" name="Imagem 10" descr="Uma imagem com interior, decorativo, acessório, exibido&#10;&#10;Descrição gerada automaticamente">
            <a:extLst>
              <a:ext uri="{FF2B5EF4-FFF2-40B4-BE49-F238E27FC236}">
                <a16:creationId xmlns:a16="http://schemas.microsoft.com/office/drawing/2014/main" id="{B5DF6655-CD3B-E01E-0CBD-19F48AC5BAB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29879" y="2301247"/>
            <a:ext cx="1022801" cy="22555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885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969642"/>
            <a:ext cx="90746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>
                <a:solidFill>
                  <a:schemeClr val="accent2">
                    <a:lumMod val="50000"/>
                  </a:schemeClr>
                </a:solidFill>
              </a:rPr>
              <a:t>Assinala a imagem que representa a Filigrana de Viana.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 descr="Uma imagem com céu, terra, exterior&#10;&#10;Descrição gerada automaticamente">
            <a:extLst>
              <a:ext uri="{FF2B5EF4-FFF2-40B4-BE49-F238E27FC236}">
                <a16:creationId xmlns:a16="http://schemas.microsoft.com/office/drawing/2014/main" id="{3B3B93D4-2E1C-E032-10FB-1042EF7AB75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095592" y="2629135"/>
            <a:ext cx="2957762" cy="1972954"/>
          </a:xfrm>
          <a:prstGeom prst="rect">
            <a:avLst/>
          </a:prstGeom>
        </p:spPr>
      </p:pic>
      <p:pic>
        <p:nvPicPr>
          <p:cNvPr id="10" name="Imagem 9" descr="Uma imagem com texto, interior, parede, decorado&#10;&#10;Descrição gerada automaticamente">
            <a:extLst>
              <a:ext uri="{FF2B5EF4-FFF2-40B4-BE49-F238E27FC236}">
                <a16:creationId xmlns:a16="http://schemas.microsoft.com/office/drawing/2014/main" id="{CE781B28-4B31-27A9-0CE0-920E6A451E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178509" y="2391414"/>
            <a:ext cx="2240558" cy="2346710"/>
          </a:xfrm>
          <a:prstGeom prst="rect">
            <a:avLst/>
          </a:prstGeom>
        </p:spPr>
      </p:pic>
      <p:pic>
        <p:nvPicPr>
          <p:cNvPr id="11" name="Imagem 10" descr="Uma imagem com interior, decorativo, acessório, exibido&#10;&#10;Descrição gerada automaticamente">
            <a:extLst>
              <a:ext uri="{FF2B5EF4-FFF2-40B4-BE49-F238E27FC236}">
                <a16:creationId xmlns:a16="http://schemas.microsoft.com/office/drawing/2014/main" id="{B5DF6655-CD3B-E01E-0CBD-19F48AC5BAB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29878" y="2301247"/>
            <a:ext cx="1022801" cy="2255505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FD2F7B3E-D914-CF3F-2358-9D732B7964FB}"/>
              </a:ext>
            </a:extLst>
          </p:cNvPr>
          <p:cNvSpPr/>
          <p:nvPr/>
        </p:nvSpPr>
        <p:spPr>
          <a:xfrm>
            <a:off x="9729879" y="2301247"/>
            <a:ext cx="1022801" cy="2300842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9422218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8670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nome se dá a este prato típico do Porto?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94286" y="3222359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Inglesinha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94286" y="1843690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Sopinha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>
            <a:solidFill>
              <a:schemeClr val="accent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Francesinha</a:t>
            </a:r>
          </a:p>
        </p:txBody>
      </p:sp>
      <p:pic>
        <p:nvPicPr>
          <p:cNvPr id="12" name="Imagem 11" descr="Uma imagem com prato, mesa, alimentação, interior&#10;&#10;Descrição gerada automaticamente">
            <a:extLst>
              <a:ext uri="{FF2B5EF4-FFF2-40B4-BE49-F238E27FC236}">
                <a16:creationId xmlns:a16="http://schemas.microsoft.com/office/drawing/2014/main" id="{A8FBD9FE-323B-A31E-B41C-93172C8FA4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037" y="2351690"/>
            <a:ext cx="3737956" cy="28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210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7294859-0C3C-0745-8113-7F0E23FB7572}"/>
              </a:ext>
            </a:extLst>
          </p:cNvPr>
          <p:cNvSpPr txBox="1"/>
          <p:nvPr/>
        </p:nvSpPr>
        <p:spPr>
          <a:xfrm>
            <a:off x="1145177" y="5060770"/>
            <a:ext cx="6877594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x-none" sz="4500" b="1" dirty="0">
                <a:solidFill>
                  <a:schemeClr val="bg1"/>
                </a:solidFill>
              </a:rPr>
              <a:t>Clothes and footwear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66674" y="1054872"/>
            <a:ext cx="867034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Que nome se dá a este prato típico do Porto?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9" name="Retângulo arredondado 10">
            <a:extLst>
              <a:ext uri="{FF2B5EF4-FFF2-40B4-BE49-F238E27FC236}">
                <a16:creationId xmlns:a16="http://schemas.microsoft.com/office/drawing/2014/main" id="{78A6671A-97FC-4B61-987E-8A1EC1CE013F}"/>
              </a:ext>
            </a:extLst>
          </p:cNvPr>
          <p:cNvSpPr/>
          <p:nvPr/>
        </p:nvSpPr>
        <p:spPr>
          <a:xfrm>
            <a:off x="6894286" y="3176271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Inglesinha</a:t>
            </a:r>
          </a:p>
        </p:txBody>
      </p:sp>
      <p:sp>
        <p:nvSpPr>
          <p:cNvPr id="10" name="Retângulo arredondado 11">
            <a:extLst>
              <a:ext uri="{FF2B5EF4-FFF2-40B4-BE49-F238E27FC236}">
                <a16:creationId xmlns:a16="http://schemas.microsoft.com/office/drawing/2014/main" id="{47B07342-2C08-4712-8587-D68105F540B9}"/>
              </a:ext>
            </a:extLst>
          </p:cNvPr>
          <p:cNvSpPr/>
          <p:nvPr/>
        </p:nvSpPr>
        <p:spPr>
          <a:xfrm>
            <a:off x="6894286" y="1751513"/>
            <a:ext cx="4905828" cy="1016000"/>
          </a:xfrm>
          <a:prstGeom prst="roundRect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>
                <a:solidFill>
                  <a:schemeClr val="bg1">
                    <a:lumMod val="85000"/>
                  </a:schemeClr>
                </a:solidFill>
              </a:rPr>
              <a:t>Sopinha</a:t>
            </a:r>
          </a:p>
        </p:txBody>
      </p:sp>
      <p:sp>
        <p:nvSpPr>
          <p:cNvPr id="11" name="Retângulo arredondado 12">
            <a:extLst>
              <a:ext uri="{FF2B5EF4-FFF2-40B4-BE49-F238E27FC236}">
                <a16:creationId xmlns:a16="http://schemas.microsoft.com/office/drawing/2014/main" id="{ACA15D70-4648-46DC-88DA-EAE6DB927A9A}"/>
              </a:ext>
            </a:extLst>
          </p:cNvPr>
          <p:cNvSpPr/>
          <p:nvPr/>
        </p:nvSpPr>
        <p:spPr>
          <a:xfrm>
            <a:off x="6894286" y="4601029"/>
            <a:ext cx="4905828" cy="1016000"/>
          </a:xfrm>
          <a:prstGeom prst="roundRect">
            <a:avLst/>
          </a:prstGeom>
          <a:ln w="38100">
            <a:solidFill>
              <a:srgbClr val="00B05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pt-PT" sz="4800" dirty="0"/>
              <a:t>Francesinha</a:t>
            </a:r>
          </a:p>
        </p:txBody>
      </p:sp>
      <p:pic>
        <p:nvPicPr>
          <p:cNvPr id="12" name="Imagem 11" descr="Uma imagem com prato, mesa, alimentação, interior&#10;&#10;Descrição gerada automaticamente">
            <a:extLst>
              <a:ext uri="{FF2B5EF4-FFF2-40B4-BE49-F238E27FC236}">
                <a16:creationId xmlns:a16="http://schemas.microsoft.com/office/drawing/2014/main" id="{B3F3FA99-5FF2-BAD8-43EC-5A3A66A751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14037" y="2351690"/>
            <a:ext cx="3737956" cy="280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07945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45177" y="1161716"/>
            <a:ext cx="9835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Qual destes instrumentos de trabalho é mais antigo?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 descr="Uma imagem com relva, exterior, vaca, terra&#10;&#10;Descrição gerada automaticamente">
            <a:extLst>
              <a:ext uri="{FF2B5EF4-FFF2-40B4-BE49-F238E27FC236}">
                <a16:creationId xmlns:a16="http://schemas.microsoft.com/office/drawing/2014/main" id="{A000C3A4-A042-6C7C-56A8-FFE4BC897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6278" y="2672412"/>
            <a:ext cx="3247606" cy="2160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B73F4FE-0978-0325-CEF1-7BF32A2E3ED6}"/>
              </a:ext>
            </a:extLst>
          </p:cNvPr>
          <p:cNvSpPr txBox="1"/>
          <p:nvPr/>
        </p:nvSpPr>
        <p:spPr>
          <a:xfrm>
            <a:off x="4784501" y="4975148"/>
            <a:ext cx="222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Arado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E38F3AF-B2E8-DCDF-A24B-393914B7083F}"/>
              </a:ext>
            </a:extLst>
          </p:cNvPr>
          <p:cNvSpPr txBox="1"/>
          <p:nvPr/>
        </p:nvSpPr>
        <p:spPr>
          <a:xfrm>
            <a:off x="1285522" y="4975148"/>
            <a:ext cx="222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Trator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EB7A0EA-2EBF-FA9D-18FC-749D11DBB773}"/>
              </a:ext>
            </a:extLst>
          </p:cNvPr>
          <p:cNvSpPr txBox="1"/>
          <p:nvPr/>
        </p:nvSpPr>
        <p:spPr>
          <a:xfrm>
            <a:off x="8283480" y="4975148"/>
            <a:ext cx="222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Ferro elétrico</a:t>
            </a:r>
          </a:p>
        </p:txBody>
      </p:sp>
      <p:pic>
        <p:nvPicPr>
          <p:cNvPr id="5" name="Imagem 4" descr="Uma imagem com céu, exterior, objeto de exterior, máquina agrícola&#10;&#10;Descrição gerada automaticamente">
            <a:extLst>
              <a:ext uri="{FF2B5EF4-FFF2-40B4-BE49-F238E27FC236}">
                <a16:creationId xmlns:a16="http://schemas.microsoft.com/office/drawing/2014/main" id="{AF5658F7-4EA1-4F5D-BF39-CFD874FB6D8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358" y="2672412"/>
            <a:ext cx="3232394" cy="2160000"/>
          </a:xfrm>
          <a:prstGeom prst="rect">
            <a:avLst/>
          </a:prstGeom>
        </p:spPr>
      </p:pic>
      <p:pic>
        <p:nvPicPr>
          <p:cNvPr id="12" name="Imagem 11" descr="Uma imagem com ferro, aparelho&#10;&#10;Descrição gerada automaticamente">
            <a:extLst>
              <a:ext uri="{FF2B5EF4-FFF2-40B4-BE49-F238E27FC236}">
                <a16:creationId xmlns:a16="http://schemas.microsoft.com/office/drawing/2014/main" id="{4F7A15EC-7050-31D4-BD05-80AE313ED0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65410" y="2672412"/>
            <a:ext cx="3232394" cy="216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532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9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AB051C5-1E55-C248-A89A-9C6DD8024675}"/>
              </a:ext>
            </a:extLst>
          </p:cNvPr>
          <p:cNvSpPr txBox="1"/>
          <p:nvPr/>
        </p:nvSpPr>
        <p:spPr>
          <a:xfrm>
            <a:off x="1145177" y="1161716"/>
            <a:ext cx="983564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PT" sz="2800" b="1" dirty="0">
                <a:solidFill>
                  <a:schemeClr val="accent2">
                    <a:lumMod val="50000"/>
                  </a:schemeClr>
                </a:solidFill>
              </a:rPr>
              <a:t>Qual destes instrumentos de trabalho é mais antigo?</a:t>
            </a:r>
            <a:endParaRPr lang="x-none" sz="28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8" name="Imagem 7" descr="Uma imagem com relva, exterior, vaca, terra&#10;&#10;Descrição gerada automaticamente">
            <a:extLst>
              <a:ext uri="{FF2B5EF4-FFF2-40B4-BE49-F238E27FC236}">
                <a16:creationId xmlns:a16="http://schemas.microsoft.com/office/drawing/2014/main" id="{A000C3A4-A042-6C7C-56A8-FFE4BC897C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06278" y="2672412"/>
            <a:ext cx="3247606" cy="2160000"/>
          </a:xfrm>
          <a:prstGeom prst="rect">
            <a:avLst/>
          </a:prstGeom>
        </p:spPr>
      </p:pic>
      <p:sp>
        <p:nvSpPr>
          <p:cNvPr id="10" name="CaixaDeTexto 9">
            <a:extLst>
              <a:ext uri="{FF2B5EF4-FFF2-40B4-BE49-F238E27FC236}">
                <a16:creationId xmlns:a16="http://schemas.microsoft.com/office/drawing/2014/main" id="{CB73F4FE-0978-0325-CEF1-7BF32A2E3ED6}"/>
              </a:ext>
            </a:extLst>
          </p:cNvPr>
          <p:cNvSpPr txBox="1"/>
          <p:nvPr/>
        </p:nvSpPr>
        <p:spPr>
          <a:xfrm>
            <a:off x="4784501" y="4975148"/>
            <a:ext cx="222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Arado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E38F3AF-B2E8-DCDF-A24B-393914B7083F}"/>
              </a:ext>
            </a:extLst>
          </p:cNvPr>
          <p:cNvSpPr txBox="1"/>
          <p:nvPr/>
        </p:nvSpPr>
        <p:spPr>
          <a:xfrm>
            <a:off x="1285522" y="4975148"/>
            <a:ext cx="222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Trator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9EB7A0EA-2EBF-FA9D-18FC-749D11DBB773}"/>
              </a:ext>
            </a:extLst>
          </p:cNvPr>
          <p:cNvSpPr txBox="1"/>
          <p:nvPr/>
        </p:nvSpPr>
        <p:spPr>
          <a:xfrm>
            <a:off x="8283480" y="4975148"/>
            <a:ext cx="2226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2000" b="1" dirty="0"/>
              <a:t>Ferro elétrico</a:t>
            </a:r>
          </a:p>
        </p:txBody>
      </p:sp>
      <p:pic>
        <p:nvPicPr>
          <p:cNvPr id="5" name="Imagem 4" descr="Uma imagem com céu, exterior, objeto de exterior, máquina agrícola&#10;&#10;Descrição gerada automaticamente">
            <a:extLst>
              <a:ext uri="{FF2B5EF4-FFF2-40B4-BE49-F238E27FC236}">
                <a16:creationId xmlns:a16="http://schemas.microsoft.com/office/drawing/2014/main" id="{AF5658F7-4EA1-4F5D-BF39-CFD874FB6D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62358" y="2672412"/>
            <a:ext cx="3232394" cy="2160000"/>
          </a:xfrm>
          <a:prstGeom prst="rect">
            <a:avLst/>
          </a:prstGeom>
        </p:spPr>
      </p:pic>
      <p:pic>
        <p:nvPicPr>
          <p:cNvPr id="12" name="Imagem 11" descr="Uma imagem com ferro, aparelho&#10;&#10;Descrição gerada automaticamente">
            <a:extLst>
              <a:ext uri="{FF2B5EF4-FFF2-40B4-BE49-F238E27FC236}">
                <a16:creationId xmlns:a16="http://schemas.microsoft.com/office/drawing/2014/main" id="{4F7A15EC-7050-31D4-BD05-80AE313ED0E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7965410" y="2672412"/>
            <a:ext cx="3232394" cy="2160000"/>
          </a:xfrm>
          <a:prstGeom prst="rect">
            <a:avLst/>
          </a:prstGeom>
        </p:spPr>
      </p:pic>
      <p:sp>
        <p:nvSpPr>
          <p:cNvPr id="3" name="Retângulo 2">
            <a:extLst>
              <a:ext uri="{FF2B5EF4-FFF2-40B4-BE49-F238E27FC236}">
                <a16:creationId xmlns:a16="http://schemas.microsoft.com/office/drawing/2014/main" id="{8A5636C6-5FE7-06FC-0D5F-A4EC89FD91F4}"/>
              </a:ext>
            </a:extLst>
          </p:cNvPr>
          <p:cNvSpPr/>
          <p:nvPr/>
        </p:nvSpPr>
        <p:spPr>
          <a:xfrm>
            <a:off x="4306278" y="2672412"/>
            <a:ext cx="3247606" cy="2160000"/>
          </a:xfrm>
          <a:prstGeom prst="rect">
            <a:avLst/>
          </a:prstGeom>
          <a:noFill/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288893349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grass&#10;&#10;Description automatically generated">
            <a:extLst>
              <a:ext uri="{FF2B5EF4-FFF2-40B4-BE49-F238E27FC236}">
                <a16:creationId xmlns:a16="http://schemas.microsoft.com/office/drawing/2014/main" id="{6C638845-62D8-FF45-B520-C5875A8FBB7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6781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BB09DD15-E140-4988-8253-48CB73D4725C}"/>
              </a:ext>
            </a:extLst>
          </p:cNvPr>
          <p:cNvSpPr/>
          <p:nvPr/>
        </p:nvSpPr>
        <p:spPr>
          <a:xfrm>
            <a:off x="4445493" y="3030302"/>
            <a:ext cx="3771900" cy="927100"/>
          </a:xfrm>
          <a:prstGeom prst="roundRect">
            <a:avLst/>
          </a:prstGeom>
          <a:solidFill>
            <a:srgbClr val="6E3B0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PT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4D753FDD-212E-4D55-B5AA-B825829B630E}"/>
              </a:ext>
            </a:extLst>
          </p:cNvPr>
          <p:cNvSpPr txBox="1"/>
          <p:nvPr/>
        </p:nvSpPr>
        <p:spPr>
          <a:xfrm>
            <a:off x="4281417" y="2966725"/>
            <a:ext cx="4100052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PT" sz="6600" b="1" dirty="0">
                <a:solidFill>
                  <a:schemeClr val="bg1"/>
                </a:solidFill>
              </a:rPr>
              <a:t>Parabéns!</a:t>
            </a:r>
          </a:p>
        </p:txBody>
      </p:sp>
    </p:spTree>
    <p:extLst>
      <p:ext uri="{BB962C8B-B14F-4D97-AF65-F5344CB8AC3E}">
        <p14:creationId xmlns:p14="http://schemas.microsoft.com/office/powerpoint/2010/main" val="1380455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1210</TotalTime>
  <Words>546</Words>
  <Application>Microsoft Office PowerPoint</Application>
  <PresentationFormat>Ecrã Panorâmico</PresentationFormat>
  <Paragraphs>147</Paragraphs>
  <Slides>33</Slides>
  <Notes>1</Notes>
  <HiddenSlides>0</HiddenSlides>
  <MMClips>0</MMClips>
  <ScaleCrop>false</ScaleCrop>
  <HeadingPairs>
    <vt:vector size="6" baseType="variant">
      <vt:variant>
        <vt:lpstr>Tipos de letra usados</vt:lpstr>
      </vt:variant>
      <vt:variant>
        <vt:i4>3</vt:i4>
      </vt:variant>
      <vt:variant>
        <vt:lpstr>Tema</vt:lpstr>
      </vt:variant>
      <vt:variant>
        <vt:i4>4</vt:i4>
      </vt:variant>
      <vt:variant>
        <vt:lpstr>Títulos dos diapositivos</vt:lpstr>
      </vt:variant>
      <vt:variant>
        <vt:i4>33</vt:i4>
      </vt:variant>
    </vt:vector>
  </HeadingPairs>
  <TitlesOfParts>
    <vt:vector size="40" baseType="lpstr">
      <vt:lpstr>Arial</vt:lpstr>
      <vt:lpstr>Calibri</vt:lpstr>
      <vt:lpstr>Calibri Light</vt:lpstr>
      <vt:lpstr>Office Theme</vt:lpstr>
      <vt:lpstr>Custom Design</vt:lpstr>
      <vt:lpstr>1_Custom Design</vt:lpstr>
      <vt:lpstr>2_Custom Design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 Silva</dc:creator>
  <cp:lastModifiedBy>Rita Nogueira</cp:lastModifiedBy>
  <cp:revision>55</cp:revision>
  <dcterms:created xsi:type="dcterms:W3CDTF">2022-03-21T17:19:57Z</dcterms:created>
  <dcterms:modified xsi:type="dcterms:W3CDTF">2022-07-12T09:42:54Z</dcterms:modified>
</cp:coreProperties>
</file>