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5" r:id="rId6"/>
    <p:sldId id="257" r:id="rId7"/>
    <p:sldId id="264" r:id="rId8"/>
    <p:sldId id="337" r:id="rId9"/>
    <p:sldId id="338" r:id="rId10"/>
    <p:sldId id="296" r:id="rId11"/>
    <p:sldId id="339" r:id="rId12"/>
    <p:sldId id="306" r:id="rId13"/>
    <p:sldId id="294" r:id="rId14"/>
    <p:sldId id="340" r:id="rId15"/>
    <p:sldId id="309" r:id="rId16"/>
    <p:sldId id="341" r:id="rId17"/>
    <p:sldId id="322" r:id="rId18"/>
    <p:sldId id="342" r:id="rId19"/>
    <p:sldId id="310" r:id="rId20"/>
    <p:sldId id="343" r:id="rId21"/>
    <p:sldId id="332" r:id="rId22"/>
    <p:sldId id="344" r:id="rId23"/>
    <p:sldId id="346" r:id="rId24"/>
    <p:sldId id="345" r:id="rId25"/>
    <p:sldId id="262" r:id="rId2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23" autoAdjust="0"/>
    <p:restoredTop sz="94694"/>
  </p:normalViewPr>
  <p:slideViewPr>
    <p:cSldViewPr snapToGrid="0" snapToObjects="1" showGuides="1">
      <p:cViewPr varScale="1">
        <p:scale>
          <a:sx n="162" d="100"/>
          <a:sy n="162" d="100"/>
        </p:scale>
        <p:origin x="642" y="144"/>
      </p:cViewPr>
      <p:guideLst>
        <p:guide orient="horz" pos="278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BF00-E9E2-754A-BDCA-B216E4EAA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A973-7735-4C44-BFDF-51973376A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1BC37-69A8-8B43-829E-CA072D8F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9692-67FD-EF4C-B79C-B716A220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AD8F5-A6E9-434A-8643-22EE179F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871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9224-429A-574E-BF14-48938AFC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C889C-B4D9-5B45-8BB4-E6E8D99E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63FDC-EE5F-654A-B5BC-46F938A5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1BE0-3A79-E149-B05C-941100DA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846F-9683-704F-900D-DB690034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378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7133-C67D-BB49-8BF0-A55BD5C4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0297C-B997-B044-A5D4-EA8701A3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23B72-7DAA-C24B-9A70-8AA3CD93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76842-FA32-C04D-B7F9-605028F0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45C7B-A022-7D40-9A47-A59685B2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4743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353E-9FDB-4545-B0D1-7E954561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7615-2811-8148-AB10-1B84B272A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3B8A5-E770-0444-9FFA-66E06FB8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8BB32-7A97-1440-983B-E0F4EB43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9BA37-AAA0-144D-A2E5-566ED791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77DE0-4F7D-C144-BEEC-60E1B359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57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45B47-5A06-114A-AD4B-741B68E0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4706A-9B97-914D-99D4-F1B450B45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F6EE0-D51A-9543-80F8-C7106E73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0EEDF-F938-A341-AFCF-30BE971CA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950B3-A9E0-C745-BB4F-E9E1ABFA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2B8CE-45B5-794A-BE30-BA24070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79DBD-0F9E-8641-B6D5-2EFCB694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116B0-9375-C144-9CBE-209DECA4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42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8200-1B85-8643-A5B2-8448D7F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1EBEA-651F-E042-A754-C143D057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274E9-DD7B-3A4B-9FDC-93C5E1CA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5061A-08D6-F24A-A234-3B5990ED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266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D963B-F7EB-554E-B3E6-A54CBBFAC0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EB194-E0FF-DB41-B239-12E1D578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7C5C9-60A8-4F4F-B0D8-5F633674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560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94A4-A3B8-2A48-9563-B9447860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FBE56-80C7-4147-A092-4D21805D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8966D-1669-EB45-990F-70C108333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93F5E-5C2A-CA47-91AB-97825675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84014-5BC3-5042-93AE-F455EC58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3EEEF-E44C-1349-97A2-90F907EB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7BC3-C54A-6E41-A419-0F81617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59B29C-1595-844D-983F-DC67B135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9EF16-2F57-D049-B387-60CEBC41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2E4F-FD69-5740-B9B7-B3FB8385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85FF6-F0A7-C548-A76F-FCF41094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4AAE9-F04E-C548-BAE9-E6303C9C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787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D0A2-FFC0-6E4F-8FCD-E91E1657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9509B-B2DE-A645-A79B-1EBD5940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6458F-A225-F449-AD16-90F45E99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0BAF4-55BC-594F-8CAE-204D2FAF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35C5-A1CC-CB48-9CF4-532B561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705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145B6E-3139-D440-98A5-7277B2E6D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6B9B9-D1F7-C349-88E4-6CC65B59B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4B7B-D227-F94E-989B-DE97505A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E180-0D14-994B-8278-8A0B4EDD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E5ECC-170F-6B4A-A5C5-01EE162A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833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6EE-D7C5-634F-9076-25FC57E5F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ADF38-267C-0F41-AD6D-957868A2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B983B-A536-104C-A139-5D40E443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F54F6-AA54-4B4D-AEF8-0E057BF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D839-BF54-B546-8386-70606539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0356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9CEF-CD9A-7C42-938C-A48DCEBD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DC32-9A8D-1E45-9569-9203A3DA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C164-EAB9-7747-AFA3-00783EE1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2A632-5342-3144-9F23-A18680CE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1DA2D-E71B-C746-8AFE-EE2B438A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523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5D32-E395-C64E-A129-A7510CB3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B446D-B5E6-A549-9AD5-AE55007DA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73CFB-4DB7-7D48-9695-1C4BE08B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9229-710F-674E-9BB4-0B6AA2BF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304C-F495-8A43-8278-0D94C2A4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7764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B98D-972A-CD4A-BC48-08DE2B62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132E-D291-F347-8C58-9AB153D8F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0688C-E1F3-064A-8CE4-D8121F3A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F622-D44F-7941-AF86-0D76D74C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BAE5E-BB95-1B48-893F-67DD53A9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BDA4A-D30A-1043-801E-57F6AFB4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14094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0449-FAD9-2348-A9D9-62E728EE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27D59-F998-4241-8328-1B17E9113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2BF41-0B80-C948-8E9C-DFDA9CE02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91DC-B1A7-4741-9E8A-4063DF526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060ED-DE2C-D248-A0CF-5AE49A170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9A11F-F337-444B-8FC4-34F4E91D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36F71-DF75-1E40-8474-EF8A0A02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8EF45-6D12-8E43-812C-0515A569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426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DF6A-74D5-484E-A7EC-F961FEC4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C23C1-E462-A742-881B-E7E28254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1B8B08-074E-E749-AFFD-509EC2DC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9C034-CED1-0642-8FBD-09E35CDC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643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BDAE5-21B1-CB4C-BC2B-3606B1EA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6F5FB9-430B-B341-A957-B4F91105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F6189-00CD-8041-AB77-F9671375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228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F66F-0F2E-7A45-A1A1-3ED9E287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524D7-4C93-8A4C-AB61-E5935580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D7DD-3745-9D46-970C-B20361435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0C4B4-93B0-AF44-A23F-4B3444E7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46E48-FAEF-4448-B405-3C1EF43C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991C2-A6CC-F948-8B67-F191FDB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2898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45E4-2D8E-A140-9194-27B1E2C6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3EF9-A776-6941-9E8E-0C5F8C070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5F6D2-99D9-054B-BB14-95337911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B4CD-6057-CA40-BF16-C79E2474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8D898-6B5C-FA48-A0EE-E8D8DC4F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8A7-2164-4846-999D-DB9AA5ED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1184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CDC1-466E-264F-B34F-5397DE13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916C6-F973-3944-B51D-86ABA860A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15A88-B563-114E-B4A7-18ABE2B8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E49CB-7BAA-BD47-92D4-2E8202E6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B59AE-E3F4-7046-975C-FDA8DE0A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6077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44535-5247-A34B-9D93-5D7475F5D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F803B-D307-3A4A-88C0-75ADB8D9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EC4D-5020-CB42-A519-B88FB75C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D92E0-BE41-C84C-B757-CC0E3F23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4D58-0443-C449-ABB3-ADA1F326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559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0213-AD65-4040-8F27-CAB97D497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DFA7A-CDD4-0A4D-8D29-F7474F7A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521B9-C9A3-F944-A0E5-0241A7B5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AE5F3-6526-C641-BFEC-4907BB21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39A1-4984-AA40-A33E-D8B4BA45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4179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7B2C-B280-6D41-922C-C3330BF2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AE3AF-6CD7-084B-AACB-0692B5F8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09B0-851A-CC49-AE76-7F24225B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D1667-1C2B-334F-A39F-F7E2143D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770D-E1D9-404A-9185-7E94E90C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5605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3E14-BA94-8741-94A8-B5CBDF9C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CEB07-FEC7-914A-A6D8-93696D579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1ED6D-152D-854B-B5E9-DCC1360C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B494F-7249-5044-B293-2EF1E98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1923-CA7C-B243-AF72-E2896ACD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28617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7217-B324-7D4C-A99B-E3FE4462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3397-C9E1-8B49-AEC1-347F55F67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B3E32-B933-7C4F-A1A9-98CDB885D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CA79D-1A14-8B49-90CF-4801973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ACDD8-AE79-A843-8193-8457979C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4166A-97BD-E142-99E7-E9946529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07409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3DD1-DC49-A045-A81B-6827519D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C77C7-DB05-354F-A942-34A6D117F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4B235-DB76-2944-9819-AF856600E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D19F0-5BA6-6F49-B067-FF93913F0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CE4F-91C5-8A46-B136-A73CD93E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43C51-9C0B-BC4F-BB1E-59FDB0D8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FBF49E-E21A-DA49-A695-EE746247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262EA-D5C7-AB40-8CF4-A95A9251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56018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2B0D-12A9-7A45-976E-FAEF30FA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74B06-ED73-F44B-A13C-78FDC87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9D284-7BDB-1247-AEEF-3BCD2496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78BEF-FA7C-3D49-BC5B-7CD11E6C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598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3C8A3-608E-7C4F-82DF-0D49784A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523F9-A569-F34B-BD56-C30ED71D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80F1-C814-F442-A7BC-873D7A94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02387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6CC8-4742-8644-90CF-2F08D9DF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EF40B-D5F7-C842-8E44-E715D3F86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3984D-421D-C444-B08D-37D8BF05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A76AD-7ADD-AC44-8A4B-63DAFD97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A871C-5969-BB4A-A7AE-9BE0D7E6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DC747-352A-F642-83FB-37E0A26F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1281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639B-7C69-2D41-9CA1-6D7DAA4A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3E867-83ED-D446-A06F-54093CEAF8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94C93-9310-3149-8A8D-88C34A77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618E4-CD2C-9D47-955C-FE25E6CF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09DF9-1188-5E47-BCC7-1E30850F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DDCD3-22CA-E746-8453-67EFFD41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77698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0AAF-5A22-384C-9482-BCBB1383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D8D4A-19F3-0C48-8B6C-7E5C0833E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B267F-4A6B-DD4B-A962-088B2A46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BE2A8-7AB1-D64C-B3D5-DA593EF7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AF2AF-D107-C640-ADF4-B44FF6AC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411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65199-DD94-2E4A-ABD8-5825E1FEB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8D12C-813F-3C4C-A66E-C0CF11EB7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436FD-9135-DE4C-BA07-E697E97D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7B2A9-F8B2-6445-96EB-9F5B8679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93918-B2D7-4942-8E31-2AFB2C3C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4160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6D9-53AA-9D4F-98B1-C292DBE6B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A449-2DFF-5941-85BC-B376BA011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24681-87DA-5C4D-9DF7-45D63061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89122-7F7A-F446-95F8-7AF3012E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298F-D0D2-BC47-A852-0552610D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45958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D064-E90C-C442-9C42-E0D3307B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5FA6-4304-444D-B6C4-C1B56321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C0B0F-6181-4C48-AA97-E4D41062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A398A-0740-1E4E-BF4A-E5C0A919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4C1CC-FEB1-BE4A-BB5B-EC4FC7C5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83361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3636-43CC-D14A-9A9B-6A7F99E3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B939-39AF-8E4F-BD96-12FABADFF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08611-8462-C14B-81C8-C3424640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E726-0FFF-1645-8F67-E945D61B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989E7-E809-A24F-BFD5-6351C9A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2948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A204-5746-A844-9924-1917D1A2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3092-FC88-0F44-8477-4AA82010F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18CBB-B139-8649-96D5-CCAC9E476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1B90F-4507-0A4B-A1AB-6BA03867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CFCC4-311E-AD4F-ADDC-88E58CF76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6E563-D4D4-5447-A5E8-E0A8991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52535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8873-C6F0-6C4C-B8F9-AD77CE6C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86B8E-2899-F545-82FA-8CBEEFA79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CDFD9-5009-7445-9032-20C857597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46E901-D255-BA49-947C-EF1281A12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1E1D5-5F7A-FB49-A8C2-DBFC9633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DB304-B3EC-8A49-A91C-4C97D662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691A40-F590-8748-9E27-8E931184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1B3CB-284E-424C-83F5-EA3E2508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271878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0D61-ECC1-054F-80DF-6D5D9A2C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E8FF5-D168-8E45-BD48-5A12A5BF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2F977-C978-2A42-A4E4-B458735F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5F516-7DFB-EB47-95AA-79FECE3C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145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282DF-BBE4-684C-B3FA-280DF776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7CA86-1AD5-1748-9017-D1999BC2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1806B-612D-CB49-8D55-8573644D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93017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96D7-9B6B-C748-81E1-7F37E604E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D32D-C76D-1E41-A8C1-6F818673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BBB1-F69D-C04A-814B-01CE8F8E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7527-72DB-EF45-B40C-863A8D8C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32D5-82BE-FA46-AF63-354EA171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6F55B-1335-3941-8C48-8BD73636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26190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C676-C1A4-5547-BF8D-9CD5D720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4F0862-87AE-9D4F-BEFF-E6557B90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FC11A-9F1C-2740-AF7F-C7CF76BFB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B6AFE-723C-1548-AB08-1A3CF9AA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95299-0BD6-2441-B3AF-ED7FF73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16B6F-21B9-F049-B339-67C01FD7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14408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78CF-6D3E-EE4A-BE60-BBFDB753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4BD5A-2C38-AC42-B1FF-70A8FCB8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271CB-9248-2E41-97B9-1CD82DE6D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4E0B9-1DF3-4346-8031-193E78FC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CDCAD-70AB-9E4D-AFAE-F3FB25BE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2303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C4D32-C4C9-EA4E-AD1E-742B91373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0E121-3CCD-E243-8AD6-41904F69B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44953-B2AA-1442-8B76-CD4268CBE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B1C2-0979-7549-A63D-99E35677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1927B-FE46-3F44-B54E-FC22FBC5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263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611880-3210-5B49-A8A2-650A0E9A1B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" y="609"/>
            <a:ext cx="12191998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0663C-C703-2F4D-AFA0-9E75904FD9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B590BD-368A-574D-8109-05755BD415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B219F2-272C-0C40-ABAA-D659E68FFD7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6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149F1B-EEA4-2E46-8617-AE43CFDA6E9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7599A-A7F2-5048-81AA-6E03FB5662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5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C8D71-4936-D64D-B156-7107C7C8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1220"/>
            <a:ext cx="12191998" cy="68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E586A65-6783-479F-8B2A-B6DEB885061F}"/>
              </a:ext>
            </a:extLst>
          </p:cNvPr>
          <p:cNvSpPr txBox="1"/>
          <p:nvPr/>
        </p:nvSpPr>
        <p:spPr>
          <a:xfrm>
            <a:off x="2782864" y="3450318"/>
            <a:ext cx="8824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chemeClr val="accent6"/>
                </a:solidFill>
              </a:rPr>
              <a:t>Sociedade, Natureza e Tecnologia</a:t>
            </a:r>
            <a:endParaRPr lang="x-none" sz="4800" b="1" dirty="0">
              <a:solidFill>
                <a:schemeClr val="accent6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81" y="797231"/>
            <a:ext cx="2494601" cy="383704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2927782" y="4394053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Os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499172" y="77175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Os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CaixaDeTexto 11"/>
          <p:cNvSpPr txBox="1">
            <a:spLocks noChangeArrowheads="1"/>
          </p:cNvSpPr>
          <p:nvPr/>
        </p:nvSpPr>
        <p:spPr bwMode="auto">
          <a:xfrm>
            <a:off x="4419599" y="2108822"/>
            <a:ext cx="7277101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pt-PT" dirty="0"/>
              <a:t>Nos últimos anos, os </a:t>
            </a:r>
            <a:r>
              <a:rPr lang="pt-PT" b="1" i="1" dirty="0">
                <a:solidFill>
                  <a:srgbClr val="C00000"/>
                </a:solidFill>
              </a:rPr>
              <a:t>media</a:t>
            </a:r>
            <a:r>
              <a:rPr lang="pt-PT" i="1" dirty="0"/>
              <a:t> </a:t>
            </a:r>
            <a:r>
              <a:rPr lang="pt-PT" dirty="0"/>
              <a:t>– meios de comunicação social – ganharam importância na sociedade e nos hábitos das pessoas. </a:t>
            </a:r>
          </a:p>
          <a:p>
            <a:endParaRPr lang="pt-PT" dirty="0"/>
          </a:p>
          <a:p>
            <a:r>
              <a:rPr lang="pt-PT" dirty="0"/>
              <a:t>As suas </a:t>
            </a:r>
            <a:r>
              <a:rPr lang="pt-PT" b="1" dirty="0">
                <a:solidFill>
                  <a:srgbClr val="C00000"/>
                </a:solidFill>
              </a:rPr>
              <a:t>funções</a:t>
            </a:r>
            <a:r>
              <a:rPr lang="pt-PT" dirty="0"/>
              <a:t> são várias, tais como: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transmitir notícias e conteúdos variados sobre o mundo;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educar e informar;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proporcionar entretenimento.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05" y="2108822"/>
            <a:ext cx="3545095" cy="334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185197" y="799966"/>
            <a:ext cx="4382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Exemplos de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7556501" y="5260734"/>
            <a:ext cx="2620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dirty="0"/>
              <a:t>Jornal</a:t>
            </a:r>
            <a:endParaRPr lang="x-none" sz="4000" dirty="0"/>
          </a:p>
        </p:txBody>
      </p:sp>
      <p:sp>
        <p:nvSpPr>
          <p:cNvPr id="35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565091" y="5222254"/>
            <a:ext cx="2620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dirty="0"/>
              <a:t>Televisão</a:t>
            </a:r>
            <a:endParaRPr lang="x-none" sz="4000" dirty="0"/>
          </a:p>
        </p:txBody>
      </p:sp>
      <p:pic>
        <p:nvPicPr>
          <p:cNvPr id="4" name="Imagem 3" descr="Uma imagem com texto, eletrónica, homem, apresentação&#10;&#10;Descrição gerada automaticamente">
            <a:extLst>
              <a:ext uri="{FF2B5EF4-FFF2-40B4-BE49-F238E27FC236}">
                <a16:creationId xmlns:a16="http://schemas.microsoft.com/office/drawing/2014/main" id="{F94CD739-14F3-66A8-9E7A-805EB47B1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474" y="1982254"/>
            <a:ext cx="4756024" cy="3240000"/>
          </a:xfrm>
          <a:prstGeom prst="rect">
            <a:avLst/>
          </a:prstGeom>
        </p:spPr>
      </p:pic>
      <p:pic>
        <p:nvPicPr>
          <p:cNvPr id="10" name="Imagem 9" descr="Uma imagem com texto&#10;&#10;Descrição gerada automaticamente">
            <a:extLst>
              <a:ext uri="{FF2B5EF4-FFF2-40B4-BE49-F238E27FC236}">
                <a16:creationId xmlns:a16="http://schemas.microsoft.com/office/drawing/2014/main" id="{C94AD98E-644C-5827-2DB7-69358D1E3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5438" y="1934941"/>
            <a:ext cx="4162231" cy="298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3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185197" y="799966"/>
            <a:ext cx="4382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Exemplos de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7442200" y="5260734"/>
            <a:ext cx="3086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dirty="0"/>
              <a:t>Redes sociais</a:t>
            </a:r>
            <a:endParaRPr lang="x-none" sz="4000" dirty="0"/>
          </a:p>
        </p:txBody>
      </p:sp>
      <p:sp>
        <p:nvSpPr>
          <p:cNvPr id="35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565091" y="5222254"/>
            <a:ext cx="2620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dirty="0"/>
              <a:t>Rádio</a:t>
            </a:r>
            <a:endParaRPr lang="x-none" sz="4000" dirty="0"/>
          </a:p>
        </p:txBody>
      </p:sp>
      <p:pic>
        <p:nvPicPr>
          <p:cNvPr id="5" name="Imagem 4" descr="Uma imagem com pessoa&#10;&#10;Descrição gerada automaticamente">
            <a:extLst>
              <a:ext uri="{FF2B5EF4-FFF2-40B4-BE49-F238E27FC236}">
                <a16:creationId xmlns:a16="http://schemas.microsoft.com/office/drawing/2014/main" id="{744B402D-B87C-EDC0-E40B-8ED0FFFBE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43" y="1809000"/>
            <a:ext cx="4860003" cy="3240000"/>
          </a:xfrm>
          <a:prstGeom prst="rect">
            <a:avLst/>
          </a:prstGeom>
        </p:spPr>
      </p:pic>
      <p:pic>
        <p:nvPicPr>
          <p:cNvPr id="8" name="Imagem 7" descr="Uma imagem com texto, portátil, pessoa, computador&#10;&#10;Descrição gerada automaticamente">
            <a:extLst>
              <a:ext uri="{FF2B5EF4-FFF2-40B4-BE49-F238E27FC236}">
                <a16:creationId xmlns:a16="http://schemas.microsoft.com/office/drawing/2014/main" id="{81583A11-EEFC-D6D4-03A9-31239BBF5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056" y="1809000"/>
            <a:ext cx="486686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5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185197" y="799966"/>
            <a:ext cx="4382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Exemplos de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7442200" y="5260734"/>
            <a:ext cx="3086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dirty="0"/>
              <a:t>Internet</a:t>
            </a:r>
            <a:endParaRPr lang="x-none" sz="4000" dirty="0"/>
          </a:p>
        </p:txBody>
      </p:sp>
      <p:sp>
        <p:nvSpPr>
          <p:cNvPr id="35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565091" y="5222254"/>
            <a:ext cx="2620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dirty="0"/>
              <a:t>Revistas</a:t>
            </a:r>
            <a:endParaRPr lang="x-none" sz="4000" dirty="0"/>
          </a:p>
        </p:txBody>
      </p:sp>
      <p:pic>
        <p:nvPicPr>
          <p:cNvPr id="4" name="Imagem 3" descr="Uma imagem com texto, pessoa, interior, eletrónica&#10;&#10;Descrição gerada automaticamente">
            <a:extLst>
              <a:ext uri="{FF2B5EF4-FFF2-40B4-BE49-F238E27FC236}">
                <a16:creationId xmlns:a16="http://schemas.microsoft.com/office/drawing/2014/main" id="{BB0EF042-992B-E318-DC0C-390043DA1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943" y="1808999"/>
            <a:ext cx="4866612" cy="3240000"/>
          </a:xfrm>
          <a:prstGeom prst="rect">
            <a:avLst/>
          </a:prstGeom>
        </p:spPr>
      </p:pic>
      <p:pic>
        <p:nvPicPr>
          <p:cNvPr id="8" name="Imagem 7" descr="Uma imagem com texto, cabine, edifício, jornal&#10;&#10;Descrição gerada automaticamente">
            <a:extLst>
              <a:ext uri="{FF2B5EF4-FFF2-40B4-BE49-F238E27FC236}">
                <a16:creationId xmlns:a16="http://schemas.microsoft.com/office/drawing/2014/main" id="{1EC88326-4D1D-A526-2588-2B45E32EF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45" y="1808999"/>
            <a:ext cx="486686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1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Potencialidades dos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0A24E90A-6BDD-2C5D-0994-B2FA329E9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0752" y="2221279"/>
            <a:ext cx="727710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Mantêm-nos informados sobre assuntos da atualidade.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Permitem-nos pesquisar e aprender.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São um meio de acesso à cultura.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Permitem-nos comunicar com os outros, mesmo à distância.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Promovem entretenimento.</a:t>
            </a:r>
          </a:p>
        </p:txBody>
      </p:sp>
      <p:pic>
        <p:nvPicPr>
          <p:cNvPr id="4" name="Imagem 3" descr="Uma imagem com texto, ClipArt&#10;&#10;Descrição gerada automaticamente">
            <a:extLst>
              <a:ext uri="{FF2B5EF4-FFF2-40B4-BE49-F238E27FC236}">
                <a16:creationId xmlns:a16="http://schemas.microsoft.com/office/drawing/2014/main" id="{34ADA8AD-5F57-D8F8-01C9-FB557E7DE5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4239" t="15344" r="48632" b="12384"/>
          <a:stretch/>
        </p:blipFill>
        <p:spPr>
          <a:xfrm>
            <a:off x="835201" y="2826327"/>
            <a:ext cx="1864427" cy="1769424"/>
          </a:xfrm>
          <a:prstGeom prst="rect">
            <a:avLst/>
          </a:prstGeom>
        </p:spPr>
      </p:pic>
      <p:pic>
        <p:nvPicPr>
          <p:cNvPr id="10" name="Imagem 9" descr="Uma imagem com texto, ClipArt&#10;&#10;Descrição gerada automaticamente">
            <a:extLst>
              <a:ext uri="{FF2B5EF4-FFF2-40B4-BE49-F238E27FC236}">
                <a16:creationId xmlns:a16="http://schemas.microsoft.com/office/drawing/2014/main" id="{AE5316BC-C407-4E42-3C62-064017AA4D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2207" y="4196958"/>
            <a:ext cx="1752483" cy="230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1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Riscos dos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CaixaDeTexto 11">
            <a:extLst>
              <a:ext uri="{FF2B5EF4-FFF2-40B4-BE49-F238E27FC236}">
                <a16:creationId xmlns:a16="http://schemas.microsoft.com/office/drawing/2014/main" id="{4DADADCA-E218-69DD-DDD2-070287D59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9675" y="1885982"/>
            <a:ext cx="727710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Podem transmitir notícias falsas.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Podem causar isolamento social, sedentarismo e dependência.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Podem manipular opiniões.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Podem promover comportamentos agressivos ou desadequados.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dirty="0"/>
              <a:t>Incentivam ao consumismo.</a:t>
            </a:r>
          </a:p>
        </p:txBody>
      </p:sp>
      <p:pic>
        <p:nvPicPr>
          <p:cNvPr id="10" name="Imagem 9" descr="Uma imagem com texto, ClipArt&#10;&#10;Descrição gerada automaticamente">
            <a:extLst>
              <a:ext uri="{FF2B5EF4-FFF2-40B4-BE49-F238E27FC236}">
                <a16:creationId xmlns:a16="http://schemas.microsoft.com/office/drawing/2014/main" id="{D8E79894-401F-BD7D-1E05-DBA62F7DA5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41" t="13792" r="1730" b="13936"/>
          <a:stretch/>
        </p:blipFill>
        <p:spPr>
          <a:xfrm>
            <a:off x="835201" y="2826327"/>
            <a:ext cx="1864427" cy="1769424"/>
          </a:xfrm>
          <a:prstGeom prst="rect">
            <a:avLst/>
          </a:prstGeom>
        </p:spPr>
      </p:pic>
      <p:pic>
        <p:nvPicPr>
          <p:cNvPr id="3" name="Imagem 2" descr="Uma imagem com ClipArt&#10;&#10;Descrição gerada automaticamente">
            <a:extLst>
              <a:ext uri="{FF2B5EF4-FFF2-40B4-BE49-F238E27FC236}">
                <a16:creationId xmlns:a16="http://schemas.microsoft.com/office/drawing/2014/main" id="{CDB51A31-75C0-7021-6423-D16A707DF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76" y="3880862"/>
            <a:ext cx="1769847" cy="267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3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782864" y="493652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Os media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texto&#10;&#10;Descrição gerada automaticamente">
            <a:extLst>
              <a:ext uri="{FF2B5EF4-FFF2-40B4-BE49-F238E27FC236}">
                <a16:creationId xmlns:a16="http://schemas.microsoft.com/office/drawing/2014/main" id="{E2765D7E-74B4-4AD6-B9B5-ADB211912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201" y="1742924"/>
            <a:ext cx="7314595" cy="2742973"/>
          </a:xfrm>
          <a:prstGeom prst="rect">
            <a:avLst/>
          </a:prstGeom>
        </p:spPr>
      </p:pic>
      <p:pic>
        <p:nvPicPr>
          <p:cNvPr id="4" name="Imagem 3" descr="Uma imagem com gráficos de vetor&#10;&#10;Descrição gerada automaticamente">
            <a:extLst>
              <a:ext uri="{FF2B5EF4-FFF2-40B4-BE49-F238E27FC236}">
                <a16:creationId xmlns:a16="http://schemas.microsoft.com/office/drawing/2014/main" id="{D3B126EA-794F-4631-BBFE-B7AF4B7C4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182" y="3903718"/>
            <a:ext cx="1978953" cy="274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que são os media?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5004486" y="1799771"/>
            <a:ext cx="67956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Meios de comunicação pessoal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5004486" y="3200400"/>
            <a:ext cx="67956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Meios de comunicação social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5004486" y="4601029"/>
            <a:ext cx="67956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Notícias que dão ao meio dia. 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428" y="2108822"/>
            <a:ext cx="3545095" cy="334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0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que são os media?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5016843" y="1799771"/>
            <a:ext cx="6783271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75000"/>
                  </a:schemeClr>
                </a:solidFill>
              </a:rPr>
              <a:t>Meios de comunicação pessoal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5016843" y="3200400"/>
            <a:ext cx="6783271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Meios de comunicação social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5016843" y="4601029"/>
            <a:ext cx="6783271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75000"/>
                  </a:schemeClr>
                </a:solidFill>
              </a:rPr>
              <a:t>Notícias que dão ao meio dia. 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432" y="2035842"/>
            <a:ext cx="3545095" cy="334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56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3528786" y="192024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Informar as pessoas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3579586" y="3320878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Defender as pessoas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3516086" y="4721507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Treinar atletas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Assinala a expressão que representa uma função dos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m 6" descr="Uma imagem com texto, ClipArt&#10;&#10;Descrição gerada automaticamente">
            <a:extLst>
              <a:ext uri="{FF2B5EF4-FFF2-40B4-BE49-F238E27FC236}">
                <a16:creationId xmlns:a16="http://schemas.microsoft.com/office/drawing/2014/main" id="{CBDDD0BE-80FF-D3C6-8BD0-F2C84E377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207" y="4196958"/>
            <a:ext cx="1752483" cy="230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4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3528786" y="1920249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Informar as pessoas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3579586" y="3320878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75000"/>
                  </a:schemeClr>
                </a:solidFill>
              </a:rPr>
              <a:t>Defender as pessoas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3516086" y="4721507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75000"/>
                  </a:schemeClr>
                </a:solidFill>
              </a:rPr>
              <a:t>Treinar atletas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Assinala a expressão que representa uma função dos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m 6" descr="Uma imagem com texto, ClipArt&#10;&#10;Descrição gerada automaticamente">
            <a:extLst>
              <a:ext uri="{FF2B5EF4-FFF2-40B4-BE49-F238E27FC236}">
                <a16:creationId xmlns:a16="http://schemas.microsoft.com/office/drawing/2014/main" id="{9A5B8431-9F97-5FAA-92B3-C5A5136A6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207" y="4196958"/>
            <a:ext cx="1752483" cy="230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840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3" y="915780"/>
            <a:ext cx="10131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meio de comunicação está representado na imagem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Revista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</a:rPr>
              <a:t>Rádio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</a:rPr>
              <a:t>Televisão</a:t>
            </a:r>
          </a:p>
        </p:txBody>
      </p:sp>
      <p:pic>
        <p:nvPicPr>
          <p:cNvPr id="3" name="Imagem 2" descr="Uma imagem com texto, eletrónica, homem, apresentação&#10;&#10;Descrição gerada automaticamente">
            <a:extLst>
              <a:ext uri="{FF2B5EF4-FFF2-40B4-BE49-F238E27FC236}">
                <a16:creationId xmlns:a16="http://schemas.microsoft.com/office/drawing/2014/main" id="{542B802E-15D4-7941-C800-B80F27326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673" y="2088400"/>
            <a:ext cx="4756025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2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3" y="915780"/>
            <a:ext cx="10131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meio de comunicação está representado na imagem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75000"/>
                  </a:schemeClr>
                </a:solidFill>
              </a:rPr>
              <a:t>Revista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75000"/>
                  </a:schemeClr>
                </a:solidFill>
              </a:rPr>
              <a:t>Rádio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</a:rPr>
              <a:t>Televisão</a:t>
            </a:r>
          </a:p>
        </p:txBody>
      </p:sp>
      <p:pic>
        <p:nvPicPr>
          <p:cNvPr id="8" name="Imagem 7" descr="Uma imagem com texto, eletrónica, homem, apresentação&#10;&#10;Descrição gerada automaticamente">
            <a:extLst>
              <a:ext uri="{FF2B5EF4-FFF2-40B4-BE49-F238E27FC236}">
                <a16:creationId xmlns:a16="http://schemas.microsoft.com/office/drawing/2014/main" id="{3389FCBB-9C82-6587-0E35-79FD01132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673" y="2088400"/>
            <a:ext cx="4756025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23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867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Para acederes às redes sociais, precisas de...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94286" y="3125288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Internet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94286" y="184369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um jornal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um rádio</a:t>
            </a:r>
          </a:p>
        </p:txBody>
      </p:sp>
      <p:pic>
        <p:nvPicPr>
          <p:cNvPr id="12" name="Imagem 11" descr="Uma imagem com texto, portátil, pessoa, computador&#10;&#10;Descrição gerada automaticamente">
            <a:extLst>
              <a:ext uri="{FF2B5EF4-FFF2-40B4-BE49-F238E27FC236}">
                <a16:creationId xmlns:a16="http://schemas.microsoft.com/office/drawing/2014/main" id="{F2FF4A19-3043-D76C-E78A-AAF669430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136" y="2241805"/>
            <a:ext cx="486686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867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Para acederes às redes sociais, precisas de...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94286" y="3125288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Internet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94286" y="1843690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75000"/>
                  </a:schemeClr>
                </a:solidFill>
              </a:rPr>
              <a:t>um jornal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75000"/>
                  </a:schemeClr>
                </a:solidFill>
              </a:rPr>
              <a:t>um rádio</a:t>
            </a:r>
          </a:p>
        </p:txBody>
      </p:sp>
      <p:pic>
        <p:nvPicPr>
          <p:cNvPr id="12" name="Imagem 11" descr="Uma imagem com texto, portátil, pessoa, computador&#10;&#10;Descrição gerada automaticamente">
            <a:extLst>
              <a:ext uri="{FF2B5EF4-FFF2-40B4-BE49-F238E27FC236}">
                <a16:creationId xmlns:a16="http://schemas.microsoft.com/office/drawing/2014/main" id="{7896F00C-BEB4-1B18-85D8-A78CB93CA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136" y="2221860"/>
            <a:ext cx="486686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318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905632" y="3155603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Incentivar ao consumo, através da publicidade.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905632" y="1843690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Permitem jogar jogos online várias horas.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905632" y="4601029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Permitem-nos comunicar com os outros.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9781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Assinala a frase que representa uma potencialidade dos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5" name="Imagem 14" descr="Uma imagem com texto, ClipArt&#10;&#10;Descrição gerada automaticamente">
            <a:extLst>
              <a:ext uri="{FF2B5EF4-FFF2-40B4-BE49-F238E27FC236}">
                <a16:creationId xmlns:a16="http://schemas.microsoft.com/office/drawing/2014/main" id="{2A742FDE-0792-A0D1-9F05-EA0A25637F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4239" t="15344" r="48632" b="12384"/>
          <a:stretch/>
        </p:blipFill>
        <p:spPr>
          <a:xfrm>
            <a:off x="729663" y="3229197"/>
            <a:ext cx="1864427" cy="1769424"/>
          </a:xfrm>
          <a:prstGeom prst="rect">
            <a:avLst/>
          </a:prstGeom>
        </p:spPr>
      </p:pic>
      <p:pic>
        <p:nvPicPr>
          <p:cNvPr id="16" name="Imagem 15" descr="Uma imagem com texto, ClipArt&#10;&#10;Descrição gerada automaticamente">
            <a:extLst>
              <a:ext uri="{FF2B5EF4-FFF2-40B4-BE49-F238E27FC236}">
                <a16:creationId xmlns:a16="http://schemas.microsoft.com/office/drawing/2014/main" id="{137A4911-FD13-DBBB-770D-3F6E176F4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278" y="3017705"/>
            <a:ext cx="1752483" cy="230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8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905632" y="3155603"/>
            <a:ext cx="689448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75000"/>
                  </a:schemeClr>
                </a:solidFill>
              </a:rPr>
              <a:t>Incentivar ao consumo, através da publicidade.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905632" y="1843690"/>
            <a:ext cx="689448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75000"/>
                  </a:schemeClr>
                </a:solidFill>
              </a:rPr>
              <a:t>Permitem jogar jogos online várias horas.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905632" y="4601029"/>
            <a:ext cx="6894482" cy="101600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Permitem-nos comunicar com os outros.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9781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Assinala a frase que representa uma potencialidade dos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5" name="Imagem 14" descr="Uma imagem com texto, ClipArt&#10;&#10;Descrição gerada automaticamente">
            <a:extLst>
              <a:ext uri="{FF2B5EF4-FFF2-40B4-BE49-F238E27FC236}">
                <a16:creationId xmlns:a16="http://schemas.microsoft.com/office/drawing/2014/main" id="{522F610F-1329-9EDF-F961-2783CFA580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4239" t="15344" r="48632" b="12384"/>
          <a:stretch/>
        </p:blipFill>
        <p:spPr>
          <a:xfrm>
            <a:off x="568834" y="3155603"/>
            <a:ext cx="1864427" cy="1769424"/>
          </a:xfrm>
          <a:prstGeom prst="rect">
            <a:avLst/>
          </a:prstGeom>
        </p:spPr>
      </p:pic>
      <p:pic>
        <p:nvPicPr>
          <p:cNvPr id="16" name="Imagem 15" descr="Uma imagem com texto, ClipArt&#10;&#10;Descrição gerada automaticamente">
            <a:extLst>
              <a:ext uri="{FF2B5EF4-FFF2-40B4-BE49-F238E27FC236}">
                <a16:creationId xmlns:a16="http://schemas.microsoft.com/office/drawing/2014/main" id="{56429E1D-9338-DB59-A755-B8EE793B3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3205" y="2886417"/>
            <a:ext cx="1752483" cy="230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078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905632" y="3155603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Podem transmitir notícias falsas.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905632" y="1843690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Mantêm-nos informados.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905632" y="4601029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São um meio de acesso à cultura.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9781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Assinala a frase que representa um risco dos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" name="Imagem 12" descr="Uma imagem com texto, ClipArt&#10;&#10;Descrição gerada automaticamente">
            <a:extLst>
              <a:ext uri="{FF2B5EF4-FFF2-40B4-BE49-F238E27FC236}">
                <a16:creationId xmlns:a16="http://schemas.microsoft.com/office/drawing/2014/main" id="{2433E193-5FE1-D7A3-91DE-194992DD0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80" t="11081" r="1591" b="16647"/>
          <a:stretch/>
        </p:blipFill>
        <p:spPr>
          <a:xfrm>
            <a:off x="835201" y="2826327"/>
            <a:ext cx="1864427" cy="1769424"/>
          </a:xfrm>
          <a:prstGeom prst="rect">
            <a:avLst/>
          </a:prstGeom>
        </p:spPr>
      </p:pic>
      <p:pic>
        <p:nvPicPr>
          <p:cNvPr id="14" name="Imagem 13" descr="Uma imagem com ClipArt&#10;&#10;Descrição gerada automaticamente">
            <a:extLst>
              <a:ext uri="{FF2B5EF4-FFF2-40B4-BE49-F238E27FC236}">
                <a16:creationId xmlns:a16="http://schemas.microsoft.com/office/drawing/2014/main" id="{8C3785C9-E422-7707-7820-1CF987687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706" y="2467259"/>
            <a:ext cx="1769847" cy="267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8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905632" y="3155603"/>
            <a:ext cx="6894482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Podem transmitir notícias falsas.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905632" y="1843690"/>
            <a:ext cx="689448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75000"/>
                  </a:schemeClr>
                </a:solidFill>
              </a:rPr>
              <a:t>Mantêm-nos informados.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905632" y="4601029"/>
            <a:ext cx="689448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75000"/>
                  </a:schemeClr>
                </a:solidFill>
              </a:rPr>
              <a:t>São um meio de acesso à cultura.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9781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Assinala a frase que representa um risco dos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" name="Imagem 12" descr="Uma imagem com texto, ClipArt&#10;&#10;Descrição gerada automaticamente">
            <a:extLst>
              <a:ext uri="{FF2B5EF4-FFF2-40B4-BE49-F238E27FC236}">
                <a16:creationId xmlns:a16="http://schemas.microsoft.com/office/drawing/2014/main" id="{3AB71863-8A33-EBE3-FE87-86299B8B51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80" t="11081" r="1591" b="16647"/>
          <a:stretch/>
        </p:blipFill>
        <p:spPr>
          <a:xfrm>
            <a:off x="835201" y="2922767"/>
            <a:ext cx="1864427" cy="1769424"/>
          </a:xfrm>
          <a:prstGeom prst="rect">
            <a:avLst/>
          </a:prstGeom>
        </p:spPr>
      </p:pic>
      <p:pic>
        <p:nvPicPr>
          <p:cNvPr id="14" name="Imagem 13" descr="Uma imagem com ClipArt&#10;&#10;Descrição gerada automaticamente">
            <a:extLst>
              <a:ext uri="{FF2B5EF4-FFF2-40B4-BE49-F238E27FC236}">
                <a16:creationId xmlns:a16="http://schemas.microsoft.com/office/drawing/2014/main" id="{912AEACD-1ACA-0036-DCE0-FFA08F593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706" y="2621402"/>
            <a:ext cx="1769847" cy="267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28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&#10;&#10;Description automatically generated">
            <a:extLst>
              <a:ext uri="{FF2B5EF4-FFF2-40B4-BE49-F238E27FC236}">
                <a16:creationId xmlns:a16="http://schemas.microsoft.com/office/drawing/2014/main" id="{6C638845-62D8-FF45-B520-C5875A8F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B09DD15-E140-4988-8253-48CB73D4725C}"/>
              </a:ext>
            </a:extLst>
          </p:cNvPr>
          <p:cNvSpPr/>
          <p:nvPr/>
        </p:nvSpPr>
        <p:spPr>
          <a:xfrm>
            <a:off x="4445493" y="3030302"/>
            <a:ext cx="3771900" cy="927100"/>
          </a:xfrm>
          <a:prstGeom prst="roundRect">
            <a:avLst/>
          </a:prstGeom>
          <a:solidFill>
            <a:srgbClr val="6E3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753FDD-212E-4D55-B5AA-B825829B630E}"/>
              </a:ext>
            </a:extLst>
          </p:cNvPr>
          <p:cNvSpPr txBox="1"/>
          <p:nvPr/>
        </p:nvSpPr>
        <p:spPr>
          <a:xfrm>
            <a:off x="4281417" y="2966725"/>
            <a:ext cx="41000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>
                <a:solidFill>
                  <a:schemeClr val="bg1"/>
                </a:solidFill>
              </a:rPr>
              <a:t>Parabéns!</a:t>
            </a:r>
          </a:p>
        </p:txBody>
      </p:sp>
    </p:spTree>
    <p:extLst>
      <p:ext uri="{BB962C8B-B14F-4D97-AF65-F5344CB8AC3E}">
        <p14:creationId xmlns:p14="http://schemas.microsoft.com/office/powerpoint/2010/main" val="13804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410</Words>
  <Application>Microsoft Office PowerPoint</Application>
  <PresentationFormat>Ecrã Panorâmico</PresentationFormat>
  <Paragraphs>88</Paragraphs>
  <Slides>22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Silva</dc:creator>
  <cp:lastModifiedBy>Rita Nogueira</cp:lastModifiedBy>
  <cp:revision>63</cp:revision>
  <dcterms:created xsi:type="dcterms:W3CDTF">2022-03-21T17:19:57Z</dcterms:created>
  <dcterms:modified xsi:type="dcterms:W3CDTF">2022-07-19T07:50:45Z</dcterms:modified>
</cp:coreProperties>
</file>