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sldIdLst>
    <p:sldId id="256" r:id="rId5"/>
    <p:sldId id="265" r:id="rId6"/>
    <p:sldId id="264" r:id="rId7"/>
    <p:sldId id="257" r:id="rId8"/>
    <p:sldId id="324" r:id="rId9"/>
    <p:sldId id="266" r:id="rId10"/>
    <p:sldId id="325" r:id="rId11"/>
    <p:sldId id="262" r:id="rId12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8" userDrawn="1">
          <p15:clr>
            <a:srgbClr val="A4A3A4"/>
          </p15:clr>
        </p15:guide>
        <p15:guide id="2" pos="749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3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édio 2 - Destaqu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23" autoAdjust="0"/>
    <p:restoredTop sz="94694"/>
  </p:normalViewPr>
  <p:slideViewPr>
    <p:cSldViewPr snapToGrid="0" snapToObjects="1" showGuides="1">
      <p:cViewPr>
        <p:scale>
          <a:sx n="130" d="100"/>
          <a:sy n="130" d="100"/>
        </p:scale>
        <p:origin x="1884" y="846"/>
      </p:cViewPr>
      <p:guideLst>
        <p:guide orient="horz" pos="278"/>
        <p:guide pos="749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0BF00-E9E2-754A-BDCA-B216E4EAA4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3FA973-7735-4C44-BFDF-51973376A1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41BC37-69A8-8B43-829E-CA072D8F20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D29692-67FD-EF4C-B79C-B716A220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AD8F5-A6E9-434A-8643-22EE179F8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98712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F9224-429A-574E-BF14-48938AFC7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C889C-B4D9-5B45-8BB4-E6E8D99E1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63FDC-EE5F-654A-B5BC-46F938A597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91BE0-3A79-E149-B05C-941100DA8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CD846F-9683-704F-900D-DB6900342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13783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37133-C67D-BB49-8BF0-A55BD5C4A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0297C-B997-B044-A5D4-EA8701A36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323B72-7DAA-C24B-9A70-8AA3CD9395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76842-FA32-C04D-B7F9-605028F05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645C7B-A022-7D40-9A47-A59685B2B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47432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E353E-9FDB-4545-B0D1-7E9545619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C7615-2811-8148-AB10-1B84B272AB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43B8A5-E770-0444-9FFA-66E06FB866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8BB32-7A97-1440-983B-E0F4EB433D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89BA37-AAA0-144D-A2E5-566ED7912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D77DE0-4F7D-C144-BEEC-60E1B3596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55734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45B47-5A06-114A-AD4B-741B68E07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B4706A-9B97-914D-99D4-F1B450B45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BF6EE0-D51A-9543-80F8-C7106E73A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70EEDF-F938-A341-AFCF-30BE971CA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D950B3-A9E0-C745-BB4F-E9E1ABFAD6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52B8CE-45B5-794A-BE30-BA24070239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D79DBD-0F9E-8641-B6D5-2EFCB6941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A116B0-9375-C144-9CBE-209DECA4D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8427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28200-1B85-8643-A5B2-8448D7FC0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61EBEA-651F-E042-A754-C143D057A0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0274E9-DD7B-3A4B-9FDC-93C5E1CA2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C5061A-08D6-F24A-A234-3B5990EDC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32664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9D963B-F7EB-554E-B3E6-A54CBBFAC0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EB194-E0FF-DB41-B239-12E1D578E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77C5C9-60A8-4F4F-B0D8-5F6336740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65607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194A4-A3B8-2A48-9563-B94478601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FBE56-80C7-4147-A092-4D21805D7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A8966D-1669-EB45-990F-70C108333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793F5E-5C2A-CA47-91AB-978256758E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784014-5BC3-5042-93AE-F455EC58C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E3EEEF-E44C-1349-97A2-90F907EB7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40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47BC3-C54A-6E41-A419-0F816174C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59B29C-1595-844D-983F-DC67B1356F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29EF16-2F57-D049-B387-60CEBC4196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BA2E4F-FD69-5740-B9B7-B3FB8385CA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D85FF6-F0A7-C548-A76F-FCF410946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E4AAE9-F04E-C548-BAE9-E6303C9CA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7876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AD0A2-FFC0-6E4F-8FCD-E91E1657C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99509B-B2DE-A645-A79B-1EBD5940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6458F-A225-F449-AD16-90F45E9943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D0BAF4-55BC-594F-8CAE-204D2FAF8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C35C5-A1CC-CB48-9CF4-532B561F5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67056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145B6E-3139-D440-98A5-7277B2E6D7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66B9B9-D1F7-C349-88E4-6CC65B59B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64B7B-D227-F94E-989B-DE97505A9F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AE180-0D14-994B-8278-8A0B4EDD9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2E5ECC-170F-6B4A-A5C5-01EE162AB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38339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616EE-D7C5-634F-9076-25FC57E5F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0ADF38-267C-0F41-AD6D-957868A2D4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B983B-A536-104C-A139-5D40E443B2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1F54F6-AA54-4B4D-AEF8-0E057BF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56D839-BF54-B546-8386-70606539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603563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F9CEF-CD9A-7C42-938C-A48DCEBDF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FDC32-9A8D-1E45-9569-9203A3DAE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F7C164-EAB9-7747-AFA3-00783EE168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2A632-5342-3144-9F23-A18680CE8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1DA2D-E71B-C746-8AFE-EE2B438A2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35233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E5D32-E395-C64E-A129-A7510CB36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AB446D-B5E6-A549-9AD5-AE55007DA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E73CFB-4DB7-7D48-9695-1C4BE08BA6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09229-710F-674E-9BB4-0B6AA2BF6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2304C-F495-8A43-8278-0D94C2A4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87764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BB98D-972A-CD4A-BC48-08DE2B62D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C132E-D291-F347-8C58-9AB153D8F8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70688C-E1F3-064A-8CE4-D8121F3A1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30F622-D44F-7941-AF86-0D76D74C81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BBAE5E-BB95-1B48-893F-67DD53A92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BDA4A-D30A-1043-801E-57F6AFB47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140949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30449-FAD9-2348-A9D9-62E728EEE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B27D59-F998-4241-8328-1B17E9113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42BF41-0B80-C948-8E9C-DFDA9CE02E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891DC-B1A7-4741-9E8A-4063DF526B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A060ED-DE2C-D248-A0CF-5AE49A170A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49A11F-F337-444B-8FC4-34F4E91D79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536F71-DF75-1E40-8474-EF8A0A02F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88EF45-6D12-8E43-812C-0515A5697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14266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4DF6A-74D5-484E-A7EC-F961FEC47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8C23C1-E462-A742-881B-E7E282545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1B8B08-074E-E749-AFFD-509EC2DCE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A9C034-CED1-0642-8FBD-09E35CDCB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364397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EBDAE5-21B1-CB4C-BC2B-3606B1EA79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6F5FB9-430B-B341-A957-B4F911055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F6189-00CD-8041-AB77-F96713756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322822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CF66F-0F2E-7A45-A1A1-3ED9E2879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524D7-4C93-8A4C-AB61-E59355809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60D7DD-3745-9D46-970C-B203614353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10C4B4-93B0-AF44-A23F-4B3444E7B7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B46E48-FAEF-4448-B405-3C1EF43C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8991C2-A6CC-F948-8B67-F191FDB37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028989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845E4-2D8E-A140-9194-27B1E2C6D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4B3EF9-A776-6941-9E8E-0C5F8C0707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5F6D2-99D9-054B-BB14-95337911C5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D3B4CD-6057-CA40-BF16-C79E2474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28D898-6B5C-FA48-A0EE-E8D8DC4FF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008A7-2164-4846-999D-DB9AA5ED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511842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ACDC1-466E-264F-B34F-5397DE13B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B916C6-F973-3944-B51D-86ABA860AB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15A88-B563-114E-B4A7-18ABE2B8C6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E49CB-7BAA-BD47-92D4-2E8202E65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B59AE-E3F4-7046-975C-FDA8DE0A1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660773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B44535-5247-A34B-9D93-5D7475F5DA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5F803B-D307-3A4A-88C0-75ADB8D932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DEC4D-5020-CB42-A519-B88FB75CDE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1D92E0-BE41-C84C-B757-CC0E3F23E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B4D58-0443-C449-ABB3-ADA1F3268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255956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20213-AD65-4040-8F27-CAB97D4972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5DFA7A-CDD4-0A4D-8D29-F7474F7A87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A521B9-C9A3-F944-A0E5-0241A7B564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AE5F3-6526-C641-BFEC-4907BB214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D239A1-4984-AA40-A33E-D8B4BA45E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641791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A7B2C-B280-6D41-922C-C3330BF27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AE3AF-6CD7-084B-AACB-0692B5F89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7D09B0-851A-CC49-AE76-7F24225B41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ED1667-1C2B-334F-A39F-F7E2143DB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9770D-E1D9-404A-9185-7E94E90C2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456052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53E14-BA94-8741-94A8-B5CBDF9C6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9CEB07-FEC7-914A-A6D8-93696D5792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1ED6D-152D-854B-B5E9-DCC1360C2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B494F-7249-5044-B293-2EF1E985F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11923-CA7C-B243-AF72-E2896ACD3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286174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17217-B324-7D4C-A99B-E3FE44626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73397-C9E1-8B49-AEC1-347F55F67E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6B3E32-B933-7C4F-A1A9-98CDB885D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6CA79D-1A14-8B49-90CF-4801973D78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9ACDD8-AE79-A843-8193-8457979C5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F4166A-97BD-E142-99E7-E9946529D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074090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93DD1-DC49-A045-A81B-6827519DB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2C77C7-DB05-354F-A942-34A6D117FD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54B235-DB76-2944-9819-AF856600E7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0D19F0-5BA6-6F49-B067-FF93913F03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01CE4F-91C5-8A46-B136-A73CD93E9A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F43C51-9C0B-BC4F-BB1E-59FDB0D8BC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FBF49E-E21A-DA49-A695-EE746247B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6262EA-D5C7-AB40-8CF4-A95A9251A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56018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62B0D-12A9-7A45-976E-FAEF30FA3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A74B06-ED73-F44B-A13C-78FDC8729A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A9D284-7BDB-1247-AEEF-3BCD24968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78BEF-FA7C-3D49-BC5B-7CD11E6CB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05984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53C8A3-608E-7C4F-82DF-0D49784A26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1523F9-A569-F34B-BD56-C30ED71D3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1080F1-C814-F442-A7BC-873D7A949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402387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76CC8-4742-8644-90CF-2F08D9DF1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EF40B-D5F7-C842-8E44-E715D3F86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3984D-421D-C444-B08D-37D8BF0570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AA76AD-7ADD-AC44-8A4B-63DAFD97F0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AA871C-5969-BB4A-A7AE-9BE0D7E62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9DC747-352A-F642-83FB-37E0A26F1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712811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1639B-7C69-2D41-9CA1-6D7DAA4AB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83E867-83ED-D446-A06F-54093CEAF8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94C93-9310-3149-8A8D-88C34A77E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5618E4-CD2C-9D47-955C-FE25E6CF95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809DF9-1188-5E47-BCC7-1E30850FB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CDDCD3-22CA-E746-8453-67EFFD41D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776986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80AAF-5A22-384C-9482-BCBB13834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3D8D4A-19F3-0C48-8B6C-7E5C0833E9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7B267F-4A6B-DD4B-A962-088B2A469A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BE2A8-7AB1-D64C-B3D5-DA593EF73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CAF2AF-D107-C640-ADF4-B44FF6AC1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14111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765199-DD94-2E4A-ABD8-5825E1FEB4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A8D12C-813F-3C4C-A66E-C0CF11EB7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436FD-9135-DE4C-BA07-E697E97D3D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F7B2A9-F8B2-6445-96EB-9F5B8679B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093918-B2D7-4942-8E31-2AFB2C3C7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941605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C86D9-53AA-9D4F-98B1-C292DBE6B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D2A449-2DFF-5941-85BC-B376BA011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24681-87DA-5C4D-9DF7-45D63061F0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89122-7F7A-F446-95F8-7AF3012E5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7298F-D0D2-BC47-A852-0552610D3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245958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0D064-E90C-C442-9C42-E0D3307B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D5FA6-4304-444D-B6C4-C1B563214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3C0B0F-6181-4C48-AA97-E4D4106204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A398A-0740-1E4E-BF4A-E5C0A919B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B4C1CC-FEB1-BE4A-BB5B-EC4FC7C5A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833618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93636-43CC-D14A-9A9B-6A7F99E3C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FB939-39AF-8E4F-BD96-12FABADFF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008611-8462-C14B-81C8-C3424640AD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3E726-0FFF-1645-8F67-E945D61B7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8989E7-E809-A24F-BFD5-6351C9A55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29489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3A204-5746-A844-9924-1917D1A2C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E3092-FC88-0F44-8477-4AA82010FC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C18CBB-B139-8649-96D5-CCAC9E476C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41B90F-4507-0A4B-A1AB-6BA0386725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4CFCC4-311E-AD4F-ADDC-88E58CF76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06E563-D4D4-5447-A5E8-E0A899190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525354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28873-C6F0-6C4C-B8F9-AD77CE6CA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86B8E-2899-F545-82FA-8CBEEFA79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CDFD9-5009-7445-9032-20C8575976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46E901-D255-BA49-947C-EF1281A12A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01E1D5-5F7A-FB49-A8C2-DBFC963360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0DB304-B3EC-8A49-A91C-4C97D66256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691A40-F590-8748-9E27-8E9311842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01B3CB-284E-424C-83F5-EA3E2508B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271878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80D61-ECC1-054F-80DF-6D5D9A2C9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1E8FF5-D168-8E45-BD48-5A12A5BFEB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22F977-C978-2A42-A4E4-B458735FA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E5F516-7DFB-EB47-95AA-79FECE3CC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414534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5282DF-BBE4-684C-B3FA-280DF77696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F7CA86-1AD5-1748-9017-D1999BC25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91806B-612D-CB49-8D55-8573644DC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193017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696D7-9B6B-C748-81E1-7F37E604E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BD32D-C76D-1E41-A8C1-6F818673E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E8BBB1-F69D-C04A-814B-01CE8F8EA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847527-72DB-EF45-B40C-863A8D8CF1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3732D5-82BE-FA46-AF63-354EA171E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F6F55B-1335-3941-8C48-8BD736368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726190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6C676-C1A4-5547-BF8D-9CD5D7206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4F0862-87AE-9D4F-BEFF-E6557B904C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4FC11A-9F1C-2740-AF7F-C7CF76BFB5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EB6AFE-723C-1548-AB08-1A3CF9AA35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495299-0BD6-2441-B3AF-ED7FF73D5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116B6F-21B9-F049-B339-67C01FD77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314408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178CF-6D3E-EE4A-BE60-BBFDB7531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F4BD5A-2C38-AC42-B1FF-70A8FCB87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271CB-9248-2E41-97B9-1CD82DE6D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4E0B9-1DF3-4346-8031-193E78FC3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CDCAD-70AB-9E4D-AFAE-F3FB25BEF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523036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9C4D32-C4C9-EA4E-AD1E-742B91373E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10E121-3CCD-E243-8AD6-41904F69B2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344953-B2AA-1442-8B76-CD4268CBE3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23/08/2022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2B1C2-0979-7549-A63D-99E356775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1927B-FE46-3F44-B54E-FC22FBC5C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92635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4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B611880-3210-5B49-A8A2-650A0E9A1B5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1" y="609"/>
            <a:ext cx="12191998" cy="685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788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360663C-C703-2F4D-AFA0-9E75904FD91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" y="609"/>
            <a:ext cx="12191996" cy="685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96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BB590BD-368A-574D-8109-05755BD415F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" y="609"/>
            <a:ext cx="12191996" cy="68567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B219F2-272C-0C40-ABAA-D659E68FFD7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2" y="1221"/>
            <a:ext cx="12191996" cy="685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385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A149F1B-EEA4-2E46-8617-AE43CFDA6E9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" y="609"/>
            <a:ext cx="12191996" cy="68567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A7599A-A7F2-5048-81AA-6E03FB5662D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2" y="1221"/>
            <a:ext cx="12191995" cy="685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780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BC8D71-4936-D64D-B156-7107C7C86F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" y="1220"/>
            <a:ext cx="12191998" cy="685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368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2E586A65-6783-479F-8B2A-B6DEB885061F}"/>
              </a:ext>
            </a:extLst>
          </p:cNvPr>
          <p:cNvSpPr txBox="1"/>
          <p:nvPr/>
        </p:nvSpPr>
        <p:spPr>
          <a:xfrm>
            <a:off x="2782865" y="3044279"/>
            <a:ext cx="6626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>
                <a:solidFill>
                  <a:schemeClr val="accent6"/>
                </a:solidFill>
              </a:rPr>
              <a:t>Visitas de estudo</a:t>
            </a:r>
            <a:endParaRPr lang="x-none" sz="4800" b="1" dirty="0">
              <a:solidFill>
                <a:schemeClr val="accent6"/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6AE771D-8C04-48AB-BE7D-E48F4B794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781" y="695631"/>
            <a:ext cx="2494601" cy="3837040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DC41ED3A-14AF-472B-9022-23436345787A}"/>
              </a:ext>
            </a:extLst>
          </p:cNvPr>
          <p:cNvSpPr txBox="1"/>
          <p:nvPr/>
        </p:nvSpPr>
        <p:spPr>
          <a:xfrm>
            <a:off x="2782864" y="3865817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Sugestões para visitas de estudo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Imagem 5" descr="Uma imagem com brinquedo, boneco&#10;&#10;Descrição gerada automaticamente">
            <a:extLst>
              <a:ext uri="{FF2B5EF4-FFF2-40B4-BE49-F238E27FC236}">
                <a16:creationId xmlns:a16="http://schemas.microsoft.com/office/drawing/2014/main" id="{6D4BC858-7756-404C-B25A-6E4478B196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7366" y="2241892"/>
            <a:ext cx="2317413" cy="405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66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960926" y="900106"/>
            <a:ext cx="8196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Monumentos, museus e outros vestígios do passado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Imagem 3" descr="Uma imagem com ClipArt&#10;&#10;Descrição gerada automaticamente">
            <a:extLst>
              <a:ext uri="{FF2B5EF4-FFF2-40B4-BE49-F238E27FC236}">
                <a16:creationId xmlns:a16="http://schemas.microsoft.com/office/drawing/2014/main" id="{98944C5B-8429-4E53-8D34-08BEB86752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87" b="97927" l="4234" r="98927">
                        <a14:foregroundMark x1="4293" y1="10090" x2="6917" y2="11967"/>
                        <a14:foregroundMark x1="10137" y1="10559" x2="18426" y2="2777"/>
                        <a14:foregroundMark x1="21944" y1="5123" x2="20930" y2="8252"/>
                        <a14:foregroundMark x1="22660" y1="939" x2="24806" y2="1643"/>
                        <a14:foregroundMark x1="33810" y1="587" x2="33810" y2="587"/>
                        <a14:foregroundMark x1="93798" y1="26672" x2="90042" y2="24716"/>
                        <a14:foregroundMark x1="68873" y1="31678" x2="69708" y2="33985"/>
                        <a14:foregroundMark x1="53965" y1="26437" x2="53965" y2="31560"/>
                        <a14:foregroundMark x1="63566" y1="30270" x2="67263" y2="36293"/>
                        <a14:foregroundMark x1="94693" y1="40125" x2="98927" y2="43371"/>
                        <a14:foregroundMark x1="43888" y1="93977" x2="59273" y2="90379"/>
                        <a14:foregroundMark x1="59273" y1="90379" x2="59273" y2="89323"/>
                        <a14:foregroundMark x1="76983" y1="85843" x2="80859" y2="96050"/>
                        <a14:foregroundMark x1="43351" y1="95933" x2="56828" y2="96637"/>
                        <a14:foregroundMark x1="74180" y1="96871" x2="87955" y2="97927"/>
                        <a14:foregroundMark x1="52236" y1="28901" x2="51699" y2="3226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38190" y="4748352"/>
            <a:ext cx="1268170" cy="1933637"/>
          </a:xfrm>
          <a:prstGeom prst="rect">
            <a:avLst/>
          </a:prstGeom>
        </p:spPr>
      </p:pic>
      <p:pic>
        <p:nvPicPr>
          <p:cNvPr id="9" name="Imagem 8" descr="Uma imagem com edifício, exterior, amarelo, antigo&#10;&#10;Descrição gerada automaticamente">
            <a:extLst>
              <a:ext uri="{FF2B5EF4-FFF2-40B4-BE49-F238E27FC236}">
                <a16:creationId xmlns:a16="http://schemas.microsoft.com/office/drawing/2014/main" id="{802272C4-860E-0884-33F5-BCD00234B8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04636">
            <a:off x="7843151" y="2012584"/>
            <a:ext cx="3407497" cy="22755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Imagem 12" descr="Uma imagem com céu, exterior&#10;&#10;Descrição gerada automaticamente">
            <a:extLst>
              <a:ext uri="{FF2B5EF4-FFF2-40B4-BE49-F238E27FC236}">
                <a16:creationId xmlns:a16="http://schemas.microsoft.com/office/drawing/2014/main" id="{9FD25674-1901-F65F-1336-1E8ECFF72F8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596" r="21397"/>
          <a:stretch/>
        </p:blipFill>
        <p:spPr>
          <a:xfrm rot="20536590">
            <a:off x="700617" y="2051050"/>
            <a:ext cx="3795183" cy="29220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Imagem 5" descr="Uma imagem com edifício, exterior, pedra, tijolo&#10;&#10;Descrição gerada automaticamente">
            <a:extLst>
              <a:ext uri="{FF2B5EF4-FFF2-40B4-BE49-F238E27FC236}">
                <a16:creationId xmlns:a16="http://schemas.microsoft.com/office/drawing/2014/main" id="{F26B20E3-57D9-D393-D40D-49B57C6702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011046">
            <a:off x="4244085" y="3105890"/>
            <a:ext cx="4008255" cy="26736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16133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graphicFrame>
        <p:nvGraphicFramePr>
          <p:cNvPr id="3" name="Tabela 3">
            <a:extLst>
              <a:ext uri="{FF2B5EF4-FFF2-40B4-BE49-F238E27FC236}">
                <a16:creationId xmlns:a16="http://schemas.microsoft.com/office/drawing/2014/main" id="{E3B58F58-6CCD-988B-85DB-1AD035AB36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3334659"/>
              </p:ext>
            </p:extLst>
          </p:nvPr>
        </p:nvGraphicFramePr>
        <p:xfrm>
          <a:off x="928577" y="666902"/>
          <a:ext cx="10334846" cy="59436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475855">
                  <a:extLst>
                    <a:ext uri="{9D8B030D-6E8A-4147-A177-3AD203B41FA5}">
                      <a16:colId xmlns:a16="http://schemas.microsoft.com/office/drawing/2014/main" val="327584819"/>
                    </a:ext>
                  </a:extLst>
                </a:gridCol>
                <a:gridCol w="2289426">
                  <a:extLst>
                    <a:ext uri="{9D8B030D-6E8A-4147-A177-3AD203B41FA5}">
                      <a16:colId xmlns:a16="http://schemas.microsoft.com/office/drawing/2014/main" val="289951736"/>
                    </a:ext>
                  </a:extLst>
                </a:gridCol>
                <a:gridCol w="5569565">
                  <a:extLst>
                    <a:ext uri="{9D8B030D-6E8A-4147-A177-3AD203B41FA5}">
                      <a16:colId xmlns:a16="http://schemas.microsoft.com/office/drawing/2014/main" val="135450047"/>
                    </a:ext>
                  </a:extLst>
                </a:gridCol>
              </a:tblGrid>
              <a:tr h="225274">
                <a:tc>
                  <a:txBody>
                    <a:bodyPr/>
                    <a:lstStyle/>
                    <a:p>
                      <a:pPr algn="ctr"/>
                      <a:r>
                        <a:rPr lang="pt-PT" sz="900" dirty="0"/>
                        <a:t>Nome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dirty="0"/>
                        <a:t>Localidade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dirty="0"/>
                        <a:t>Endereço na internet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2924258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900" dirty="0"/>
                        <a:t>Torre de Belém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Lisboa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https://torrebelem.com/pt/torre-de-belem-historia/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929070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900" dirty="0"/>
                        <a:t>Torre dos Clérigos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Porto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http://www.torredosclerigos.pt/pt/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263634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900" dirty="0"/>
                        <a:t>Mosteiro dos Jerónimos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Lisboa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https://www.visitportugal.com/pt-pt/content/mosteiro-dos-jeronimos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38746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900" dirty="0"/>
                        <a:t>Mosteiro da Batalha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Batalha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http://www.mosteirobatalha.gov.pt/pt/index.php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469309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900" dirty="0"/>
                        <a:t>Paço dos Duques de Bragança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Guimarães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https://pacodosduques.gov.pt/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433418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900" dirty="0"/>
                        <a:t>Palácio da Pena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Sintra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https://www.parquesdesintra.pt/pt/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462278"/>
                  </a:ext>
                </a:extLst>
              </a:tr>
              <a:tr h="213235">
                <a:tc>
                  <a:txBody>
                    <a:bodyPr/>
                    <a:lstStyle/>
                    <a:p>
                      <a:r>
                        <a:rPr lang="pt-PT" sz="900" dirty="0"/>
                        <a:t>Castelo de Guimarães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Guimarães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https://www.cm-guimaraes.pt/conhecer/monumentos/poi/castelo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071513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900" dirty="0"/>
                        <a:t>Templo de Diana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Évora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https://www.visitevora.net/templo-romano-evora-diana/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602851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900" dirty="0"/>
                        <a:t>Conímbriga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Condeixa-a-Nova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http://www.conimbriga.pt/guias/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747496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900" dirty="0"/>
                        <a:t>Parque Arqueológico do Vale do Côa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Vila Nova de Foz Côa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https://arte-coa.pt/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662457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900" dirty="0"/>
                        <a:t>Fortaleza de Sagres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Sagres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http://www.monumentosdoalgarve.pt/pt/monumentos-do-algarve/fortaleza-de-sagres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636455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900" dirty="0"/>
                        <a:t>Universidade de Coimbra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Coimbra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https://www.uc.pt/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643817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900" dirty="0"/>
                        <a:t>Museu do Brinquedo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Seia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https://visitseia.pt/museus/museu-do-brinquedo/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602128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900" dirty="0"/>
                        <a:t>Museu do Carro Elétrico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Porto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https://www.museudocarroelectrico.pt/default.aspx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749255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900" dirty="0"/>
                        <a:t>Museu do Trabalho Michel Giacometti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Setúbal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https://www.mun-setubal.pt/museu-do-trabalho-com-realidade-ampliada/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505006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900" dirty="0"/>
                        <a:t>Museu da Marinha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Lisboa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https://ccm.marinha.pt/pt/museu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704846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900" dirty="0"/>
                        <a:t>Museu Nacional dos Coches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Lisboa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http://museudoscoches.gov.pt/pt/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464262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900" dirty="0"/>
                        <a:t>Museu Nacional do Traje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Lisboa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https://www.visitlisboa.com/pt-pt/locais/museu-nacional-do-traje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78493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900" dirty="0"/>
                        <a:t>Museu Carlos Machado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Ponta Delgada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https://museucarlosmachado.azores.gov.pt/en/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431365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900" dirty="0"/>
                        <a:t>Museu da História Natural e da Ciência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Lisboa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https://www.visitlisboa.com/pt-pt/locais/museu-nacional-de-historia-natural-e-da-ciencia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560073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900" dirty="0"/>
                        <a:t>Museu Nacional da Imprensa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Porto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http://www.museudaimprensa.pt/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662994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900" dirty="0"/>
                        <a:t>Museu Nacional de Soares dos Reis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Porto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http://www.museusoaresdosreis.gov.pt/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112629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900" dirty="0"/>
                        <a:t>Museu de Lisboa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Lisboa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https://museudelisboa.pt/pt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411539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900" dirty="0"/>
                        <a:t>Museu dos Descobrimentos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Porto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https://www.worldofdiscoveries.com/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811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PT" sz="900" dirty="0"/>
                        <a:t>Museu de Arte Antiga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Lisboa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900" dirty="0"/>
                        <a:t>http://www.museudearteantiga.pt/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09700"/>
                  </a:ext>
                </a:extLst>
              </a:tr>
            </a:tbl>
          </a:graphicData>
        </a:graphic>
      </p:graphicFrame>
      <p:pic>
        <p:nvPicPr>
          <p:cNvPr id="11" name="Imagem 10" descr="Uma imagem com ClipArt&#10;&#10;Descrição gerada automaticamente">
            <a:extLst>
              <a:ext uri="{FF2B5EF4-FFF2-40B4-BE49-F238E27FC236}">
                <a16:creationId xmlns:a16="http://schemas.microsoft.com/office/drawing/2014/main" id="{98944C5B-8429-4E53-8D34-08BEB86752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87" b="97927" l="4234" r="98927">
                        <a14:foregroundMark x1="4293" y1="10090" x2="6917" y2="11967"/>
                        <a14:foregroundMark x1="10137" y1="10559" x2="18426" y2="2777"/>
                        <a14:foregroundMark x1="21944" y1="5123" x2="20930" y2="8252"/>
                        <a14:foregroundMark x1="22660" y1="939" x2="24806" y2="1643"/>
                        <a14:foregroundMark x1="33810" y1="587" x2="33810" y2="587"/>
                        <a14:foregroundMark x1="93798" y1="26672" x2="90042" y2="24716"/>
                        <a14:foregroundMark x1="68873" y1="31678" x2="69708" y2="33985"/>
                        <a14:foregroundMark x1="53965" y1="26437" x2="53965" y2="31560"/>
                        <a14:foregroundMark x1="63566" y1="30270" x2="67263" y2="36293"/>
                        <a14:foregroundMark x1="94693" y1="40125" x2="98927" y2="43371"/>
                        <a14:foregroundMark x1="43888" y1="93977" x2="59273" y2="90379"/>
                        <a14:foregroundMark x1="59273" y1="90379" x2="59273" y2="89323"/>
                        <a14:foregroundMark x1="76983" y1="85843" x2="80859" y2="96050"/>
                        <a14:foregroundMark x1="43351" y1="95933" x2="56828" y2="96637"/>
                        <a14:foregroundMark x1="74180" y1="96871" x2="87955" y2="97927"/>
                        <a14:foregroundMark x1="52236" y1="28901" x2="51699" y2="3226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80991" y="4507887"/>
            <a:ext cx="1378994" cy="2102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092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997836" y="900106"/>
            <a:ext cx="8196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Animais e plantas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Imagem 3" descr="Uma imagem com ClipArt&#10;&#10;Descrição gerada automaticamente">
            <a:extLst>
              <a:ext uri="{FF2B5EF4-FFF2-40B4-BE49-F238E27FC236}">
                <a16:creationId xmlns:a16="http://schemas.microsoft.com/office/drawing/2014/main" id="{98944C5B-8429-4E53-8D34-08BEB86752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87" b="97927" l="4234" r="98927">
                        <a14:foregroundMark x1="4293" y1="10090" x2="6917" y2="11967"/>
                        <a14:foregroundMark x1="10137" y1="10559" x2="18426" y2="2777"/>
                        <a14:foregroundMark x1="21944" y1="5123" x2="20930" y2="8252"/>
                        <a14:foregroundMark x1="22660" y1="939" x2="24806" y2="1643"/>
                        <a14:foregroundMark x1="33810" y1="587" x2="33810" y2="587"/>
                        <a14:foregroundMark x1="93798" y1="26672" x2="90042" y2="24716"/>
                        <a14:foregroundMark x1="68873" y1="31678" x2="69708" y2="33985"/>
                        <a14:foregroundMark x1="53965" y1="26437" x2="53965" y2="31560"/>
                        <a14:foregroundMark x1="63566" y1="30270" x2="67263" y2="36293"/>
                        <a14:foregroundMark x1="94693" y1="40125" x2="98927" y2="43371"/>
                        <a14:foregroundMark x1="43888" y1="93977" x2="59273" y2="90379"/>
                        <a14:foregroundMark x1="59273" y1="90379" x2="59273" y2="89323"/>
                        <a14:foregroundMark x1="76983" y1="85843" x2="80859" y2="96050"/>
                        <a14:foregroundMark x1="43351" y1="95933" x2="56828" y2="96637"/>
                        <a14:foregroundMark x1="74180" y1="96871" x2="87955" y2="97927"/>
                        <a14:foregroundMark x1="52236" y1="28901" x2="51699" y2="3226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38190" y="4748352"/>
            <a:ext cx="1268170" cy="1933637"/>
          </a:xfrm>
          <a:prstGeom prst="rect">
            <a:avLst/>
          </a:prstGeom>
        </p:spPr>
      </p:pic>
      <p:pic>
        <p:nvPicPr>
          <p:cNvPr id="6" name="Imagem 5" descr="Uma imagem com árvore, planta, exterior, floresta&#10;&#10;Descrição gerada automaticamente">
            <a:extLst>
              <a:ext uri="{FF2B5EF4-FFF2-40B4-BE49-F238E27FC236}">
                <a16:creationId xmlns:a16="http://schemas.microsoft.com/office/drawing/2014/main" id="{82738537-5AF3-4149-B539-7D24631A85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5180" y="2168945"/>
            <a:ext cx="3975231" cy="26485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Imagem 8" descr="Uma imagem com pássaro, exterior, dia&#10;&#10;Descrição gerada automaticamente">
            <a:extLst>
              <a:ext uri="{FF2B5EF4-FFF2-40B4-BE49-F238E27FC236}">
                <a16:creationId xmlns:a16="http://schemas.microsoft.com/office/drawing/2014/main" id="{020255D9-8F07-EF3C-69D1-21B7F91993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2109" y="2168946"/>
            <a:ext cx="4470105" cy="26485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75657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961E9A6E-B793-5A1C-18FE-800EBBF903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2995467"/>
              </p:ext>
            </p:extLst>
          </p:nvPr>
        </p:nvGraphicFramePr>
        <p:xfrm>
          <a:off x="882502" y="1129864"/>
          <a:ext cx="9994605" cy="425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7291">
                  <a:extLst>
                    <a:ext uri="{9D8B030D-6E8A-4147-A177-3AD203B41FA5}">
                      <a16:colId xmlns:a16="http://schemas.microsoft.com/office/drawing/2014/main" val="327584819"/>
                    </a:ext>
                  </a:extLst>
                </a:gridCol>
                <a:gridCol w="2169499">
                  <a:extLst>
                    <a:ext uri="{9D8B030D-6E8A-4147-A177-3AD203B41FA5}">
                      <a16:colId xmlns:a16="http://schemas.microsoft.com/office/drawing/2014/main" val="289951736"/>
                    </a:ext>
                  </a:extLst>
                </a:gridCol>
                <a:gridCol w="5277815">
                  <a:extLst>
                    <a:ext uri="{9D8B030D-6E8A-4147-A177-3AD203B41FA5}">
                      <a16:colId xmlns:a16="http://schemas.microsoft.com/office/drawing/2014/main" val="135450047"/>
                    </a:ext>
                  </a:extLst>
                </a:gridCol>
              </a:tblGrid>
              <a:tr h="225274">
                <a:tc>
                  <a:txBody>
                    <a:bodyPr/>
                    <a:lstStyle/>
                    <a:p>
                      <a:pPr algn="ctr"/>
                      <a:r>
                        <a:rPr lang="pt-PT" sz="900" dirty="0"/>
                        <a:t>Nome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dirty="0"/>
                        <a:t>Localidade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dirty="0"/>
                        <a:t>Endereço na internet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2924258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1050" dirty="0"/>
                        <a:t>Zoo de Lisboa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Lisboa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https://www.zoo.pt/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929070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1050" dirty="0"/>
                        <a:t>Zoo da Maia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Maia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https://www.zoodamaia.pt/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263634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1050" dirty="0" err="1"/>
                        <a:t>Badoca</a:t>
                      </a:r>
                      <a:r>
                        <a:rPr lang="pt-PT" sz="1050" dirty="0"/>
                        <a:t> Safari </a:t>
                      </a:r>
                      <a:r>
                        <a:rPr lang="pt-PT" sz="1050" dirty="0" err="1"/>
                        <a:t>Park</a:t>
                      </a:r>
                      <a:endParaRPr lang="pt-PT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Vila Nova de Santo André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https://badoca.com/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38746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1050" dirty="0"/>
                        <a:t>Zoo de Santo Inácio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Vila Nova de Gaia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https://zoosantoinacio.com/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469309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1050" dirty="0" err="1"/>
                        <a:t>Sealife</a:t>
                      </a:r>
                      <a:endParaRPr lang="pt-PT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Porto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https://www.visitsealife.com/porto/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433418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1050" dirty="0"/>
                        <a:t>Oceanário de Lisboa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Lisboa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https://www.oceanario.pt/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462278"/>
                  </a:ext>
                </a:extLst>
              </a:tr>
              <a:tr h="213235">
                <a:tc>
                  <a:txBody>
                    <a:bodyPr/>
                    <a:lstStyle/>
                    <a:p>
                      <a:r>
                        <a:rPr lang="pt-PT" sz="1050" dirty="0"/>
                        <a:t>Parque Biológico de Gaia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Vila Nova de Gaia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https://www.parquebiologico.pt/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071513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1050" dirty="0"/>
                        <a:t>Parque Biológico de Vinhais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Vinhais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https://www.cm-vinhais.pt/pages/160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602851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1050" dirty="0"/>
                        <a:t>Zoomarine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Albufeira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https://www.zoomarine.pt/pt/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747496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1050" dirty="0"/>
                        <a:t>Zoo de Lagos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Lagos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https://zoolagos.com/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662457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1050" dirty="0"/>
                        <a:t>Jardim Botânico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Porto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https://jardimbotanico.up.pt/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636455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1050" dirty="0"/>
                        <a:t>Parques Naturais dos Açores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Açores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https://parquesnaturais.azores.gov.pt/en/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643817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1050" dirty="0"/>
                        <a:t>Parque da Cidade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Porto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https://parquecidadedoporto.com/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602128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1050" dirty="0"/>
                        <a:t>Parque Natural da Madeira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Madeira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https://ifcn.madeira.gov.pt/areas-protegidas/parque-natural-da-madeira.html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749255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1050" dirty="0"/>
                        <a:t>Parque Nacional da Peneda-Gerês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Gerês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https://www.visitportugal.com/pt-pt/content/parque-nacional-da-peneda-geres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505006"/>
                  </a:ext>
                </a:extLst>
              </a:tr>
              <a:tr h="227777">
                <a:tc>
                  <a:txBody>
                    <a:bodyPr/>
                    <a:lstStyle/>
                    <a:p>
                      <a:r>
                        <a:rPr lang="pt-PT" sz="1050" dirty="0"/>
                        <a:t>Parque Natural de Montesinho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Bragança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https://www.montesinho.com/en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704846"/>
                  </a:ext>
                </a:extLst>
              </a:tr>
            </a:tbl>
          </a:graphicData>
        </a:graphic>
      </p:graphicFrame>
      <p:pic>
        <p:nvPicPr>
          <p:cNvPr id="19" name="Imagem 18" descr="Uma imagem com ClipArt&#10;&#10;Descrição gerada automaticamente">
            <a:extLst>
              <a:ext uri="{FF2B5EF4-FFF2-40B4-BE49-F238E27FC236}">
                <a16:creationId xmlns:a16="http://schemas.microsoft.com/office/drawing/2014/main" id="{F8137AE1-F7BB-4839-B30E-7D29A7246FF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45994" y="4385511"/>
            <a:ext cx="1390322" cy="2119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354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960926" y="528542"/>
            <a:ext cx="8196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Outras sugestões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ACF9AE2C-86DE-5869-5FDA-4105530A87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6842793"/>
              </p:ext>
            </p:extLst>
          </p:nvPr>
        </p:nvGraphicFramePr>
        <p:xfrm>
          <a:off x="1098697" y="1342516"/>
          <a:ext cx="9994605" cy="40005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47291">
                  <a:extLst>
                    <a:ext uri="{9D8B030D-6E8A-4147-A177-3AD203B41FA5}">
                      <a16:colId xmlns:a16="http://schemas.microsoft.com/office/drawing/2014/main" val="327584819"/>
                    </a:ext>
                  </a:extLst>
                </a:gridCol>
                <a:gridCol w="2169499">
                  <a:extLst>
                    <a:ext uri="{9D8B030D-6E8A-4147-A177-3AD203B41FA5}">
                      <a16:colId xmlns:a16="http://schemas.microsoft.com/office/drawing/2014/main" val="289951736"/>
                    </a:ext>
                  </a:extLst>
                </a:gridCol>
                <a:gridCol w="5277815">
                  <a:extLst>
                    <a:ext uri="{9D8B030D-6E8A-4147-A177-3AD203B41FA5}">
                      <a16:colId xmlns:a16="http://schemas.microsoft.com/office/drawing/2014/main" val="135450047"/>
                    </a:ext>
                  </a:extLst>
                </a:gridCol>
              </a:tblGrid>
              <a:tr h="225274">
                <a:tc>
                  <a:txBody>
                    <a:bodyPr/>
                    <a:lstStyle/>
                    <a:p>
                      <a:pPr algn="ctr"/>
                      <a:r>
                        <a:rPr lang="pt-PT" sz="900" dirty="0"/>
                        <a:t>Nome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dirty="0"/>
                        <a:t>Localidade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dirty="0"/>
                        <a:t>Endereço na internet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2924258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1050" dirty="0" err="1"/>
                        <a:t>Kidzania</a:t>
                      </a:r>
                      <a:endParaRPr lang="pt-PT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Lisboa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https://lisboa.kidzania.com/pt-pt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929070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1050" dirty="0"/>
                        <a:t>Portugal dos Pequenitos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Coimbra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https://www.fbb.pt/pp/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263634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1050" dirty="0"/>
                        <a:t>Município de Óbidos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Óbidos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https://www.cm-obidos.pt/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38746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1050" dirty="0" err="1"/>
                        <a:t>Magikland</a:t>
                      </a:r>
                      <a:endParaRPr lang="pt-PT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Penafiel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https://magikland.pt/wp/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469309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1050" dirty="0"/>
                        <a:t>Escola Equestre de Aveiro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Aveiro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https://www.escolaequestreaveiro.com/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433418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1050" dirty="0"/>
                        <a:t>Grutas de Mira de 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Mira do 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https://www.grutasmiradaire.com/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462278"/>
                  </a:ext>
                </a:extLst>
              </a:tr>
              <a:tr h="213235">
                <a:tc>
                  <a:txBody>
                    <a:bodyPr/>
                    <a:lstStyle/>
                    <a:p>
                      <a:r>
                        <a:rPr lang="pt-PT" sz="1050" dirty="0"/>
                        <a:t>Caves do Vinho do Porto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Vila Nova de Gaia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www.cavesvinhodoporto.com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071513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1050" dirty="0" err="1"/>
                        <a:t>Visionarium</a:t>
                      </a:r>
                      <a:endParaRPr lang="pt-PT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Santa Maria da Feira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https://visionarium.pt/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602851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1050" dirty="0"/>
                        <a:t>Pavilhão do Conhecimento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Lisboa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https://www.pavconhecimento.pt/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747496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1050" dirty="0"/>
                        <a:t>Quinta da Eira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Penafiel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http://www.quintadaeira.com/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662457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1050" dirty="0"/>
                        <a:t>Monte Selvagem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Évora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http://monteselvagem.pt/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636455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1050" dirty="0"/>
                        <a:t>Aquário Vasco da Gama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Lisboa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https://ccm.marinha.pt/pt/aquariovgama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643817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1050" dirty="0"/>
                        <a:t>Parque Temático da Madeira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Madeira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http://www.parquetematicodamadeira.pt/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602128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1050" dirty="0"/>
                        <a:t>Parque Aquático de Amarante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Amarante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https://parqueaquaticoamarante.com/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749255"/>
                  </a:ext>
                </a:extLst>
              </a:tr>
              <a:tr h="225274">
                <a:tc>
                  <a:txBody>
                    <a:bodyPr/>
                    <a:lstStyle/>
                    <a:p>
                      <a:r>
                        <a:rPr lang="pt-PT" sz="1050" dirty="0"/>
                        <a:t>Pena Aventura </a:t>
                      </a:r>
                      <a:r>
                        <a:rPr lang="pt-PT" sz="1050" dirty="0" err="1"/>
                        <a:t>Kids</a:t>
                      </a:r>
                      <a:endParaRPr lang="pt-PT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Ribeira de Pena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050" dirty="0"/>
                        <a:t>https://www.penaaventura.com.pt/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505006"/>
                  </a:ext>
                </a:extLst>
              </a:tr>
            </a:tbl>
          </a:graphicData>
        </a:graphic>
      </p:graphicFrame>
      <p:pic>
        <p:nvPicPr>
          <p:cNvPr id="8" name="Imagem 7" descr="Uma imagem com ClipArt&#10;&#10;Descrição gerada automaticamente">
            <a:extLst>
              <a:ext uri="{FF2B5EF4-FFF2-40B4-BE49-F238E27FC236}">
                <a16:creationId xmlns:a16="http://schemas.microsoft.com/office/drawing/2014/main" id="{98944C5B-8429-4E53-8D34-08BEB86752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87" b="97927" l="4234" r="98927">
                        <a14:foregroundMark x1="4293" y1="10090" x2="6917" y2="11967"/>
                        <a14:foregroundMark x1="10137" y1="10559" x2="18426" y2="2777"/>
                        <a14:foregroundMark x1="21944" y1="5123" x2="20930" y2="8252"/>
                        <a14:foregroundMark x1="22660" y1="939" x2="24806" y2="1643"/>
                        <a14:foregroundMark x1="33810" y1="587" x2="33810" y2="587"/>
                        <a14:foregroundMark x1="93798" y1="26672" x2="90042" y2="24716"/>
                        <a14:foregroundMark x1="68873" y1="31678" x2="69708" y2="33985"/>
                        <a14:foregroundMark x1="53965" y1="26437" x2="53965" y2="31560"/>
                        <a14:foregroundMark x1="63566" y1="30270" x2="67263" y2="36293"/>
                        <a14:foregroundMark x1="94693" y1="40125" x2="98927" y2="43371"/>
                        <a14:foregroundMark x1="43888" y1="93977" x2="59273" y2="90379"/>
                        <a14:foregroundMark x1="59273" y1="90379" x2="59273" y2="89323"/>
                        <a14:foregroundMark x1="76983" y1="85843" x2="80859" y2="96050"/>
                        <a14:foregroundMark x1="43351" y1="95933" x2="56828" y2="96637"/>
                        <a14:foregroundMark x1="74180" y1="96871" x2="87955" y2="97927"/>
                        <a14:foregroundMark x1="52236" y1="28901" x2="51699" y2="3226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59217" y="4467549"/>
            <a:ext cx="1268170" cy="1933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149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grass&#10;&#10;Description automatically generated">
            <a:extLst>
              <a:ext uri="{FF2B5EF4-FFF2-40B4-BE49-F238E27FC236}">
                <a16:creationId xmlns:a16="http://schemas.microsoft.com/office/drawing/2014/main" id="{6C638845-62D8-FF45-B520-C5875A8FB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6781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B09DD15-E140-4988-8253-48CB73D4725C}"/>
              </a:ext>
            </a:extLst>
          </p:cNvPr>
          <p:cNvSpPr/>
          <p:nvPr/>
        </p:nvSpPr>
        <p:spPr>
          <a:xfrm>
            <a:off x="4445493" y="3030302"/>
            <a:ext cx="3771900" cy="927100"/>
          </a:xfrm>
          <a:prstGeom prst="roundRect">
            <a:avLst/>
          </a:prstGeom>
          <a:solidFill>
            <a:srgbClr val="6E3B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D753FDD-212E-4D55-B5AA-B825829B630E}"/>
              </a:ext>
            </a:extLst>
          </p:cNvPr>
          <p:cNvSpPr txBox="1"/>
          <p:nvPr/>
        </p:nvSpPr>
        <p:spPr>
          <a:xfrm>
            <a:off x="4210465" y="2939854"/>
            <a:ext cx="42419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6600" b="1" dirty="0">
                <a:solidFill>
                  <a:schemeClr val="bg1"/>
                </a:solidFill>
              </a:rPr>
              <a:t>Boas visitas</a:t>
            </a:r>
          </a:p>
        </p:txBody>
      </p:sp>
    </p:spTree>
    <p:extLst>
      <p:ext uri="{BB962C8B-B14F-4D97-AF65-F5344CB8AC3E}">
        <p14:creationId xmlns:p14="http://schemas.microsoft.com/office/powerpoint/2010/main" val="1380455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703</TotalTime>
  <Words>832</Words>
  <Application>Microsoft Office PowerPoint</Application>
  <PresentationFormat>Ecrã Panorâmico</PresentationFormat>
  <Paragraphs>184</Paragraphs>
  <Slides>8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4</vt:i4>
      </vt:variant>
      <vt:variant>
        <vt:lpstr>Títulos dos diapositivos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Custom Design</vt:lpstr>
      <vt:lpstr>1_Custom Design</vt:lpstr>
      <vt:lpstr>2_Custom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Silva</dc:creator>
  <cp:lastModifiedBy>Rita Nogueira</cp:lastModifiedBy>
  <cp:revision>34</cp:revision>
  <dcterms:created xsi:type="dcterms:W3CDTF">2022-03-21T17:19:57Z</dcterms:created>
  <dcterms:modified xsi:type="dcterms:W3CDTF">2022-08-23T11:25:15Z</dcterms:modified>
</cp:coreProperties>
</file>